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handoutMasterIdLst>
    <p:handoutMasterId r:id="rId56"/>
  </p:handoutMasterIdLst>
  <p:sldIdLst>
    <p:sldId id="1147" r:id="rId5"/>
    <p:sldId id="1162" r:id="rId6"/>
    <p:sldId id="649" r:id="rId7"/>
    <p:sldId id="539" r:id="rId8"/>
    <p:sldId id="595" r:id="rId9"/>
    <p:sldId id="1182" r:id="rId10"/>
    <p:sldId id="1171" r:id="rId11"/>
    <p:sldId id="1181" r:id="rId12"/>
    <p:sldId id="568" r:id="rId13"/>
    <p:sldId id="596" r:id="rId14"/>
    <p:sldId id="1155" r:id="rId15"/>
    <p:sldId id="1172" r:id="rId16"/>
    <p:sldId id="1153" r:id="rId17"/>
    <p:sldId id="653" r:id="rId18"/>
    <p:sldId id="1161" r:id="rId19"/>
    <p:sldId id="1175" r:id="rId20"/>
    <p:sldId id="1174" r:id="rId21"/>
    <p:sldId id="1180" r:id="rId22"/>
    <p:sldId id="1178" r:id="rId23"/>
    <p:sldId id="1177" r:id="rId24"/>
    <p:sldId id="611" r:id="rId25"/>
    <p:sldId id="609" r:id="rId26"/>
    <p:sldId id="610" r:id="rId27"/>
    <p:sldId id="612" r:id="rId28"/>
    <p:sldId id="629" r:id="rId29"/>
    <p:sldId id="607" r:id="rId30"/>
    <p:sldId id="625" r:id="rId31"/>
    <p:sldId id="628" r:id="rId32"/>
    <p:sldId id="601" r:id="rId33"/>
    <p:sldId id="602" r:id="rId34"/>
    <p:sldId id="618" r:id="rId35"/>
    <p:sldId id="1173" r:id="rId36"/>
    <p:sldId id="1165" r:id="rId37"/>
    <p:sldId id="1168" r:id="rId38"/>
    <p:sldId id="623" r:id="rId39"/>
    <p:sldId id="619" r:id="rId40"/>
    <p:sldId id="1167" r:id="rId41"/>
    <p:sldId id="1164" r:id="rId42"/>
    <p:sldId id="655" r:id="rId43"/>
    <p:sldId id="564" r:id="rId44"/>
    <p:sldId id="620" r:id="rId45"/>
    <p:sldId id="631" r:id="rId46"/>
    <p:sldId id="621" r:id="rId47"/>
    <p:sldId id="659" r:id="rId48"/>
    <p:sldId id="1156" r:id="rId49"/>
    <p:sldId id="341" r:id="rId50"/>
    <p:sldId id="650" r:id="rId51"/>
    <p:sldId id="648" r:id="rId52"/>
    <p:sldId id="1166" r:id="rId53"/>
    <p:sldId id="1169" r:id="rId54"/>
  </p:sldIdLst>
  <p:sldSz cx="14630400" cy="8229600"/>
  <p:notesSz cx="6858000" cy="9144000"/>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39D20B-7AE8-4267-9FD6-7FB741C0D4F0}" v="2910" dt="2019-05-01T15:24:30.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9375" autoAdjust="0"/>
  </p:normalViewPr>
  <p:slideViewPr>
    <p:cSldViewPr snapToGrid="0" snapToObjects="1">
      <p:cViewPr varScale="1">
        <p:scale>
          <a:sx n="63" d="100"/>
          <a:sy n="63" d="100"/>
        </p:scale>
        <p:origin x="989" y="62"/>
      </p:cViewPr>
      <p:guideLst>
        <p:guide orient="horz" pos="2592"/>
        <p:guide pos="4608"/>
      </p:guideLst>
    </p:cSldViewPr>
  </p:slideViewPr>
  <p:notesTextViewPr>
    <p:cViewPr>
      <p:scale>
        <a:sx n="100" d="100"/>
        <a:sy n="100" d="100"/>
      </p:scale>
      <p:origin x="0" y="0"/>
    </p:cViewPr>
  </p:notesTextViewPr>
  <p:sorterViewPr>
    <p:cViewPr>
      <p:scale>
        <a:sx n="80" d="100"/>
        <a:sy n="80" d="100"/>
      </p:scale>
      <p:origin x="0" y="-3970"/>
    </p:cViewPr>
  </p:sorterViewPr>
  <p:notesViewPr>
    <p:cSldViewPr snapToGrid="0" snapToObjects="1">
      <p:cViewPr varScale="1">
        <p:scale>
          <a:sx n="86" d="100"/>
          <a:sy n="86" d="100"/>
        </p:scale>
        <p:origin x="-37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ard, Ken J" userId="S::kminard@allegion.com::b370a85f-e18d-4b46-ae30-e9b8c8313ec5" providerId="AD" clId="Web-{E9337CF9-65E4-4D59-8A6A-7D3B90114B8F}"/>
    <pc:docChg chg="modSld">
      <pc:chgData name="Minard, Ken J" userId="S::kminard@allegion.com::b370a85f-e18d-4b46-ae30-e9b8c8313ec5" providerId="AD" clId="Web-{E9337CF9-65E4-4D59-8A6A-7D3B90114B8F}" dt="2019-04-16T00:54:13.556" v="2" actId="20577"/>
      <pc:docMkLst>
        <pc:docMk/>
      </pc:docMkLst>
      <pc:sldChg chg="modSp">
        <pc:chgData name="Minard, Ken J" userId="S::kminard@allegion.com::b370a85f-e18d-4b46-ae30-e9b8c8313ec5" providerId="AD" clId="Web-{E9337CF9-65E4-4D59-8A6A-7D3B90114B8F}" dt="2019-04-16T00:54:11.852" v="1" actId="20577"/>
        <pc:sldMkLst>
          <pc:docMk/>
          <pc:sldMk cId="2633051148" sldId="341"/>
        </pc:sldMkLst>
        <pc:spChg chg="mod">
          <ac:chgData name="Minard, Ken J" userId="S::kminard@allegion.com::b370a85f-e18d-4b46-ae30-e9b8c8313ec5" providerId="AD" clId="Web-{E9337CF9-65E4-4D59-8A6A-7D3B90114B8F}" dt="2019-04-16T00:54:11.852" v="1" actId="20577"/>
          <ac:spMkLst>
            <pc:docMk/>
            <pc:sldMk cId="2633051148" sldId="341"/>
            <ac:spMk id="30" creationId="{4B0D164A-6583-4AD0-9814-4A3A17D91DE0}"/>
          </ac:spMkLst>
        </pc:spChg>
      </pc:sldChg>
    </pc:docChg>
  </pc:docChgLst>
  <pc:docChgLst>
    <pc:chgData name="Mooney, Jonathan D" userId="b6c5c683-4b88-4914-bed4-00bcb152981e" providerId="ADAL" clId="{B139D20B-7AE8-4267-9FD6-7FB741C0D4F0}"/>
    <pc:docChg chg="undo custSel addSld delSld modSld sldOrd">
      <pc:chgData name="Mooney, Jonathan D" userId="b6c5c683-4b88-4914-bed4-00bcb152981e" providerId="ADAL" clId="{B139D20B-7AE8-4267-9FD6-7FB741C0D4F0}" dt="2019-05-01T16:08:13.218" v="1361" actId="14100"/>
      <pc:docMkLst>
        <pc:docMk/>
      </pc:docMkLst>
      <pc:sldChg chg="addSp delSp modSp add del">
        <pc:chgData name="Mooney, Jonathan D" userId="b6c5c683-4b88-4914-bed4-00bcb152981e" providerId="ADAL" clId="{B139D20B-7AE8-4267-9FD6-7FB741C0D4F0}" dt="2019-05-01T15:41:16.585" v="1348"/>
        <pc:sldMkLst>
          <pc:docMk/>
          <pc:sldMk cId="3786352756" sldId="659"/>
        </pc:sldMkLst>
        <pc:spChg chg="del mod">
          <ac:chgData name="Mooney, Jonathan D" userId="b6c5c683-4b88-4914-bed4-00bcb152981e" providerId="ADAL" clId="{B139D20B-7AE8-4267-9FD6-7FB741C0D4F0}" dt="2019-05-01T15:23:54.047" v="1302" actId="478"/>
          <ac:spMkLst>
            <pc:docMk/>
            <pc:sldMk cId="3786352756" sldId="659"/>
            <ac:spMk id="113" creationId="{A7E768E4-ABC8-4AD4-B392-B2D4DE480A75}"/>
          </ac:spMkLst>
        </pc:spChg>
        <pc:spChg chg="add mod">
          <ac:chgData name="Mooney, Jonathan D" userId="b6c5c683-4b88-4914-bed4-00bcb152981e" providerId="ADAL" clId="{B139D20B-7AE8-4267-9FD6-7FB741C0D4F0}" dt="2019-05-01T15:24:14.350" v="1344" actId="6549"/>
          <ac:spMkLst>
            <pc:docMk/>
            <pc:sldMk cId="3786352756" sldId="659"/>
            <ac:spMk id="128" creationId="{7A081C65-18CC-4CF2-B556-F78959E2E8B2}"/>
          </ac:spMkLst>
        </pc:spChg>
        <pc:picChg chg="add del">
          <ac:chgData name="Mooney, Jonathan D" userId="b6c5c683-4b88-4914-bed4-00bcb152981e" providerId="ADAL" clId="{B139D20B-7AE8-4267-9FD6-7FB741C0D4F0}" dt="2019-05-01T15:24:28.450" v="1346" actId="478"/>
          <ac:picMkLst>
            <pc:docMk/>
            <pc:sldMk cId="3786352756" sldId="659"/>
            <ac:picMk id="2050" creationId="{70E5971D-C488-474E-881F-E9EC50B1F01A}"/>
          </ac:picMkLst>
        </pc:picChg>
      </pc:sldChg>
      <pc:sldChg chg="addSp modSp">
        <pc:chgData name="Mooney, Jonathan D" userId="b6c5c683-4b88-4914-bed4-00bcb152981e" providerId="ADAL" clId="{B139D20B-7AE8-4267-9FD6-7FB741C0D4F0}" dt="2019-04-22T20:38:39.561" v="621" actId="767"/>
        <pc:sldMkLst>
          <pc:docMk/>
          <pc:sldMk cId="2117919200" sldId="1155"/>
        </pc:sldMkLst>
        <pc:spChg chg="add mod">
          <ac:chgData name="Mooney, Jonathan D" userId="b6c5c683-4b88-4914-bed4-00bcb152981e" providerId="ADAL" clId="{B139D20B-7AE8-4267-9FD6-7FB741C0D4F0}" dt="2019-04-22T20:38:39.561" v="621" actId="767"/>
          <ac:spMkLst>
            <pc:docMk/>
            <pc:sldMk cId="2117919200" sldId="1155"/>
            <ac:spMk id="4" creationId="{8E0377E4-98C7-422C-8DD8-578B2C8570EB}"/>
          </ac:spMkLst>
        </pc:spChg>
      </pc:sldChg>
      <pc:sldChg chg="addSp delSp modSp ord">
        <pc:chgData name="Mooney, Jonathan D" userId="b6c5c683-4b88-4914-bed4-00bcb152981e" providerId="ADAL" clId="{B139D20B-7AE8-4267-9FD6-7FB741C0D4F0}" dt="2019-05-01T16:08:13.218" v="1361" actId="14100"/>
        <pc:sldMkLst>
          <pc:docMk/>
          <pc:sldMk cId="2808436839" sldId="1156"/>
        </pc:sldMkLst>
        <pc:spChg chg="add del mod">
          <ac:chgData name="Mooney, Jonathan D" userId="b6c5c683-4b88-4914-bed4-00bcb152981e" providerId="ADAL" clId="{B139D20B-7AE8-4267-9FD6-7FB741C0D4F0}" dt="2019-05-01T16:06:21.535" v="1354" actId="478"/>
          <ac:spMkLst>
            <pc:docMk/>
            <pc:sldMk cId="2808436839" sldId="1156"/>
            <ac:spMk id="4" creationId="{34D98CFA-0D88-424D-A909-09FB213BD57C}"/>
          </ac:spMkLst>
        </pc:spChg>
        <pc:graphicFrameChg chg="del mod">
          <ac:chgData name="Mooney, Jonathan D" userId="b6c5c683-4b88-4914-bed4-00bcb152981e" providerId="ADAL" clId="{B139D20B-7AE8-4267-9FD6-7FB741C0D4F0}" dt="2019-05-01T16:06:46.625" v="1359" actId="478"/>
          <ac:graphicFrameMkLst>
            <pc:docMk/>
            <pc:sldMk cId="2808436839" sldId="1156"/>
            <ac:graphicFrameMk id="5" creationId="{B3FB97AC-6B8F-456F-A67B-76D1DA6E0FC8}"/>
          </ac:graphicFrameMkLst>
        </pc:graphicFrameChg>
        <pc:graphicFrameChg chg="mod">
          <ac:chgData name="Mooney, Jonathan D" userId="b6c5c683-4b88-4914-bed4-00bcb152981e" providerId="ADAL" clId="{B139D20B-7AE8-4267-9FD6-7FB741C0D4F0}" dt="2019-05-01T16:08:13.218" v="1361" actId="14100"/>
          <ac:graphicFrameMkLst>
            <pc:docMk/>
            <pc:sldMk cId="2808436839" sldId="1156"/>
            <ac:graphicFrameMk id="6" creationId="{E986CF9C-27B2-43C1-9FF8-BD8E273C1D58}"/>
          </ac:graphicFrameMkLst>
        </pc:graphicFrameChg>
        <pc:graphicFrameChg chg="del mod modGraphic">
          <ac:chgData name="Mooney, Jonathan D" userId="b6c5c683-4b88-4914-bed4-00bcb152981e" providerId="ADAL" clId="{B139D20B-7AE8-4267-9FD6-7FB741C0D4F0}" dt="2019-05-01T16:06:18.141" v="1353" actId="478"/>
          <ac:graphicFrameMkLst>
            <pc:docMk/>
            <pc:sldMk cId="2808436839" sldId="1156"/>
            <ac:graphicFrameMk id="7" creationId="{4B24DF14-2CAD-40F5-AEB8-FADA99221685}"/>
          </ac:graphicFrameMkLst>
        </pc:graphicFrameChg>
      </pc:sldChg>
      <pc:sldChg chg="addSp modSp">
        <pc:chgData name="Mooney, Jonathan D" userId="b6c5c683-4b88-4914-bed4-00bcb152981e" providerId="ADAL" clId="{B139D20B-7AE8-4267-9FD6-7FB741C0D4F0}" dt="2019-04-23T19:31:20.949" v="664" actId="1036"/>
        <pc:sldMkLst>
          <pc:docMk/>
          <pc:sldMk cId="408901970" sldId="1174"/>
        </pc:sldMkLst>
        <pc:spChg chg="mod">
          <ac:chgData name="Mooney, Jonathan D" userId="b6c5c683-4b88-4914-bed4-00bcb152981e" providerId="ADAL" clId="{B139D20B-7AE8-4267-9FD6-7FB741C0D4F0}" dt="2019-04-22T20:57:11.852" v="625" actId="552"/>
          <ac:spMkLst>
            <pc:docMk/>
            <pc:sldMk cId="408901970" sldId="1174"/>
            <ac:spMk id="7" creationId="{39B091B3-DAD3-4EC9-A6F4-919A8471C83D}"/>
          </ac:spMkLst>
        </pc:spChg>
        <pc:spChg chg="add mod">
          <ac:chgData name="Mooney, Jonathan D" userId="b6c5c683-4b88-4914-bed4-00bcb152981e" providerId="ADAL" clId="{B139D20B-7AE8-4267-9FD6-7FB741C0D4F0}" dt="2019-04-22T20:57:11.852" v="625" actId="552"/>
          <ac:spMkLst>
            <pc:docMk/>
            <pc:sldMk cId="408901970" sldId="1174"/>
            <ac:spMk id="8" creationId="{5D7EA2E3-53E9-484A-8A24-C98F2607D285}"/>
          </ac:spMkLst>
        </pc:spChg>
        <pc:spChg chg="add mod">
          <ac:chgData name="Mooney, Jonathan D" userId="b6c5c683-4b88-4914-bed4-00bcb152981e" providerId="ADAL" clId="{B139D20B-7AE8-4267-9FD6-7FB741C0D4F0}" dt="2019-04-22T20:57:11.852" v="625" actId="552"/>
          <ac:spMkLst>
            <pc:docMk/>
            <pc:sldMk cId="408901970" sldId="1174"/>
            <ac:spMk id="9" creationId="{C6398B2E-4DFC-4554-864C-B21C312FD1BD}"/>
          </ac:spMkLst>
        </pc:spChg>
        <pc:graphicFrameChg chg="mod modGraphic">
          <ac:chgData name="Mooney, Jonathan D" userId="b6c5c683-4b88-4914-bed4-00bcb152981e" providerId="ADAL" clId="{B139D20B-7AE8-4267-9FD6-7FB741C0D4F0}" dt="2019-04-22T20:57:11.852" v="625" actId="552"/>
          <ac:graphicFrameMkLst>
            <pc:docMk/>
            <pc:sldMk cId="408901970" sldId="1174"/>
            <ac:graphicFrameMk id="4" creationId="{6FD65E65-71B3-41EC-A631-24EF5152B88E}"/>
          </ac:graphicFrameMkLst>
        </pc:graphicFrameChg>
        <pc:picChg chg="add">
          <ac:chgData name="Mooney, Jonathan D" userId="b6c5c683-4b88-4914-bed4-00bcb152981e" providerId="ADAL" clId="{B139D20B-7AE8-4267-9FD6-7FB741C0D4F0}" dt="2019-04-22T20:58:20.197" v="627"/>
          <ac:picMkLst>
            <pc:docMk/>
            <pc:sldMk cId="408901970" sldId="1174"/>
            <ac:picMk id="5" creationId="{77C7876D-C995-4C61-83C3-D70095FED8C0}"/>
          </ac:picMkLst>
        </pc:picChg>
        <pc:picChg chg="add mod">
          <ac:chgData name="Mooney, Jonathan D" userId="b6c5c683-4b88-4914-bed4-00bcb152981e" providerId="ADAL" clId="{B139D20B-7AE8-4267-9FD6-7FB741C0D4F0}" dt="2019-04-23T19:31:20.949" v="664" actId="1036"/>
          <ac:picMkLst>
            <pc:docMk/>
            <pc:sldMk cId="408901970" sldId="1174"/>
            <ac:picMk id="10" creationId="{1C439C53-B881-4789-A7E4-FB3C2640FCBF}"/>
          </ac:picMkLst>
        </pc:picChg>
        <pc:picChg chg="add">
          <ac:chgData name="Mooney, Jonathan D" userId="b6c5c683-4b88-4914-bed4-00bcb152981e" providerId="ADAL" clId="{B139D20B-7AE8-4267-9FD6-7FB741C0D4F0}" dt="2019-04-22T20:57:36.057" v="626"/>
          <ac:picMkLst>
            <pc:docMk/>
            <pc:sldMk cId="408901970" sldId="1174"/>
            <ac:picMk id="11" creationId="{F2EC5AB2-9281-47E8-8DEC-225D5F4CAEEB}"/>
          </ac:picMkLst>
        </pc:picChg>
        <pc:picChg chg="add">
          <ac:chgData name="Mooney, Jonathan D" userId="b6c5c683-4b88-4914-bed4-00bcb152981e" providerId="ADAL" clId="{B139D20B-7AE8-4267-9FD6-7FB741C0D4F0}" dt="2019-04-22T20:57:36.057" v="626"/>
          <ac:picMkLst>
            <pc:docMk/>
            <pc:sldMk cId="408901970" sldId="1174"/>
            <ac:picMk id="12" creationId="{6C16037A-C195-4752-9FD7-C08DD1ACC676}"/>
          </ac:picMkLst>
        </pc:picChg>
        <pc:picChg chg="add">
          <ac:chgData name="Mooney, Jonathan D" userId="b6c5c683-4b88-4914-bed4-00bcb152981e" providerId="ADAL" clId="{B139D20B-7AE8-4267-9FD6-7FB741C0D4F0}" dt="2019-04-22T20:58:58.826" v="628"/>
          <ac:picMkLst>
            <pc:docMk/>
            <pc:sldMk cId="408901970" sldId="1174"/>
            <ac:picMk id="13" creationId="{28B8F950-9B5F-4F2D-88D4-90C4EA84C38E}"/>
          </ac:picMkLst>
        </pc:picChg>
        <pc:picChg chg="add">
          <ac:chgData name="Mooney, Jonathan D" userId="b6c5c683-4b88-4914-bed4-00bcb152981e" providerId="ADAL" clId="{B139D20B-7AE8-4267-9FD6-7FB741C0D4F0}" dt="2019-04-22T21:01:11.873" v="629"/>
          <ac:picMkLst>
            <pc:docMk/>
            <pc:sldMk cId="408901970" sldId="1174"/>
            <ac:picMk id="14" creationId="{24835ED4-32AB-4F8D-B61B-57C4AEA915FE}"/>
          </ac:picMkLst>
        </pc:picChg>
        <pc:picChg chg="add">
          <ac:chgData name="Mooney, Jonathan D" userId="b6c5c683-4b88-4914-bed4-00bcb152981e" providerId="ADAL" clId="{B139D20B-7AE8-4267-9FD6-7FB741C0D4F0}" dt="2019-04-22T21:02:22.186" v="630"/>
          <ac:picMkLst>
            <pc:docMk/>
            <pc:sldMk cId="408901970" sldId="1174"/>
            <ac:picMk id="15" creationId="{1DFB9A46-BD49-42BB-B9A1-AE75D640AC7E}"/>
          </ac:picMkLst>
        </pc:picChg>
        <pc:picChg chg="add">
          <ac:chgData name="Mooney, Jonathan D" userId="b6c5c683-4b88-4914-bed4-00bcb152981e" providerId="ADAL" clId="{B139D20B-7AE8-4267-9FD6-7FB741C0D4F0}" dt="2019-04-22T21:02:50.755" v="631"/>
          <ac:picMkLst>
            <pc:docMk/>
            <pc:sldMk cId="408901970" sldId="1174"/>
            <ac:picMk id="16" creationId="{1DCE83BE-B59B-41CB-B147-94E6930CF198}"/>
          </ac:picMkLst>
        </pc:picChg>
        <pc:picChg chg="add">
          <ac:chgData name="Mooney, Jonathan D" userId="b6c5c683-4b88-4914-bed4-00bcb152981e" providerId="ADAL" clId="{B139D20B-7AE8-4267-9FD6-7FB741C0D4F0}" dt="2019-04-22T21:03:34.867" v="632"/>
          <ac:picMkLst>
            <pc:docMk/>
            <pc:sldMk cId="408901970" sldId="1174"/>
            <ac:picMk id="17" creationId="{85260359-6F9B-4EA7-B85B-F053D83A5F09}"/>
          </ac:picMkLst>
        </pc:picChg>
      </pc:sldChg>
      <pc:sldChg chg="addSp delSp modSp add ord">
        <pc:chgData name="Mooney, Jonathan D" userId="b6c5c683-4b88-4914-bed4-00bcb152981e" providerId="ADAL" clId="{B139D20B-7AE8-4267-9FD6-7FB741C0D4F0}" dt="2019-04-22T21:45:51.277" v="663"/>
        <pc:sldMkLst>
          <pc:docMk/>
          <pc:sldMk cId="3630177546" sldId="1177"/>
        </pc:sldMkLst>
        <pc:spChg chg="mod">
          <ac:chgData name="Mooney, Jonathan D" userId="b6c5c683-4b88-4914-bed4-00bcb152981e" providerId="ADAL" clId="{B139D20B-7AE8-4267-9FD6-7FB741C0D4F0}" dt="2019-04-18T16:46:13.958" v="57" actId="20577"/>
          <ac:spMkLst>
            <pc:docMk/>
            <pc:sldMk cId="3630177546" sldId="1177"/>
            <ac:spMk id="2" creationId="{B061F3EC-E7AF-4CED-B63A-23A6FC53C189}"/>
          </ac:spMkLst>
        </pc:spChg>
        <pc:spChg chg="add mod">
          <ac:chgData name="Mooney, Jonathan D" userId="b6c5c683-4b88-4914-bed4-00bcb152981e" providerId="ADAL" clId="{B139D20B-7AE8-4267-9FD6-7FB741C0D4F0}" dt="2019-04-18T16:48:38.791" v="318" actId="20577"/>
          <ac:spMkLst>
            <pc:docMk/>
            <pc:sldMk cId="3630177546" sldId="1177"/>
            <ac:spMk id="3" creationId="{E122AD04-4152-4B78-9CB9-BF0998DD175B}"/>
          </ac:spMkLst>
        </pc:spChg>
        <pc:picChg chg="add del">
          <ac:chgData name="Mooney, Jonathan D" userId="b6c5c683-4b88-4914-bed4-00bcb152981e" providerId="ADAL" clId="{B139D20B-7AE8-4267-9FD6-7FB741C0D4F0}" dt="2019-04-22T21:33:32.786" v="657"/>
          <ac:picMkLst>
            <pc:docMk/>
            <pc:sldMk cId="3630177546" sldId="1177"/>
            <ac:picMk id="4" creationId="{A63F78DF-D1A3-4E6A-8AB5-A9866D71EE30}"/>
          </ac:picMkLst>
        </pc:picChg>
        <pc:picChg chg="add">
          <ac:chgData name="Mooney, Jonathan D" userId="b6c5c683-4b88-4914-bed4-00bcb152981e" providerId="ADAL" clId="{B139D20B-7AE8-4267-9FD6-7FB741C0D4F0}" dt="2019-04-22T21:45:51.277" v="663"/>
          <ac:picMkLst>
            <pc:docMk/>
            <pc:sldMk cId="3630177546" sldId="1177"/>
            <ac:picMk id="5" creationId="{6F7C142B-D5AE-4B1C-8AAD-55DDF45C3C71}"/>
          </ac:picMkLst>
        </pc:picChg>
      </pc:sldChg>
      <pc:sldChg chg="addSp modSp add">
        <pc:chgData name="Mooney, Jonathan D" userId="b6c5c683-4b88-4914-bed4-00bcb152981e" providerId="ADAL" clId="{B139D20B-7AE8-4267-9FD6-7FB741C0D4F0}" dt="2019-04-22T21:37:22.457" v="662" actId="767"/>
        <pc:sldMkLst>
          <pc:docMk/>
          <pc:sldMk cId="142728657" sldId="1178"/>
        </pc:sldMkLst>
        <pc:spChg chg="mod">
          <ac:chgData name="Mooney, Jonathan D" userId="b6c5c683-4b88-4914-bed4-00bcb152981e" providerId="ADAL" clId="{B139D20B-7AE8-4267-9FD6-7FB741C0D4F0}" dt="2019-04-18T16:51:13.739" v="393" actId="20577"/>
          <ac:spMkLst>
            <pc:docMk/>
            <pc:sldMk cId="142728657" sldId="1178"/>
            <ac:spMk id="2" creationId="{499CBA97-EDAC-4888-A52B-C72F5BA56A7D}"/>
          </ac:spMkLst>
        </pc:spChg>
        <pc:spChg chg="add mod">
          <ac:chgData name="Mooney, Jonathan D" userId="b6c5c683-4b88-4914-bed4-00bcb152981e" providerId="ADAL" clId="{B139D20B-7AE8-4267-9FD6-7FB741C0D4F0}" dt="2019-04-18T16:51:45.538" v="425" actId="20577"/>
          <ac:spMkLst>
            <pc:docMk/>
            <pc:sldMk cId="142728657" sldId="1178"/>
            <ac:spMk id="3" creationId="{A02E26E9-7574-4769-A8F2-FCF181BF34B1}"/>
          </ac:spMkLst>
        </pc:spChg>
        <pc:spChg chg="add">
          <ac:chgData name="Mooney, Jonathan D" userId="b6c5c683-4b88-4914-bed4-00bcb152981e" providerId="ADAL" clId="{B139D20B-7AE8-4267-9FD6-7FB741C0D4F0}" dt="2019-04-22T21:35:46.852" v="661"/>
          <ac:spMkLst>
            <pc:docMk/>
            <pc:sldMk cId="142728657" sldId="1178"/>
            <ac:spMk id="6" creationId="{D7FDC059-8FC3-40CC-9494-72ED9FFB9E8A}"/>
          </ac:spMkLst>
        </pc:spChg>
        <pc:spChg chg="add mod">
          <ac:chgData name="Mooney, Jonathan D" userId="b6c5c683-4b88-4914-bed4-00bcb152981e" providerId="ADAL" clId="{B139D20B-7AE8-4267-9FD6-7FB741C0D4F0}" dt="2019-04-22T21:37:22.457" v="662" actId="767"/>
          <ac:spMkLst>
            <pc:docMk/>
            <pc:sldMk cId="142728657" sldId="1178"/>
            <ac:spMk id="7" creationId="{5B3CE9CE-2C41-474E-85B2-A376DED906F1}"/>
          </ac:spMkLst>
        </pc:spChg>
        <pc:picChg chg="add">
          <ac:chgData name="Mooney, Jonathan D" userId="b6c5c683-4b88-4914-bed4-00bcb152981e" providerId="ADAL" clId="{B139D20B-7AE8-4267-9FD6-7FB741C0D4F0}" dt="2019-04-22T21:33:35.112" v="658"/>
          <ac:picMkLst>
            <pc:docMk/>
            <pc:sldMk cId="142728657" sldId="1178"/>
            <ac:picMk id="4" creationId="{ECFFC221-622C-42EC-BC06-900D27AA5EEA}"/>
          </ac:picMkLst>
        </pc:picChg>
        <pc:picChg chg="add">
          <ac:chgData name="Mooney, Jonathan D" userId="b6c5c683-4b88-4914-bed4-00bcb152981e" providerId="ADAL" clId="{B139D20B-7AE8-4267-9FD6-7FB741C0D4F0}" dt="2019-04-22T21:34:39.738" v="660"/>
          <ac:picMkLst>
            <pc:docMk/>
            <pc:sldMk cId="142728657" sldId="1178"/>
            <ac:picMk id="5" creationId="{E365AE47-4EE2-43FD-8066-42A718AB0EA3}"/>
          </ac:picMkLst>
        </pc:picChg>
      </pc:sldChg>
      <pc:sldChg chg="addSp delSp modSp add">
        <pc:chgData name="Mooney, Jonathan D" userId="b6c5c683-4b88-4914-bed4-00bcb152981e" providerId="ADAL" clId="{B139D20B-7AE8-4267-9FD6-7FB741C0D4F0}" dt="2019-04-22T21:28:32.395" v="655"/>
        <pc:sldMkLst>
          <pc:docMk/>
          <pc:sldMk cId="551073778" sldId="1180"/>
        </pc:sldMkLst>
        <pc:spChg chg="mod">
          <ac:chgData name="Mooney, Jonathan D" userId="b6c5c683-4b88-4914-bed4-00bcb152981e" providerId="ADAL" clId="{B139D20B-7AE8-4267-9FD6-7FB741C0D4F0}" dt="2019-04-22T21:13:24.984" v="644" actId="207"/>
          <ac:spMkLst>
            <pc:docMk/>
            <pc:sldMk cId="551073778" sldId="1180"/>
            <ac:spMk id="3" creationId="{E1A23489-4C31-4DCC-9971-ABC206EAA141}"/>
          </ac:spMkLst>
        </pc:spChg>
        <pc:spChg chg="del mod">
          <ac:chgData name="Mooney, Jonathan D" userId="b6c5c683-4b88-4914-bed4-00bcb152981e" providerId="ADAL" clId="{B139D20B-7AE8-4267-9FD6-7FB741C0D4F0}" dt="2019-04-22T21:28:32.395" v="655"/>
          <ac:spMkLst>
            <pc:docMk/>
            <pc:sldMk cId="551073778" sldId="1180"/>
            <ac:spMk id="11" creationId="{65D8352C-EB97-4E7F-8D4B-E2F0AA20F005}"/>
          </ac:spMkLst>
        </pc:spChg>
        <pc:spChg chg="mod">
          <ac:chgData name="Mooney, Jonathan D" userId="b6c5c683-4b88-4914-bed4-00bcb152981e" providerId="ADAL" clId="{B139D20B-7AE8-4267-9FD6-7FB741C0D4F0}" dt="2019-04-22T21:13:12.949" v="643" actId="552"/>
          <ac:spMkLst>
            <pc:docMk/>
            <pc:sldMk cId="551073778" sldId="1180"/>
            <ac:spMk id="13" creationId="{EEBE3AB1-69D7-4359-841A-6A37954FD142}"/>
          </ac:spMkLst>
        </pc:spChg>
        <pc:spChg chg="add mod">
          <ac:chgData name="Mooney, Jonathan D" userId="b6c5c683-4b88-4914-bed4-00bcb152981e" providerId="ADAL" clId="{B139D20B-7AE8-4267-9FD6-7FB741C0D4F0}" dt="2019-04-22T21:13:12.949" v="643" actId="552"/>
          <ac:spMkLst>
            <pc:docMk/>
            <pc:sldMk cId="551073778" sldId="1180"/>
            <ac:spMk id="17" creationId="{DC3BF158-B285-4E8F-A1EA-10C4F4A73CD1}"/>
          </ac:spMkLst>
        </pc:spChg>
        <pc:spChg chg="add">
          <ac:chgData name="Mooney, Jonathan D" userId="b6c5c683-4b88-4914-bed4-00bcb152981e" providerId="ADAL" clId="{B139D20B-7AE8-4267-9FD6-7FB741C0D4F0}" dt="2019-04-22T21:12:55.546" v="642"/>
          <ac:spMkLst>
            <pc:docMk/>
            <pc:sldMk cId="551073778" sldId="1180"/>
            <ac:spMk id="18" creationId="{0B21EFE0-3D37-4531-AC9E-187E66BDA010}"/>
          </ac:spMkLst>
        </pc:spChg>
        <pc:spChg chg="add">
          <ac:chgData name="Mooney, Jonathan D" userId="b6c5c683-4b88-4914-bed4-00bcb152981e" providerId="ADAL" clId="{B139D20B-7AE8-4267-9FD6-7FB741C0D4F0}" dt="2019-04-22T21:15:43.357" v="645"/>
          <ac:spMkLst>
            <pc:docMk/>
            <pc:sldMk cId="551073778" sldId="1180"/>
            <ac:spMk id="19" creationId="{DEFC76EF-3063-4083-9991-AA5E9FD05DEC}"/>
          </ac:spMkLst>
        </pc:spChg>
        <pc:spChg chg="add">
          <ac:chgData name="Mooney, Jonathan D" userId="b6c5c683-4b88-4914-bed4-00bcb152981e" providerId="ADAL" clId="{B139D20B-7AE8-4267-9FD6-7FB741C0D4F0}" dt="2019-04-22T21:16:10.763" v="646"/>
          <ac:spMkLst>
            <pc:docMk/>
            <pc:sldMk cId="551073778" sldId="1180"/>
            <ac:spMk id="20" creationId="{1CE2F882-F5D2-4810-BAB0-034E9995E424}"/>
          </ac:spMkLst>
        </pc:spChg>
        <pc:spChg chg="add">
          <ac:chgData name="Mooney, Jonathan D" userId="b6c5c683-4b88-4914-bed4-00bcb152981e" providerId="ADAL" clId="{B139D20B-7AE8-4267-9FD6-7FB741C0D4F0}" dt="2019-04-22T21:22:45.614" v="650"/>
          <ac:spMkLst>
            <pc:docMk/>
            <pc:sldMk cId="551073778" sldId="1180"/>
            <ac:spMk id="25" creationId="{26CA0862-5675-4BEB-8DE4-9633B606C8F0}"/>
          </ac:spMkLst>
        </pc:spChg>
        <pc:spChg chg="add mod">
          <ac:chgData name="Mooney, Jonathan D" userId="b6c5c683-4b88-4914-bed4-00bcb152981e" providerId="ADAL" clId="{B139D20B-7AE8-4267-9FD6-7FB741C0D4F0}" dt="2019-04-22T21:23:55.416" v="651" actId="767"/>
          <ac:spMkLst>
            <pc:docMk/>
            <pc:sldMk cId="551073778" sldId="1180"/>
            <ac:spMk id="26" creationId="{629753C9-BBAA-4BAA-88F6-306228A2D49B}"/>
          </ac:spMkLst>
        </pc:spChg>
        <pc:spChg chg="add mod">
          <ac:chgData name="Mooney, Jonathan D" userId="b6c5c683-4b88-4914-bed4-00bcb152981e" providerId="ADAL" clId="{B139D20B-7AE8-4267-9FD6-7FB741C0D4F0}" dt="2019-04-22T21:28:17.289" v="654"/>
          <ac:spMkLst>
            <pc:docMk/>
            <pc:sldMk cId="551073778" sldId="1180"/>
            <ac:spMk id="27" creationId="{5FC6C1F7-DA64-4FF1-A676-029206D1C4FD}"/>
          </ac:spMkLst>
        </pc:spChg>
        <pc:picChg chg="mod">
          <ac:chgData name="Mooney, Jonathan D" userId="b6c5c683-4b88-4914-bed4-00bcb152981e" providerId="ADAL" clId="{B139D20B-7AE8-4267-9FD6-7FB741C0D4F0}" dt="2019-04-22T21:13:12.949" v="643" actId="552"/>
          <ac:picMkLst>
            <pc:docMk/>
            <pc:sldMk cId="551073778" sldId="1180"/>
            <ac:picMk id="7" creationId="{15129C23-3131-4873-BC00-69894D775A93}"/>
          </ac:picMkLst>
        </pc:picChg>
        <pc:picChg chg="mod">
          <ac:chgData name="Mooney, Jonathan D" userId="b6c5c683-4b88-4914-bed4-00bcb152981e" providerId="ADAL" clId="{B139D20B-7AE8-4267-9FD6-7FB741C0D4F0}" dt="2019-04-22T21:13:12.949" v="643" actId="552"/>
          <ac:picMkLst>
            <pc:docMk/>
            <pc:sldMk cId="551073778" sldId="1180"/>
            <ac:picMk id="9" creationId="{39E949FD-73C0-44C2-9D83-1B3B70FAAC7E}"/>
          </ac:picMkLst>
        </pc:picChg>
        <pc:cxnChg chg="add mod">
          <ac:chgData name="Mooney, Jonathan D" userId="b6c5c683-4b88-4914-bed4-00bcb152981e" providerId="ADAL" clId="{B139D20B-7AE8-4267-9FD6-7FB741C0D4F0}" dt="2019-04-22T21:16:29.202" v="647" actId="11529"/>
          <ac:cxnSpMkLst>
            <pc:docMk/>
            <pc:sldMk cId="551073778" sldId="1180"/>
            <ac:cxnSpMk id="6" creationId="{FBF6E844-0527-45B1-A4E0-28205DEB9B6C}"/>
          </ac:cxnSpMkLst>
        </pc:cxnChg>
        <pc:cxnChg chg="add mod">
          <ac:chgData name="Mooney, Jonathan D" userId="b6c5c683-4b88-4914-bed4-00bcb152981e" providerId="ADAL" clId="{B139D20B-7AE8-4267-9FD6-7FB741C0D4F0}" dt="2019-04-22T21:16:35.448" v="648" actId="11529"/>
          <ac:cxnSpMkLst>
            <pc:docMk/>
            <pc:sldMk cId="551073778" sldId="1180"/>
            <ac:cxnSpMk id="10" creationId="{F12DBF06-6662-4359-8A6F-6257626C08EB}"/>
          </ac:cxnSpMkLst>
        </pc:cxnChg>
        <pc:cxnChg chg="add mod">
          <ac:chgData name="Mooney, Jonathan D" userId="b6c5c683-4b88-4914-bed4-00bcb152981e" providerId="ADAL" clId="{B139D20B-7AE8-4267-9FD6-7FB741C0D4F0}" dt="2019-04-22T21:16:42.542" v="649" actId="11529"/>
          <ac:cxnSpMkLst>
            <pc:docMk/>
            <pc:sldMk cId="551073778" sldId="1180"/>
            <ac:cxnSpMk id="22" creationId="{60BACFA9-D988-4EDC-800D-6B434A20B09D}"/>
          </ac:cxnSpMkLst>
        </pc:cxnChg>
      </pc:sldChg>
      <pc:sldChg chg="addSp delSp modSp add">
        <pc:chgData name="Mooney, Jonathan D" userId="b6c5c683-4b88-4914-bed4-00bcb152981e" providerId="ADAL" clId="{B139D20B-7AE8-4267-9FD6-7FB741C0D4F0}" dt="2019-04-29T11:29:14.231" v="765" actId="14100"/>
        <pc:sldMkLst>
          <pc:docMk/>
          <pc:sldMk cId="1831523552" sldId="1181"/>
        </pc:sldMkLst>
        <pc:spChg chg="mod">
          <ac:chgData name="Mooney, Jonathan D" userId="b6c5c683-4b88-4914-bed4-00bcb152981e" providerId="ADAL" clId="{B139D20B-7AE8-4267-9FD6-7FB741C0D4F0}" dt="2019-04-29T11:26:37.392" v="752" actId="20577"/>
          <ac:spMkLst>
            <pc:docMk/>
            <pc:sldMk cId="1831523552" sldId="1181"/>
            <ac:spMk id="2" creationId="{B2BADE4A-9522-454D-956E-61F3CE9547B9}"/>
          </ac:spMkLst>
        </pc:spChg>
        <pc:spChg chg="del">
          <ac:chgData name="Mooney, Jonathan D" userId="b6c5c683-4b88-4914-bed4-00bcb152981e" providerId="ADAL" clId="{B139D20B-7AE8-4267-9FD6-7FB741C0D4F0}" dt="2019-04-29T11:26:08.524" v="666" actId="478"/>
          <ac:spMkLst>
            <pc:docMk/>
            <pc:sldMk cId="1831523552" sldId="1181"/>
            <ac:spMk id="3" creationId="{DCABCEB4-5123-46B2-8144-C08C76E4FE13}"/>
          </ac:spMkLst>
        </pc:spChg>
        <pc:spChg chg="add mod">
          <ac:chgData name="Mooney, Jonathan D" userId="b6c5c683-4b88-4914-bed4-00bcb152981e" providerId="ADAL" clId="{B139D20B-7AE8-4267-9FD6-7FB741C0D4F0}" dt="2019-04-29T11:27:35.676" v="756" actId="164"/>
          <ac:spMkLst>
            <pc:docMk/>
            <pc:sldMk cId="1831523552" sldId="1181"/>
            <ac:spMk id="22" creationId="{952180F0-6DE9-4303-8372-4B6FA33B29FC}"/>
          </ac:spMkLst>
        </pc:spChg>
        <pc:spChg chg="add mod">
          <ac:chgData name="Mooney, Jonathan D" userId="b6c5c683-4b88-4914-bed4-00bcb152981e" providerId="ADAL" clId="{B139D20B-7AE8-4267-9FD6-7FB741C0D4F0}" dt="2019-04-29T11:27:35.676" v="756" actId="164"/>
          <ac:spMkLst>
            <pc:docMk/>
            <pc:sldMk cId="1831523552" sldId="1181"/>
            <ac:spMk id="23" creationId="{08EADBBD-947E-4FED-B34E-2BA42B7648A1}"/>
          </ac:spMkLst>
        </pc:spChg>
        <pc:spChg chg="add mod">
          <ac:chgData name="Mooney, Jonathan D" userId="b6c5c683-4b88-4914-bed4-00bcb152981e" providerId="ADAL" clId="{B139D20B-7AE8-4267-9FD6-7FB741C0D4F0}" dt="2019-04-29T11:27:35.676" v="756" actId="164"/>
          <ac:spMkLst>
            <pc:docMk/>
            <pc:sldMk cId="1831523552" sldId="1181"/>
            <ac:spMk id="25" creationId="{7913E65B-22EF-4887-919A-9FEF0ACDD9CD}"/>
          </ac:spMkLst>
        </pc:spChg>
        <pc:spChg chg="add mod">
          <ac:chgData name="Mooney, Jonathan D" userId="b6c5c683-4b88-4914-bed4-00bcb152981e" providerId="ADAL" clId="{B139D20B-7AE8-4267-9FD6-7FB741C0D4F0}" dt="2019-04-29T11:27:35.676" v="756" actId="164"/>
          <ac:spMkLst>
            <pc:docMk/>
            <pc:sldMk cId="1831523552" sldId="1181"/>
            <ac:spMk id="26" creationId="{89C3DC29-EB19-449A-A052-29FE043BE9AC}"/>
          </ac:spMkLst>
        </pc:spChg>
        <pc:spChg chg="add mod">
          <ac:chgData name="Mooney, Jonathan D" userId="b6c5c683-4b88-4914-bed4-00bcb152981e" providerId="ADAL" clId="{B139D20B-7AE8-4267-9FD6-7FB741C0D4F0}" dt="2019-04-29T11:27:35.676" v="756" actId="164"/>
          <ac:spMkLst>
            <pc:docMk/>
            <pc:sldMk cId="1831523552" sldId="1181"/>
            <ac:spMk id="27" creationId="{D07FA58D-2304-4C7A-9AA2-E63C6F8112DA}"/>
          </ac:spMkLst>
        </pc:spChg>
        <pc:spChg chg="add mod">
          <ac:chgData name="Mooney, Jonathan D" userId="b6c5c683-4b88-4914-bed4-00bcb152981e" providerId="ADAL" clId="{B139D20B-7AE8-4267-9FD6-7FB741C0D4F0}" dt="2019-04-29T11:27:35.676" v="756" actId="164"/>
          <ac:spMkLst>
            <pc:docMk/>
            <pc:sldMk cId="1831523552" sldId="1181"/>
            <ac:spMk id="30" creationId="{77F4E233-02CB-485C-9577-287D749950D6}"/>
          </ac:spMkLst>
        </pc:spChg>
        <pc:grpChg chg="add mod">
          <ac:chgData name="Mooney, Jonathan D" userId="b6c5c683-4b88-4914-bed4-00bcb152981e" providerId="ADAL" clId="{B139D20B-7AE8-4267-9FD6-7FB741C0D4F0}" dt="2019-04-29T11:29:14.231" v="765" actId="14100"/>
          <ac:grpSpMkLst>
            <pc:docMk/>
            <pc:sldMk cId="1831523552" sldId="1181"/>
            <ac:grpSpMk id="4" creationId="{A3C9FD47-E5E6-4ADA-9EEC-DA73003E099B}"/>
          </ac:grpSpMkLst>
        </pc:grpChg>
        <pc:grpChg chg="add mod">
          <ac:chgData name="Mooney, Jonathan D" userId="b6c5c683-4b88-4914-bed4-00bcb152981e" providerId="ADAL" clId="{B139D20B-7AE8-4267-9FD6-7FB741C0D4F0}" dt="2019-04-29T11:29:14.231" v="765" actId="14100"/>
          <ac:grpSpMkLst>
            <pc:docMk/>
            <pc:sldMk cId="1831523552" sldId="1181"/>
            <ac:grpSpMk id="35" creationId="{D999F970-40C0-410D-AE59-C2B7913588A5}"/>
          </ac:grpSpMkLst>
        </pc:grpChg>
        <pc:picChg chg="add mod">
          <ac:chgData name="Mooney, Jonathan D" userId="b6c5c683-4b88-4914-bed4-00bcb152981e" providerId="ADAL" clId="{B139D20B-7AE8-4267-9FD6-7FB741C0D4F0}" dt="2019-04-29T11:27:35.676" v="756" actId="164"/>
          <ac:picMkLst>
            <pc:docMk/>
            <pc:sldMk cId="1831523552" sldId="1181"/>
            <ac:picMk id="20" creationId="{2AE8BE24-832D-4B4A-B1E1-2AFCF5A640AB}"/>
          </ac:picMkLst>
        </pc:picChg>
        <pc:picChg chg="add mod">
          <ac:chgData name="Mooney, Jonathan D" userId="b6c5c683-4b88-4914-bed4-00bcb152981e" providerId="ADAL" clId="{B139D20B-7AE8-4267-9FD6-7FB741C0D4F0}" dt="2019-04-29T11:27:35.676" v="756" actId="164"/>
          <ac:picMkLst>
            <pc:docMk/>
            <pc:sldMk cId="1831523552" sldId="1181"/>
            <ac:picMk id="21" creationId="{482674CF-7AFB-420A-AB56-B1B656A11618}"/>
          </ac:picMkLst>
        </pc:picChg>
        <pc:picChg chg="add mod">
          <ac:chgData name="Mooney, Jonathan D" userId="b6c5c683-4b88-4914-bed4-00bcb152981e" providerId="ADAL" clId="{B139D20B-7AE8-4267-9FD6-7FB741C0D4F0}" dt="2019-04-29T11:27:35.676" v="756" actId="164"/>
          <ac:picMkLst>
            <pc:docMk/>
            <pc:sldMk cId="1831523552" sldId="1181"/>
            <ac:picMk id="24" creationId="{DAE2942C-64CA-4BE7-BF7E-85A3F2EFE5DE}"/>
          </ac:picMkLst>
        </pc:picChg>
        <pc:picChg chg="add mod">
          <ac:chgData name="Mooney, Jonathan D" userId="b6c5c683-4b88-4914-bed4-00bcb152981e" providerId="ADAL" clId="{B139D20B-7AE8-4267-9FD6-7FB741C0D4F0}" dt="2019-04-29T11:27:35.676" v="756" actId="164"/>
          <ac:picMkLst>
            <pc:docMk/>
            <pc:sldMk cId="1831523552" sldId="1181"/>
            <ac:picMk id="28" creationId="{7FC54FD9-F185-415C-825C-E1091E2332D2}"/>
          </ac:picMkLst>
        </pc:picChg>
        <pc:cxnChg chg="add mod">
          <ac:chgData name="Mooney, Jonathan D" userId="b6c5c683-4b88-4914-bed4-00bcb152981e" providerId="ADAL" clId="{B139D20B-7AE8-4267-9FD6-7FB741C0D4F0}" dt="2019-04-29T11:27:35.676" v="756" actId="164"/>
          <ac:cxnSpMkLst>
            <pc:docMk/>
            <pc:sldMk cId="1831523552" sldId="1181"/>
            <ac:cxnSpMk id="29" creationId="{661C2DA1-1DBD-430D-A3A1-425D963B3352}"/>
          </ac:cxnSpMkLst>
        </pc:cxnChg>
        <pc:cxnChg chg="add mod">
          <ac:chgData name="Mooney, Jonathan D" userId="b6c5c683-4b88-4914-bed4-00bcb152981e" providerId="ADAL" clId="{B139D20B-7AE8-4267-9FD6-7FB741C0D4F0}" dt="2019-04-29T11:27:35.676" v="756" actId="164"/>
          <ac:cxnSpMkLst>
            <pc:docMk/>
            <pc:sldMk cId="1831523552" sldId="1181"/>
            <ac:cxnSpMk id="31" creationId="{61342E68-6735-495C-B3EE-0726CB7A06FC}"/>
          </ac:cxnSpMkLst>
        </pc:cxnChg>
        <pc:cxnChg chg="add mod">
          <ac:chgData name="Mooney, Jonathan D" userId="b6c5c683-4b88-4914-bed4-00bcb152981e" providerId="ADAL" clId="{B139D20B-7AE8-4267-9FD6-7FB741C0D4F0}" dt="2019-04-29T11:27:35.676" v="756" actId="164"/>
          <ac:cxnSpMkLst>
            <pc:docMk/>
            <pc:sldMk cId="1831523552" sldId="1181"/>
            <ac:cxnSpMk id="32" creationId="{845DA3EF-9CC9-4293-8BDC-80A3E28E0F50}"/>
          </ac:cxnSpMkLst>
        </pc:cxnChg>
        <pc:cxnChg chg="add mod">
          <ac:chgData name="Mooney, Jonathan D" userId="b6c5c683-4b88-4914-bed4-00bcb152981e" providerId="ADAL" clId="{B139D20B-7AE8-4267-9FD6-7FB741C0D4F0}" dt="2019-04-29T11:27:35.676" v="756" actId="164"/>
          <ac:cxnSpMkLst>
            <pc:docMk/>
            <pc:sldMk cId="1831523552" sldId="1181"/>
            <ac:cxnSpMk id="33" creationId="{B48B752A-0770-482A-B88C-77EC3C17BB08}"/>
          </ac:cxnSpMkLst>
        </pc:cxnChg>
        <pc:cxnChg chg="add mod">
          <ac:chgData name="Mooney, Jonathan D" userId="b6c5c683-4b88-4914-bed4-00bcb152981e" providerId="ADAL" clId="{B139D20B-7AE8-4267-9FD6-7FB741C0D4F0}" dt="2019-04-29T11:27:35.676" v="756" actId="164"/>
          <ac:cxnSpMkLst>
            <pc:docMk/>
            <pc:sldMk cId="1831523552" sldId="1181"/>
            <ac:cxnSpMk id="34" creationId="{BC6FCF65-8DDB-4ACF-B459-CAD001075AE7}"/>
          </ac:cxnSpMkLst>
        </pc:cxnChg>
      </pc:sldChg>
      <pc:sldChg chg="addSp delSp modSp add">
        <pc:chgData name="Mooney, Jonathan D" userId="b6c5c683-4b88-4914-bed4-00bcb152981e" providerId="ADAL" clId="{B139D20B-7AE8-4267-9FD6-7FB741C0D4F0}" dt="2019-04-29T11:45:34.223" v="1298" actId="1035"/>
        <pc:sldMkLst>
          <pc:docMk/>
          <pc:sldMk cId="1575318073" sldId="1182"/>
        </pc:sldMkLst>
        <pc:spChg chg="mod">
          <ac:chgData name="Mooney, Jonathan D" userId="b6c5c683-4b88-4914-bed4-00bcb152981e" providerId="ADAL" clId="{B139D20B-7AE8-4267-9FD6-7FB741C0D4F0}" dt="2019-04-29T11:43:27.027" v="1109" actId="1076"/>
          <ac:spMkLst>
            <pc:docMk/>
            <pc:sldMk cId="1575318073" sldId="1182"/>
            <ac:spMk id="2" creationId="{DA721FBD-1C02-44A0-9547-ACD257EFE4F0}"/>
          </ac:spMkLst>
        </pc:spChg>
        <pc:spChg chg="add mod">
          <ac:chgData name="Mooney, Jonathan D" userId="b6c5c683-4b88-4914-bed4-00bcb152981e" providerId="ADAL" clId="{B139D20B-7AE8-4267-9FD6-7FB741C0D4F0}" dt="2019-04-29T11:45:34.223" v="1298" actId="1035"/>
          <ac:spMkLst>
            <pc:docMk/>
            <pc:sldMk cId="1575318073" sldId="1182"/>
            <ac:spMk id="4" creationId="{988D6E65-B88B-458E-89DB-8CF3544CE7ED}"/>
          </ac:spMkLst>
        </pc:spChg>
        <pc:spChg chg="add del mod">
          <ac:chgData name="Mooney, Jonathan D" userId="b6c5c683-4b88-4914-bed4-00bcb152981e" providerId="ADAL" clId="{B139D20B-7AE8-4267-9FD6-7FB741C0D4F0}" dt="2019-04-29T11:32:22.793" v="777" actId="478"/>
          <ac:spMkLst>
            <pc:docMk/>
            <pc:sldMk cId="1575318073" sldId="1182"/>
            <ac:spMk id="5" creationId="{1C1B3B3F-0C3E-4C59-A9E8-83961B70445E}"/>
          </ac:spMkLst>
        </pc:spChg>
        <pc:spChg chg="add del mod">
          <ac:chgData name="Mooney, Jonathan D" userId="b6c5c683-4b88-4914-bed4-00bcb152981e" providerId="ADAL" clId="{B139D20B-7AE8-4267-9FD6-7FB741C0D4F0}" dt="2019-04-29T11:32:22.793" v="777" actId="478"/>
          <ac:spMkLst>
            <pc:docMk/>
            <pc:sldMk cId="1575318073" sldId="1182"/>
            <ac:spMk id="6" creationId="{356806FC-477E-49E4-8DA2-5856604C60F0}"/>
          </ac:spMkLst>
        </pc:spChg>
        <pc:spChg chg="add del mod">
          <ac:chgData name="Mooney, Jonathan D" userId="b6c5c683-4b88-4914-bed4-00bcb152981e" providerId="ADAL" clId="{B139D20B-7AE8-4267-9FD6-7FB741C0D4F0}" dt="2019-04-29T11:33:53.051" v="785" actId="478"/>
          <ac:spMkLst>
            <pc:docMk/>
            <pc:sldMk cId="1575318073" sldId="1182"/>
            <ac:spMk id="7" creationId="{C9D2ECA5-B58C-441C-B350-ADF2E6DD6022}"/>
          </ac:spMkLst>
        </pc:spChg>
        <pc:spChg chg="add mod">
          <ac:chgData name="Mooney, Jonathan D" userId="b6c5c683-4b88-4914-bed4-00bcb152981e" providerId="ADAL" clId="{B139D20B-7AE8-4267-9FD6-7FB741C0D4F0}" dt="2019-04-29T11:43:37.792" v="1158" actId="1035"/>
          <ac:spMkLst>
            <pc:docMk/>
            <pc:sldMk cId="1575318073" sldId="1182"/>
            <ac:spMk id="8" creationId="{6C077DB9-40B0-44AC-9AAC-6315CAB39CA2}"/>
          </ac:spMkLst>
        </pc:spChg>
        <pc:spChg chg="add del mod">
          <ac:chgData name="Mooney, Jonathan D" userId="b6c5c683-4b88-4914-bed4-00bcb152981e" providerId="ADAL" clId="{B139D20B-7AE8-4267-9FD6-7FB741C0D4F0}" dt="2019-04-29T11:36:32.485" v="827" actId="478"/>
          <ac:spMkLst>
            <pc:docMk/>
            <pc:sldMk cId="1575318073" sldId="1182"/>
            <ac:spMk id="11" creationId="{C69C792B-ACC4-4AC6-9F20-A8BE3F3A1CF6}"/>
          </ac:spMkLst>
        </pc:spChg>
        <pc:spChg chg="add mod">
          <ac:chgData name="Mooney, Jonathan D" userId="b6c5c683-4b88-4914-bed4-00bcb152981e" providerId="ADAL" clId="{B139D20B-7AE8-4267-9FD6-7FB741C0D4F0}" dt="2019-04-29T11:44:53.318" v="1259" actId="1038"/>
          <ac:spMkLst>
            <pc:docMk/>
            <pc:sldMk cId="1575318073" sldId="1182"/>
            <ac:spMk id="13" creationId="{9DA4ACF1-37C3-4929-BD09-3F0C3BFA8265}"/>
          </ac:spMkLst>
        </pc:spChg>
        <pc:spChg chg="add mod">
          <ac:chgData name="Mooney, Jonathan D" userId="b6c5c683-4b88-4914-bed4-00bcb152981e" providerId="ADAL" clId="{B139D20B-7AE8-4267-9FD6-7FB741C0D4F0}" dt="2019-04-29T11:44:53.318" v="1259" actId="1038"/>
          <ac:spMkLst>
            <pc:docMk/>
            <pc:sldMk cId="1575318073" sldId="1182"/>
            <ac:spMk id="14" creationId="{8F3F9E33-1D73-46BE-9489-9F4AD5D41A83}"/>
          </ac:spMkLst>
        </pc:spChg>
        <pc:spChg chg="add mod">
          <ac:chgData name="Mooney, Jonathan D" userId="b6c5c683-4b88-4914-bed4-00bcb152981e" providerId="ADAL" clId="{B139D20B-7AE8-4267-9FD6-7FB741C0D4F0}" dt="2019-04-29T11:44:53.318" v="1259" actId="1038"/>
          <ac:spMkLst>
            <pc:docMk/>
            <pc:sldMk cId="1575318073" sldId="1182"/>
            <ac:spMk id="15" creationId="{8A785B6D-DC1B-4517-AA17-E6F048E6F492}"/>
          </ac:spMkLst>
        </pc:spChg>
        <pc:spChg chg="add mod">
          <ac:chgData name="Mooney, Jonathan D" userId="b6c5c683-4b88-4914-bed4-00bcb152981e" providerId="ADAL" clId="{B139D20B-7AE8-4267-9FD6-7FB741C0D4F0}" dt="2019-04-29T11:44:53.318" v="1259" actId="1038"/>
          <ac:spMkLst>
            <pc:docMk/>
            <pc:sldMk cId="1575318073" sldId="1182"/>
            <ac:spMk id="16" creationId="{22881661-B073-4069-BCF0-C048D3AA8569}"/>
          </ac:spMkLst>
        </pc:spChg>
        <pc:spChg chg="add mod">
          <ac:chgData name="Mooney, Jonathan D" userId="b6c5c683-4b88-4914-bed4-00bcb152981e" providerId="ADAL" clId="{B139D20B-7AE8-4267-9FD6-7FB741C0D4F0}" dt="2019-04-29T11:44:53.318" v="1259" actId="1038"/>
          <ac:spMkLst>
            <pc:docMk/>
            <pc:sldMk cId="1575318073" sldId="1182"/>
            <ac:spMk id="17" creationId="{5AA1F612-31B1-429F-B57A-4E276DAADFAF}"/>
          </ac:spMkLst>
        </pc:spChg>
        <pc:spChg chg="add mod">
          <ac:chgData name="Mooney, Jonathan D" userId="b6c5c683-4b88-4914-bed4-00bcb152981e" providerId="ADAL" clId="{B139D20B-7AE8-4267-9FD6-7FB741C0D4F0}" dt="2019-04-29T11:44:53.318" v="1259" actId="1038"/>
          <ac:spMkLst>
            <pc:docMk/>
            <pc:sldMk cId="1575318073" sldId="1182"/>
            <ac:spMk id="18" creationId="{58C35772-38D5-4D98-ABC6-4F4BC6C6025B}"/>
          </ac:spMkLst>
        </pc:spChg>
        <pc:spChg chg="add del mod">
          <ac:chgData name="Mooney, Jonathan D" userId="b6c5c683-4b88-4914-bed4-00bcb152981e" providerId="ADAL" clId="{B139D20B-7AE8-4267-9FD6-7FB741C0D4F0}" dt="2019-04-29T11:43:52.973" v="1160" actId="478"/>
          <ac:spMkLst>
            <pc:docMk/>
            <pc:sldMk cId="1575318073" sldId="1182"/>
            <ac:spMk id="19" creationId="{AC9E6E88-F36A-4614-AB2B-D9A77101842A}"/>
          </ac:spMkLst>
        </pc:spChg>
        <pc:spChg chg="add mod">
          <ac:chgData name="Mooney, Jonathan D" userId="b6c5c683-4b88-4914-bed4-00bcb152981e" providerId="ADAL" clId="{B139D20B-7AE8-4267-9FD6-7FB741C0D4F0}" dt="2019-04-29T11:44:53.318" v="1259" actId="1038"/>
          <ac:spMkLst>
            <pc:docMk/>
            <pc:sldMk cId="1575318073" sldId="1182"/>
            <ac:spMk id="20" creationId="{E135E426-9CE9-4C30-9C7F-D1F7F670760C}"/>
          </ac:spMkLst>
        </pc:spChg>
        <pc:spChg chg="add mod">
          <ac:chgData name="Mooney, Jonathan D" userId="b6c5c683-4b88-4914-bed4-00bcb152981e" providerId="ADAL" clId="{B139D20B-7AE8-4267-9FD6-7FB741C0D4F0}" dt="2019-04-29T11:45:14.456" v="1263" actId="1076"/>
          <ac:spMkLst>
            <pc:docMk/>
            <pc:sldMk cId="1575318073" sldId="1182"/>
            <ac:spMk id="21" creationId="{9E9D382C-C960-43C5-9B07-F4AA4B470DF6}"/>
          </ac:spMkLst>
        </pc:spChg>
        <pc:picChg chg="add mod">
          <ac:chgData name="Mooney, Jonathan D" userId="b6c5c683-4b88-4914-bed4-00bcb152981e" providerId="ADAL" clId="{B139D20B-7AE8-4267-9FD6-7FB741C0D4F0}" dt="2019-04-29T11:45:28.092" v="1286" actId="1035"/>
          <ac:picMkLst>
            <pc:docMk/>
            <pc:sldMk cId="1575318073" sldId="1182"/>
            <ac:picMk id="3" creationId="{80B9D750-4871-41D1-AF12-FBC4F86F92B1}"/>
          </ac:picMkLst>
        </pc:picChg>
        <pc:picChg chg="add del mod">
          <ac:chgData name="Mooney, Jonathan D" userId="b6c5c683-4b88-4914-bed4-00bcb152981e" providerId="ADAL" clId="{B139D20B-7AE8-4267-9FD6-7FB741C0D4F0}" dt="2019-04-29T11:32:17.738" v="776" actId="478"/>
          <ac:picMkLst>
            <pc:docMk/>
            <pc:sldMk cId="1575318073" sldId="1182"/>
            <ac:picMk id="9" creationId="{6FD59E2E-29A5-4B7A-8D2D-433BBA5DB50A}"/>
          </ac:picMkLst>
        </pc:picChg>
        <pc:picChg chg="add mod">
          <ac:chgData name="Mooney, Jonathan D" userId="b6c5c683-4b88-4914-bed4-00bcb152981e" providerId="ADAL" clId="{B139D20B-7AE8-4267-9FD6-7FB741C0D4F0}" dt="2019-04-29T11:43:37.792" v="1158" actId="1035"/>
          <ac:picMkLst>
            <pc:docMk/>
            <pc:sldMk cId="1575318073" sldId="1182"/>
            <ac:picMk id="10" creationId="{2595F065-5415-4F55-8814-8E23FC94A241}"/>
          </ac:picMkLst>
        </pc:picChg>
        <pc:picChg chg="add mod">
          <ac:chgData name="Mooney, Jonathan D" userId="b6c5c683-4b88-4914-bed4-00bcb152981e" providerId="ADAL" clId="{B139D20B-7AE8-4267-9FD6-7FB741C0D4F0}" dt="2019-04-29T11:43:37.792" v="1158" actId="1035"/>
          <ac:picMkLst>
            <pc:docMk/>
            <pc:sldMk cId="1575318073" sldId="1182"/>
            <ac:picMk id="12" creationId="{636AE6A0-4B4C-4E54-8113-0B1BFB572D84}"/>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00" dirty="0">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B9051B-1CCF-4A0D-8DD7-A2BBA47A0B29}" type="datetimeFigureOut">
              <a:rPr lang="en-US" sz="1000" smtClean="0">
                <a:latin typeface="Arial" panose="020B0604020202020204" pitchFamily="34" charset="0"/>
                <a:cs typeface="Arial" panose="020B0604020202020204" pitchFamily="34" charset="0"/>
              </a:rPr>
              <a:t>5/1/2019</a:t>
            </a:fld>
            <a:endParaRPr lang="en-US" sz="10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sz="1000"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AF7903A-C108-4DC8-81B2-3598AB5289EF}" type="slidenum">
              <a:rPr lang="en-US" sz="1000" smtClean="0"/>
              <a:t>‹#›</a:t>
            </a:fld>
            <a:endParaRPr lang="en-US" sz="1000" dirty="0"/>
          </a:p>
        </p:txBody>
      </p:sp>
    </p:spTree>
    <p:extLst>
      <p:ext uri="{BB962C8B-B14F-4D97-AF65-F5344CB8AC3E}">
        <p14:creationId xmlns:p14="http://schemas.microsoft.com/office/powerpoint/2010/main" val="2898649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Arial" panose="020B0604020202020204" pitchFamily="34" charset="0"/>
                <a:cs typeface="Arial" panose="020B0604020202020204" pitchFamily="34" charset="0"/>
              </a:defRPr>
            </a:lvl1pPr>
          </a:lstStyle>
          <a:p>
            <a:fld id="{7D44F372-246D-4139-917B-B6E41302E8AB}" type="datetimeFigureOut">
              <a:rPr lang="en-US" smtClean="0"/>
              <a:pPr/>
              <a:t>5/1/2019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latin typeface="Arial" panose="020B0604020202020204" pitchFamily="34" charset="0"/>
                <a:cs typeface="Arial" panose="020B0604020202020204" pitchFamily="34" charset="0"/>
              </a:defRPr>
            </a:lvl1pPr>
          </a:lstStyle>
          <a:p>
            <a:fld id="{08B42DDE-F483-426C-BC7A-60E763DF9D56}" type="slidenum">
              <a:rPr lang="en-US" smtClean="0"/>
              <a:pPr/>
              <a:t>‹#›</a:t>
            </a:fld>
            <a:endParaRPr lang="en-US" dirty="0"/>
          </a:p>
        </p:txBody>
      </p:sp>
    </p:spTree>
    <p:extLst>
      <p:ext uri="{BB962C8B-B14F-4D97-AF65-F5344CB8AC3E}">
        <p14:creationId xmlns:p14="http://schemas.microsoft.com/office/powerpoint/2010/main" val="788578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98104-5673-452F-A581-DF65C54ABF85}" type="slidenum">
              <a:rPr lang="en-US" smtClean="0"/>
              <a:pPr/>
              <a:t>16</a:t>
            </a:fld>
            <a:endParaRPr lang="en-US" dirty="0"/>
          </a:p>
        </p:txBody>
      </p:sp>
    </p:spTree>
    <p:extLst>
      <p:ext uri="{BB962C8B-B14F-4D97-AF65-F5344CB8AC3E}">
        <p14:creationId xmlns:p14="http://schemas.microsoft.com/office/powerpoint/2010/main" val="3751369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42DDE-F483-426C-BC7A-60E763DF9D56}" type="slidenum">
              <a:rPr lang="en-US" smtClean="0"/>
              <a:pPr/>
              <a:t>50</a:t>
            </a:fld>
            <a:endParaRPr lang="en-US" dirty="0"/>
          </a:p>
        </p:txBody>
      </p:sp>
    </p:spTree>
    <p:extLst>
      <p:ext uri="{BB962C8B-B14F-4D97-AF65-F5344CB8AC3E}">
        <p14:creationId xmlns:p14="http://schemas.microsoft.com/office/powerpoint/2010/main" val="86180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98104-5673-452F-A581-DF65C54ABF85}" type="slidenum">
              <a:rPr lang="en-US" smtClean="0"/>
              <a:pPr/>
              <a:t>21</a:t>
            </a:fld>
            <a:endParaRPr lang="en-US" dirty="0"/>
          </a:p>
        </p:txBody>
      </p:sp>
    </p:spTree>
    <p:extLst>
      <p:ext uri="{BB962C8B-B14F-4D97-AF65-F5344CB8AC3E}">
        <p14:creationId xmlns:p14="http://schemas.microsoft.com/office/powerpoint/2010/main" val="309727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B42DDE-F483-426C-BC7A-60E763DF9D56}" type="slidenum">
              <a:rPr lang="en-US" smtClean="0"/>
              <a:pPr/>
              <a:t>23</a:t>
            </a:fld>
            <a:endParaRPr lang="en-US" dirty="0"/>
          </a:p>
        </p:txBody>
      </p:sp>
    </p:spTree>
    <p:extLst>
      <p:ext uri="{BB962C8B-B14F-4D97-AF65-F5344CB8AC3E}">
        <p14:creationId xmlns:p14="http://schemas.microsoft.com/office/powerpoint/2010/main" val="43907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Sharding is a type of database partitioning that separates very large databases the into smaller, faster, more easily managed parts called data shards. </a:t>
            </a:r>
          </a:p>
        </p:txBody>
      </p:sp>
      <p:sp>
        <p:nvSpPr>
          <p:cNvPr id="4" name="Slide Number Placeholder 3"/>
          <p:cNvSpPr>
            <a:spLocks noGrp="1"/>
          </p:cNvSpPr>
          <p:nvPr>
            <p:ph type="sldNum" sz="quarter" idx="5"/>
          </p:nvPr>
        </p:nvSpPr>
        <p:spPr/>
        <p:txBody>
          <a:bodyPr/>
          <a:lstStyle/>
          <a:p>
            <a:fld id="{08B42DDE-F483-426C-BC7A-60E763DF9D56}" type="slidenum">
              <a:rPr lang="en-US" smtClean="0"/>
              <a:pPr/>
              <a:t>29</a:t>
            </a:fld>
            <a:endParaRPr lang="en-US" dirty="0"/>
          </a:p>
        </p:txBody>
      </p:sp>
    </p:spTree>
    <p:extLst>
      <p:ext uri="{BB962C8B-B14F-4D97-AF65-F5344CB8AC3E}">
        <p14:creationId xmlns:p14="http://schemas.microsoft.com/office/powerpoint/2010/main" val="59426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take a support call from a NON-Certified Integrator via our One Time Support call of $249.00.  </a:t>
            </a:r>
          </a:p>
        </p:txBody>
      </p:sp>
      <p:sp>
        <p:nvSpPr>
          <p:cNvPr id="4" name="Slide Number Placeholder 3"/>
          <p:cNvSpPr>
            <a:spLocks noGrp="1"/>
          </p:cNvSpPr>
          <p:nvPr>
            <p:ph type="sldNum" sz="quarter" idx="5"/>
          </p:nvPr>
        </p:nvSpPr>
        <p:spPr/>
        <p:txBody>
          <a:bodyPr/>
          <a:lstStyle/>
          <a:p>
            <a:fld id="{08B42DDE-F483-426C-BC7A-60E763DF9D56}" type="slidenum">
              <a:rPr lang="en-US" smtClean="0"/>
              <a:pPr/>
              <a:t>36</a:t>
            </a:fld>
            <a:endParaRPr lang="en-US" dirty="0"/>
          </a:p>
        </p:txBody>
      </p:sp>
    </p:spTree>
    <p:extLst>
      <p:ext uri="{BB962C8B-B14F-4D97-AF65-F5344CB8AC3E}">
        <p14:creationId xmlns:p14="http://schemas.microsoft.com/office/powerpoint/2010/main" val="7818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C6FEF7-6C79-4EAD-A0C6-F657F6F73E63}" type="slidenum">
              <a:rPr lang="en-US" smtClean="0"/>
              <a:t>46</a:t>
            </a:fld>
            <a:endParaRPr lang="en-US" dirty="0"/>
          </a:p>
        </p:txBody>
      </p:sp>
    </p:spTree>
    <p:extLst>
      <p:ext uri="{BB962C8B-B14F-4D97-AF65-F5344CB8AC3E}">
        <p14:creationId xmlns:p14="http://schemas.microsoft.com/office/powerpoint/2010/main" val="78985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254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2114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42DDE-F483-426C-BC7A-60E763DF9D56}" type="slidenum">
              <a:rPr lang="en-US" smtClean="0"/>
              <a:pPr/>
              <a:t>49</a:t>
            </a:fld>
            <a:endParaRPr lang="en-US" dirty="0"/>
          </a:p>
        </p:txBody>
      </p:sp>
    </p:spTree>
    <p:extLst>
      <p:ext uri="{BB962C8B-B14F-4D97-AF65-F5344CB8AC3E}">
        <p14:creationId xmlns:p14="http://schemas.microsoft.com/office/powerpoint/2010/main" val="3725421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bwMode="grayWhite">
          <a:xfrm>
            <a:off x="361706" y="274319"/>
            <a:ext cx="7644384" cy="764138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30622" tIns="65311" rIns="130622" bIns="65311" rtlCol="0" anchor="ctr"/>
          <a:lstStyle/>
          <a:p>
            <a:pPr algn="ctr"/>
            <a:endParaRPr lang="en-US" dirty="0"/>
          </a:p>
        </p:txBody>
      </p:sp>
      <p:sp>
        <p:nvSpPr>
          <p:cNvPr id="2" name="Title 1"/>
          <p:cNvSpPr>
            <a:spLocks noGrp="1"/>
          </p:cNvSpPr>
          <p:nvPr>
            <p:ph type="ctrTitle"/>
          </p:nvPr>
        </p:nvSpPr>
        <p:spPr bwMode="invGray">
          <a:xfrm>
            <a:off x="921716" y="3356705"/>
            <a:ext cx="6529962" cy="1764030"/>
          </a:xfrm>
        </p:spPr>
        <p:txBody>
          <a:bodyPr lIns="0" rIns="0" anchor="t">
            <a:normAutofit/>
          </a:bodyPr>
          <a:lstStyle>
            <a:lvl1pPr>
              <a:defRPr sz="4800" b="0">
                <a:solidFill>
                  <a:schemeClr val="bg1"/>
                </a:solidFill>
              </a:defRPr>
            </a:lvl1pPr>
          </a:lstStyle>
          <a:p>
            <a:r>
              <a:rPr lang="en-US" dirty="0"/>
              <a:t>Click to edit Master title style</a:t>
            </a:r>
          </a:p>
        </p:txBody>
      </p:sp>
      <p:sp>
        <p:nvSpPr>
          <p:cNvPr id="3" name="Subtitle 2"/>
          <p:cNvSpPr>
            <a:spLocks noGrp="1"/>
          </p:cNvSpPr>
          <p:nvPr>
            <p:ph type="subTitle" idx="1"/>
          </p:nvPr>
        </p:nvSpPr>
        <p:spPr bwMode="invGray">
          <a:xfrm>
            <a:off x="939236" y="3059609"/>
            <a:ext cx="6517549" cy="387426"/>
          </a:xfrm>
        </p:spPr>
        <p:txBody>
          <a:bodyPr vert="horz" lIns="0" tIns="65311" rIns="0" bIns="65311" rtlCol="0" anchor="t">
            <a:noAutofit/>
          </a:bodyPr>
          <a:lstStyle>
            <a:lvl1pPr marL="0" indent="0">
              <a:buNone/>
              <a:defRPr lang="en-US" sz="2000" b="0" dirty="0">
                <a:solidFill>
                  <a:schemeClr val="bg1"/>
                </a:solidFill>
                <a:latin typeface="+mj-lt"/>
                <a:ea typeface="+mj-ea"/>
                <a:cs typeface="+mj-cs"/>
              </a:defRPr>
            </a:lvl1pPr>
          </a:lstStyle>
          <a:p>
            <a:pPr lvl="0">
              <a:spcBef>
                <a:spcPct val="0"/>
              </a:spcBef>
            </a:pPr>
            <a:r>
              <a:rPr lang="en-US" dirty="0"/>
              <a:t>Click to edit Master subtitle style</a:t>
            </a:r>
          </a:p>
        </p:txBody>
      </p:sp>
      <p:sp>
        <p:nvSpPr>
          <p:cNvPr id="13" name="Text Placeholder 12"/>
          <p:cNvSpPr>
            <a:spLocks noGrp="1"/>
          </p:cNvSpPr>
          <p:nvPr>
            <p:ph type="body" sz="quarter" idx="10"/>
          </p:nvPr>
        </p:nvSpPr>
        <p:spPr bwMode="invGray">
          <a:xfrm>
            <a:off x="925539" y="5565098"/>
            <a:ext cx="6527253" cy="626802"/>
          </a:xfrm>
        </p:spPr>
        <p:txBody>
          <a:bodyPr vert="horz" lIns="0" tIns="65311" rIns="0" bIns="65311" rtlCol="0" anchor="t">
            <a:normAutofit/>
          </a:bodyPr>
          <a:lstStyle>
            <a:lvl1pPr>
              <a:defRPr lang="en-US" sz="2000" b="0" smtClean="0">
                <a:solidFill>
                  <a:schemeClr val="bg1"/>
                </a:solidFill>
                <a:latin typeface="+mj-lt"/>
                <a:ea typeface="+mj-ea"/>
                <a:cs typeface="+mj-cs"/>
              </a:defRPr>
            </a:lvl1pPr>
            <a:lvl2pPr>
              <a:defRPr lang="en-US" sz="4000" smtClean="0"/>
            </a:lvl2pPr>
            <a:lvl3pPr>
              <a:defRPr lang="en-US" sz="3400" smtClean="0"/>
            </a:lvl3pPr>
            <a:lvl4pPr>
              <a:defRPr lang="en-US" sz="2900" smtClean="0"/>
            </a:lvl4pPr>
            <a:lvl5pPr>
              <a:defRPr lang="en-US" sz="2900"/>
            </a:lvl5pPr>
          </a:lstStyle>
          <a:p>
            <a:pPr lvl="0">
              <a:spcBef>
                <a:spcPct val="0"/>
              </a:spcBef>
              <a:buFont typeface="Arial"/>
            </a:pPr>
            <a:r>
              <a:rPr lang="en-US" dirty="0"/>
              <a:t>Click to edit Master text styles</a:t>
            </a:r>
          </a:p>
        </p:txBody>
      </p:sp>
      <p:pic>
        <p:nvPicPr>
          <p:cNvPr id="4" name="Picture 3">
            <a:extLst>
              <a:ext uri="{FF2B5EF4-FFF2-40B4-BE49-F238E27FC236}">
                <a16:creationId xmlns:a16="http://schemas.microsoft.com/office/drawing/2014/main" id="{F853F1D1-4F4A-4681-B1AB-BD21710230A6}"/>
              </a:ext>
            </a:extLst>
          </p:cNvPr>
          <p:cNvPicPr>
            <a:picLocks noChangeAspect="1"/>
          </p:cNvPicPr>
          <p:nvPr userDrawn="1"/>
        </p:nvPicPr>
        <p:blipFill>
          <a:blip r:embed="rId2"/>
          <a:stretch>
            <a:fillRect/>
          </a:stretch>
        </p:blipFill>
        <p:spPr>
          <a:xfrm>
            <a:off x="11993526" y="140769"/>
            <a:ext cx="2434854" cy="728854"/>
          </a:xfrm>
          <a:prstGeom prst="rect">
            <a:avLst/>
          </a:prstGeom>
        </p:spPr>
      </p:pic>
    </p:spTree>
    <p:extLst>
      <p:ext uri="{BB962C8B-B14F-4D97-AF65-F5344CB8AC3E}">
        <p14:creationId xmlns:p14="http://schemas.microsoft.com/office/powerpoint/2010/main" val="647419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sz="3600"/>
            </a:lvl1pPr>
          </a:lstStyle>
          <a:p>
            <a:r>
              <a:rPr lang="en-US" dirty="0"/>
              <a:t>About the Q4 National Launch</a:t>
            </a:r>
          </a:p>
        </p:txBody>
      </p:sp>
      <p:sp>
        <p:nvSpPr>
          <p:cNvPr id="3" name="Content Placeholder 2"/>
          <p:cNvSpPr>
            <a:spLocks noGrp="1"/>
          </p:cNvSpPr>
          <p:nvPr>
            <p:ph idx="1" hasCustomPrompt="1"/>
          </p:nvPr>
        </p:nvSpPr>
        <p:spPr bwMode="gray"/>
        <p:txBody>
          <a:bodyPr/>
          <a:lstStyle>
            <a:lvl1pPr marL="0" marR="0" indent="0" algn="l" defTabSz="653110" rtl="0" eaLnBrk="1" fontAlgn="auto" latinLnBrk="0" hangingPunct="1">
              <a:lnSpc>
                <a:spcPct val="100000"/>
              </a:lnSpc>
              <a:spcBef>
                <a:spcPct val="20000"/>
              </a:spcBef>
              <a:spcAft>
                <a:spcPts val="0"/>
              </a:spcAft>
              <a:buClr>
                <a:schemeClr val="bg2"/>
              </a:buClr>
              <a:buSzTx/>
              <a:buFont typeface="Wingdings" charset="2"/>
              <a:buNone/>
              <a:tabLst/>
              <a:defRPr sz="2400"/>
            </a:lvl1pPr>
            <a:lvl2pPr>
              <a:defRPr sz="2000"/>
            </a:lvl2pPr>
            <a:lvl3pPr>
              <a:defRPr sz="2000"/>
            </a:lvl3pPr>
            <a:lvl4pPr>
              <a:defRPr sz="2000"/>
            </a:lvl4pPr>
            <a:lvl5pPr>
              <a:defRPr sz="2000"/>
            </a:lvl5pPr>
          </a:lstStyle>
          <a:p>
            <a:pPr marL="0" marR="0" lvl="0" indent="0" algn="l" defTabSz="653110" rtl="0" eaLnBrk="1" fontAlgn="auto" latinLnBrk="0" hangingPunct="1">
              <a:lnSpc>
                <a:spcPct val="100000"/>
              </a:lnSpc>
              <a:spcBef>
                <a:spcPct val="20000"/>
              </a:spcBef>
              <a:spcAft>
                <a:spcPts val="0"/>
              </a:spcAft>
              <a:buClr>
                <a:schemeClr val="bg2"/>
              </a:buClr>
              <a:buSzTx/>
              <a:buFont typeface="Wingdings" charset="2"/>
              <a:buNone/>
              <a:tabLst/>
              <a:defRPr/>
            </a:pPr>
            <a:r>
              <a:rPr lang="en-US" dirty="0"/>
              <a:t>This launch is intended to provide the Allegion sales force with positioning, strategy, tools, and resources on product launches and initiatives for Q4 and going into Q1.</a:t>
            </a:r>
            <a:br>
              <a:rPr lang="en-US" dirty="0"/>
            </a:br>
            <a:endParaRPr lang="en-US" dirty="0"/>
          </a:p>
          <a:p>
            <a:pPr lvl="0"/>
            <a:r>
              <a:rPr lang="en-US" dirty="0"/>
              <a:t>Our goal is to assist the sales team in development of successful sales strategies and resources for selling or consulting with customers in the field.</a:t>
            </a:r>
          </a:p>
        </p:txBody>
      </p:sp>
      <p:pic>
        <p:nvPicPr>
          <p:cNvPr id="4" name="Picture 3">
            <a:extLst>
              <a:ext uri="{FF2B5EF4-FFF2-40B4-BE49-F238E27FC236}">
                <a16:creationId xmlns:a16="http://schemas.microsoft.com/office/drawing/2014/main" id="{673FD7CE-3266-4E63-BFE3-A3CB9520AE00}"/>
              </a:ext>
            </a:extLst>
          </p:cNvPr>
          <p:cNvPicPr>
            <a:picLocks noChangeAspect="1"/>
          </p:cNvPicPr>
          <p:nvPr userDrawn="1"/>
        </p:nvPicPr>
        <p:blipFill>
          <a:blip r:embed="rId2"/>
          <a:stretch>
            <a:fillRect/>
          </a:stretch>
        </p:blipFill>
        <p:spPr>
          <a:xfrm>
            <a:off x="11993526" y="140769"/>
            <a:ext cx="2434854" cy="728854"/>
          </a:xfrm>
          <a:prstGeom prst="rect">
            <a:avLst/>
          </a:prstGeom>
        </p:spPr>
      </p:pic>
    </p:spTree>
    <p:extLst>
      <p:ext uri="{BB962C8B-B14F-4D97-AF65-F5344CB8AC3E}">
        <p14:creationId xmlns:p14="http://schemas.microsoft.com/office/powerpoint/2010/main" val="1813401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Large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731520" y="1755436"/>
            <a:ext cx="13167360" cy="5234389"/>
          </a:xfrm>
        </p:spPr>
        <p:txBody>
          <a:bodyPr/>
          <a:lstStyle>
            <a:lvl1pPr>
              <a:defRPr sz="4000"/>
            </a:lvl1pPr>
          </a:lstStyle>
          <a:p>
            <a:pPr lvl="0"/>
            <a:r>
              <a:rPr lang="en-US" dirty="0"/>
              <a:t>Click to edit Master text styles</a:t>
            </a:r>
          </a:p>
        </p:txBody>
      </p:sp>
      <p:pic>
        <p:nvPicPr>
          <p:cNvPr id="4" name="Picture 3">
            <a:extLst>
              <a:ext uri="{FF2B5EF4-FFF2-40B4-BE49-F238E27FC236}">
                <a16:creationId xmlns:a16="http://schemas.microsoft.com/office/drawing/2014/main" id="{33EA6685-3452-4143-9B83-665D01E58122}"/>
              </a:ext>
            </a:extLst>
          </p:cNvPr>
          <p:cNvPicPr>
            <a:picLocks noChangeAspect="1"/>
          </p:cNvPicPr>
          <p:nvPr userDrawn="1"/>
        </p:nvPicPr>
        <p:blipFill>
          <a:blip r:embed="rId2"/>
          <a:stretch>
            <a:fillRect/>
          </a:stretch>
        </p:blipFill>
        <p:spPr>
          <a:xfrm>
            <a:off x="11993526" y="140769"/>
            <a:ext cx="2434854" cy="728854"/>
          </a:xfrm>
          <a:prstGeom prst="rect">
            <a:avLst/>
          </a:prstGeom>
        </p:spPr>
      </p:pic>
    </p:spTree>
    <p:extLst>
      <p:ext uri="{BB962C8B-B14F-4D97-AF65-F5344CB8AC3E}">
        <p14:creationId xmlns:p14="http://schemas.microsoft.com/office/powerpoint/2010/main" val="256106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3" name="Content Placeholder 2"/>
          <p:cNvSpPr>
            <a:spLocks noGrp="1"/>
          </p:cNvSpPr>
          <p:nvPr>
            <p:ph sz="half" idx="1"/>
          </p:nvPr>
        </p:nvSpPr>
        <p:spPr bwMode="gray">
          <a:xfrm>
            <a:off x="731520" y="1920240"/>
            <a:ext cx="6461760" cy="4849050"/>
          </a:xfrm>
        </p:spPr>
        <p:txBody>
          <a:bodyPr/>
          <a:lstStyle>
            <a:lvl1pPr>
              <a:defRPr sz="2000"/>
            </a:lvl1pPr>
            <a:lvl2pPr>
              <a:defRPr sz="2000"/>
            </a:lvl2pPr>
            <a:lvl3pPr>
              <a:defRPr sz="2000"/>
            </a:lvl3pPr>
            <a:lvl4pPr>
              <a:defRPr sz="2000"/>
            </a:lvl4pPr>
            <a:lvl5pPr>
              <a:defRPr sz="20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bwMode="gray">
          <a:xfrm>
            <a:off x="7437120" y="1920240"/>
            <a:ext cx="6461760" cy="4849050"/>
          </a:xfrm>
        </p:spPr>
        <p:txBody>
          <a:bodyPr/>
          <a:lstStyle>
            <a:lvl1pPr>
              <a:defRPr sz="2000"/>
            </a:lvl1pPr>
            <a:lvl2pPr>
              <a:defRPr sz="2000"/>
            </a:lvl2pPr>
            <a:lvl3pPr>
              <a:defRPr sz="2000"/>
            </a:lvl3pPr>
            <a:lvl4pPr>
              <a:defRPr sz="2000"/>
            </a:lvl4pPr>
            <a:lvl5pPr>
              <a:defRPr sz="20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77FBA9F7-A308-4376-8978-09C0B599CF94}"/>
              </a:ext>
            </a:extLst>
          </p:cNvPr>
          <p:cNvPicPr>
            <a:picLocks noChangeAspect="1"/>
          </p:cNvPicPr>
          <p:nvPr userDrawn="1"/>
        </p:nvPicPr>
        <p:blipFill>
          <a:blip r:embed="rId2"/>
          <a:stretch>
            <a:fillRect/>
          </a:stretch>
        </p:blipFill>
        <p:spPr>
          <a:xfrm>
            <a:off x="11993526" y="140769"/>
            <a:ext cx="2434854" cy="728854"/>
          </a:xfrm>
          <a:prstGeom prst="rect">
            <a:avLst/>
          </a:prstGeom>
        </p:spPr>
      </p:pic>
    </p:spTree>
    <p:extLst>
      <p:ext uri="{BB962C8B-B14F-4D97-AF65-F5344CB8AC3E}">
        <p14:creationId xmlns:p14="http://schemas.microsoft.com/office/powerpoint/2010/main" val="3975314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2 Charts">
    <p:spTree>
      <p:nvGrpSpPr>
        <p:cNvPr id="1" name=""/>
        <p:cNvGrpSpPr/>
        <p:nvPr/>
      </p:nvGrpSpPr>
      <p:grpSpPr>
        <a:xfrm>
          <a:off x="0" y="0"/>
          <a:ext cx="0" cy="0"/>
          <a:chOff x="0" y="0"/>
          <a:chExt cx="0" cy="0"/>
        </a:xfrm>
      </p:grpSpPr>
      <p:sp>
        <p:nvSpPr>
          <p:cNvPr id="8" name="Rectangle 7"/>
          <p:cNvSpPr/>
          <p:nvPr userDrawn="1"/>
        </p:nvSpPr>
        <p:spPr bwMode="white">
          <a:xfrm>
            <a:off x="5223433" y="542588"/>
            <a:ext cx="8691538" cy="61693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30622" tIns="65311" rIns="130622" bIns="65311" numCol="1" spcCol="0" rtlCol="0" fromWordArt="0" anchor="ctr" anchorCtr="0" forceAA="0" compatLnSpc="1">
            <a:prstTxWarp prst="textNoShape">
              <a:avLst/>
            </a:prstTxWarp>
            <a:noAutofit/>
          </a:bodyPr>
          <a:lstStyle/>
          <a:p>
            <a:pPr algn="ctr"/>
            <a:endParaRPr lang="en-US" dirty="0"/>
          </a:p>
        </p:txBody>
      </p:sp>
      <p:sp>
        <p:nvSpPr>
          <p:cNvPr id="6" name="Chart Placeholder 5"/>
          <p:cNvSpPr>
            <a:spLocks noGrp="1"/>
          </p:cNvSpPr>
          <p:nvPr>
            <p:ph type="chart" sz="quarter" idx="10"/>
          </p:nvPr>
        </p:nvSpPr>
        <p:spPr bwMode="invGray">
          <a:xfrm>
            <a:off x="5223434" y="542589"/>
            <a:ext cx="4340450" cy="6169398"/>
          </a:xfrm>
          <a:noFill/>
        </p:spPr>
        <p:txBody>
          <a:bodyPr/>
          <a:lstStyle/>
          <a:p>
            <a:r>
              <a:rPr lang="en-US" dirty="0"/>
              <a:t>Click icon to add chart</a:t>
            </a:r>
          </a:p>
        </p:txBody>
      </p:sp>
      <p:sp>
        <p:nvSpPr>
          <p:cNvPr id="2" name="Title 1"/>
          <p:cNvSpPr>
            <a:spLocks noGrp="1"/>
          </p:cNvSpPr>
          <p:nvPr>
            <p:ph type="title"/>
          </p:nvPr>
        </p:nvSpPr>
        <p:spPr bwMode="gray">
          <a:xfrm>
            <a:off x="731520" y="361481"/>
            <a:ext cx="4236592" cy="1371600"/>
          </a:xfrm>
        </p:spPr>
        <p:txBody>
          <a:bodyPr/>
          <a:lstStyle>
            <a:lvl1pPr>
              <a:defRPr sz="3400"/>
            </a:lvl1pPr>
          </a:lstStyle>
          <a:p>
            <a:r>
              <a:rPr lang="en-US"/>
              <a:t>Click to edit Master title style</a:t>
            </a:r>
            <a:endParaRPr lang="en-US" dirty="0"/>
          </a:p>
        </p:txBody>
      </p:sp>
      <p:sp>
        <p:nvSpPr>
          <p:cNvPr id="3" name="Content Placeholder 2"/>
          <p:cNvSpPr>
            <a:spLocks noGrp="1"/>
          </p:cNvSpPr>
          <p:nvPr>
            <p:ph sz="half" idx="1"/>
          </p:nvPr>
        </p:nvSpPr>
        <p:spPr bwMode="gray">
          <a:xfrm>
            <a:off x="731520" y="2034710"/>
            <a:ext cx="4236592" cy="4761876"/>
          </a:xfrm>
        </p:spPr>
        <p:txBody>
          <a:bodyPr/>
          <a:lstStyle>
            <a:lvl1pPr>
              <a:defRPr sz="2400"/>
            </a:lvl1pPr>
            <a:lvl2pPr>
              <a:defRPr sz="2000"/>
            </a:lvl2pPr>
            <a:lvl3pPr>
              <a:defRPr sz="2000"/>
            </a:lvl3pPr>
            <a:lvl4pPr>
              <a:defRPr sz="2000"/>
            </a:lvl4pPr>
            <a:lvl5pPr>
              <a:defRPr sz="20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hart Placeholder 5"/>
          <p:cNvSpPr>
            <a:spLocks noGrp="1"/>
          </p:cNvSpPr>
          <p:nvPr>
            <p:ph type="chart" sz="quarter" idx="11"/>
          </p:nvPr>
        </p:nvSpPr>
        <p:spPr bwMode="invGray">
          <a:xfrm>
            <a:off x="9585161" y="542589"/>
            <a:ext cx="4340450" cy="6169398"/>
          </a:xfrm>
          <a:noFill/>
        </p:spPr>
        <p:txBody>
          <a:bodyPr/>
          <a:lstStyle/>
          <a:p>
            <a:r>
              <a:rPr lang="en-US" dirty="0"/>
              <a:t>Click icon to add chart</a:t>
            </a:r>
          </a:p>
        </p:txBody>
      </p:sp>
      <p:pic>
        <p:nvPicPr>
          <p:cNvPr id="7" name="Picture 6">
            <a:extLst>
              <a:ext uri="{FF2B5EF4-FFF2-40B4-BE49-F238E27FC236}">
                <a16:creationId xmlns:a16="http://schemas.microsoft.com/office/drawing/2014/main" id="{308399C7-1028-49EA-ACC6-6489DD95533E}"/>
              </a:ext>
            </a:extLst>
          </p:cNvPr>
          <p:cNvPicPr>
            <a:picLocks noChangeAspect="1"/>
          </p:cNvPicPr>
          <p:nvPr userDrawn="1"/>
        </p:nvPicPr>
        <p:blipFill>
          <a:blip r:embed="rId2"/>
          <a:stretch>
            <a:fillRect/>
          </a:stretch>
        </p:blipFill>
        <p:spPr>
          <a:xfrm>
            <a:off x="11993526" y="140769"/>
            <a:ext cx="2434854" cy="728854"/>
          </a:xfrm>
          <a:prstGeom prst="rect">
            <a:avLst/>
          </a:prstGeom>
        </p:spPr>
      </p:pic>
    </p:spTree>
    <p:extLst>
      <p:ext uri="{BB962C8B-B14F-4D97-AF65-F5344CB8AC3E}">
        <p14:creationId xmlns:p14="http://schemas.microsoft.com/office/powerpoint/2010/main" val="364300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731520" y="361481"/>
            <a:ext cx="4236592" cy="1371600"/>
          </a:xfrm>
        </p:spPr>
        <p:txBody>
          <a:bodyPr/>
          <a:lstStyle>
            <a:lvl1pPr>
              <a:defRPr sz="3400"/>
            </a:lvl1pPr>
          </a:lstStyle>
          <a:p>
            <a:r>
              <a:rPr lang="en-US" dirty="0"/>
              <a:t>Click to edit Master title style</a:t>
            </a:r>
          </a:p>
        </p:txBody>
      </p:sp>
      <p:sp>
        <p:nvSpPr>
          <p:cNvPr id="3" name="Content Placeholder 2"/>
          <p:cNvSpPr>
            <a:spLocks noGrp="1"/>
          </p:cNvSpPr>
          <p:nvPr>
            <p:ph sz="half" idx="1"/>
          </p:nvPr>
        </p:nvSpPr>
        <p:spPr bwMode="gray">
          <a:xfrm>
            <a:off x="731520" y="2034710"/>
            <a:ext cx="4236592" cy="4762849"/>
          </a:xfrm>
        </p:spPr>
        <p:txBody>
          <a:bodyPr/>
          <a:lstStyle>
            <a:lvl1pPr>
              <a:defRPr sz="2400"/>
            </a:lvl1pPr>
            <a:lvl2pPr>
              <a:defRPr sz="2000"/>
            </a:lvl2pPr>
            <a:lvl3pPr>
              <a:defRPr sz="2000"/>
            </a:lvl3pPr>
            <a:lvl4pPr>
              <a:defRPr sz="2000"/>
            </a:lvl4pPr>
            <a:lvl5pPr>
              <a:defRPr sz="2000"/>
            </a:lvl5pPr>
            <a:lvl6pPr>
              <a:defRPr sz="2600"/>
            </a:lvl6pPr>
            <a:lvl7pPr>
              <a:defRPr sz="2600"/>
            </a:lvl7pPr>
            <a:lvl8pPr>
              <a:defRPr sz="2600"/>
            </a:lvl8pPr>
            <a:lvl9pPr>
              <a:defRPr sz="2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bwMode="gray">
          <a:xfrm>
            <a:off x="5223431" y="542587"/>
            <a:ext cx="8680901" cy="6172112"/>
          </a:xfrm>
          <a:noFill/>
        </p:spPr>
        <p:txBody>
          <a:bodyPr/>
          <a:lstStyle/>
          <a:p>
            <a:r>
              <a:rPr lang="en-US" dirty="0"/>
              <a:t>Click icon to add picture</a:t>
            </a:r>
          </a:p>
        </p:txBody>
      </p:sp>
      <p:pic>
        <p:nvPicPr>
          <p:cNvPr id="6" name="Picture 5">
            <a:extLst>
              <a:ext uri="{FF2B5EF4-FFF2-40B4-BE49-F238E27FC236}">
                <a16:creationId xmlns:a16="http://schemas.microsoft.com/office/drawing/2014/main" id="{C74DC54C-8F60-444C-8D2E-8F589684A0E1}"/>
              </a:ext>
            </a:extLst>
          </p:cNvPr>
          <p:cNvPicPr>
            <a:picLocks noChangeAspect="1"/>
          </p:cNvPicPr>
          <p:nvPr userDrawn="1"/>
        </p:nvPicPr>
        <p:blipFill>
          <a:blip r:embed="rId2"/>
          <a:stretch>
            <a:fillRect/>
          </a:stretch>
        </p:blipFill>
        <p:spPr>
          <a:xfrm>
            <a:off x="11993526" y="140769"/>
            <a:ext cx="2434854" cy="728854"/>
          </a:xfrm>
          <a:prstGeom prst="rect">
            <a:avLst/>
          </a:prstGeom>
        </p:spPr>
      </p:pic>
    </p:spTree>
    <p:extLst>
      <p:ext uri="{BB962C8B-B14F-4D97-AF65-F5344CB8AC3E}">
        <p14:creationId xmlns:p14="http://schemas.microsoft.com/office/powerpoint/2010/main" val="1771382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lvl1pPr>
          </a:lstStyle>
          <a:p>
            <a:r>
              <a:rPr lang="en-US"/>
              <a:t>Click to edit Master title style</a:t>
            </a:r>
          </a:p>
        </p:txBody>
      </p:sp>
      <p:sp>
        <p:nvSpPr>
          <p:cNvPr id="3" name="Text Placeholder 2"/>
          <p:cNvSpPr>
            <a:spLocks noGrp="1"/>
          </p:cNvSpPr>
          <p:nvPr>
            <p:ph type="body" idx="1"/>
          </p:nvPr>
        </p:nvSpPr>
        <p:spPr bwMode="gray">
          <a:xfrm>
            <a:off x="731520" y="1842136"/>
            <a:ext cx="6464301" cy="767714"/>
          </a:xfrm>
        </p:spPr>
        <p:txBody>
          <a:bodyPr anchor="b"/>
          <a:lstStyle>
            <a:lvl1pPr marL="0" indent="0">
              <a:buNone/>
              <a:defRPr sz="2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4" name="Content Placeholder 3"/>
          <p:cNvSpPr>
            <a:spLocks noGrp="1"/>
          </p:cNvSpPr>
          <p:nvPr>
            <p:ph sz="half" idx="2"/>
          </p:nvPr>
        </p:nvSpPr>
        <p:spPr bwMode="gray">
          <a:xfrm>
            <a:off x="731520" y="2609850"/>
            <a:ext cx="6464301" cy="4104849"/>
          </a:xfrm>
        </p:spPr>
        <p:txBody>
          <a:bodyPr/>
          <a:lstStyle>
            <a:lvl1pPr>
              <a:defRPr sz="2400"/>
            </a:lvl1pPr>
            <a:lvl2pPr>
              <a:defRPr sz="2000"/>
            </a:lvl2pPr>
            <a:lvl3pPr>
              <a:defRPr sz="2000"/>
            </a:lvl3pPr>
            <a:lvl4pPr>
              <a:defRPr sz="2000"/>
            </a:lvl4pPr>
            <a:lvl5pPr>
              <a:defRPr sz="2000"/>
            </a:lvl5pPr>
            <a:lvl6pPr>
              <a:defRPr sz="2300"/>
            </a:lvl6pPr>
            <a:lvl7pPr>
              <a:defRPr sz="2300"/>
            </a:lvl7pPr>
            <a:lvl8pPr>
              <a:defRPr sz="2300"/>
            </a:lvl8pPr>
            <a:lvl9pPr>
              <a:defRPr sz="2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bwMode="gray">
          <a:xfrm>
            <a:off x="7432041" y="1842136"/>
            <a:ext cx="6466840" cy="767714"/>
          </a:xfrm>
        </p:spPr>
        <p:txBody>
          <a:bodyPr anchor="b"/>
          <a:lstStyle>
            <a:lvl1pPr marL="0" indent="0">
              <a:buNone/>
              <a:defRPr sz="2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a:t>Click to edit Master text styles</a:t>
            </a:r>
          </a:p>
        </p:txBody>
      </p:sp>
      <p:sp>
        <p:nvSpPr>
          <p:cNvPr id="6" name="Content Placeholder 5"/>
          <p:cNvSpPr>
            <a:spLocks noGrp="1"/>
          </p:cNvSpPr>
          <p:nvPr>
            <p:ph sz="quarter" idx="4"/>
          </p:nvPr>
        </p:nvSpPr>
        <p:spPr bwMode="gray">
          <a:xfrm>
            <a:off x="7432041" y="2609850"/>
            <a:ext cx="6466840" cy="4104849"/>
          </a:xfrm>
        </p:spPr>
        <p:txBody>
          <a:bodyPr/>
          <a:lstStyle>
            <a:lvl1pPr>
              <a:defRPr sz="2400"/>
            </a:lvl1pPr>
            <a:lvl2pPr>
              <a:defRPr sz="2000"/>
            </a:lvl2pPr>
            <a:lvl3pPr>
              <a:defRPr sz="2000"/>
            </a:lvl3pPr>
            <a:lvl4pPr>
              <a:defRPr sz="2000"/>
            </a:lvl4pPr>
            <a:lvl5pPr>
              <a:defRPr sz="2000"/>
            </a:lvl5pPr>
            <a:lvl6pPr>
              <a:defRPr sz="2300"/>
            </a:lvl6pPr>
            <a:lvl7pPr>
              <a:defRPr sz="2300"/>
            </a:lvl7pPr>
            <a:lvl8pPr>
              <a:defRPr sz="2300"/>
            </a:lvl8pPr>
            <a:lvl9pPr>
              <a:defRPr sz="2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9965088E-483A-4D46-89EB-CE9566373673}"/>
              </a:ext>
            </a:extLst>
          </p:cNvPr>
          <p:cNvPicPr>
            <a:picLocks noChangeAspect="1"/>
          </p:cNvPicPr>
          <p:nvPr userDrawn="1"/>
        </p:nvPicPr>
        <p:blipFill>
          <a:blip r:embed="rId2"/>
          <a:stretch>
            <a:fillRect/>
          </a:stretch>
        </p:blipFill>
        <p:spPr>
          <a:xfrm>
            <a:off x="11993526" y="140769"/>
            <a:ext cx="2434854" cy="728854"/>
          </a:xfrm>
          <a:prstGeom prst="rect">
            <a:avLst/>
          </a:prstGeom>
        </p:spPr>
      </p:pic>
    </p:spTree>
    <p:extLst>
      <p:ext uri="{BB962C8B-B14F-4D97-AF65-F5344CB8AC3E}">
        <p14:creationId xmlns:p14="http://schemas.microsoft.com/office/powerpoint/2010/main" val="408912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pic>
        <p:nvPicPr>
          <p:cNvPr id="3" name="Picture 2">
            <a:extLst>
              <a:ext uri="{FF2B5EF4-FFF2-40B4-BE49-F238E27FC236}">
                <a16:creationId xmlns:a16="http://schemas.microsoft.com/office/drawing/2014/main" id="{6DC3FCDF-608E-4C9B-9F54-8CC2C66254A6}"/>
              </a:ext>
            </a:extLst>
          </p:cNvPr>
          <p:cNvPicPr>
            <a:picLocks noChangeAspect="1"/>
          </p:cNvPicPr>
          <p:nvPr userDrawn="1"/>
        </p:nvPicPr>
        <p:blipFill>
          <a:blip r:embed="rId2"/>
          <a:stretch>
            <a:fillRect/>
          </a:stretch>
        </p:blipFill>
        <p:spPr>
          <a:xfrm>
            <a:off x="11993526" y="140769"/>
            <a:ext cx="2434854" cy="728854"/>
          </a:xfrm>
          <a:prstGeom prst="rect">
            <a:avLst/>
          </a:prstGeom>
        </p:spPr>
      </p:pic>
    </p:spTree>
    <p:extLst>
      <p:ext uri="{BB962C8B-B14F-4D97-AF65-F5344CB8AC3E}">
        <p14:creationId xmlns:p14="http://schemas.microsoft.com/office/powerpoint/2010/main" val="217687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EAA3A2-B1D3-4E5D-A356-56911C73E772}"/>
              </a:ext>
            </a:extLst>
          </p:cNvPr>
          <p:cNvPicPr>
            <a:picLocks noChangeAspect="1"/>
          </p:cNvPicPr>
          <p:nvPr userDrawn="1"/>
        </p:nvPicPr>
        <p:blipFill>
          <a:blip r:embed="rId2"/>
          <a:stretch>
            <a:fillRect/>
          </a:stretch>
        </p:blipFill>
        <p:spPr>
          <a:xfrm>
            <a:off x="11993526" y="140769"/>
            <a:ext cx="2434854" cy="728854"/>
          </a:xfrm>
          <a:prstGeom prst="rect">
            <a:avLst/>
          </a:prstGeom>
        </p:spPr>
      </p:pic>
    </p:spTree>
    <p:extLst>
      <p:ext uri="{BB962C8B-B14F-4D97-AF65-F5344CB8AC3E}">
        <p14:creationId xmlns:p14="http://schemas.microsoft.com/office/powerpoint/2010/main" val="3448584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731520" y="361481"/>
            <a:ext cx="13167360" cy="1371600"/>
          </a:xfrm>
          <a:prstGeom prst="rect">
            <a:avLst/>
          </a:prstGeom>
        </p:spPr>
        <p:txBody>
          <a:bodyPr vert="horz" lIns="0" tIns="65311" rIns="130622" bIns="65311" rtlCol="0" anchor="t">
            <a:noAutofit/>
          </a:bodyPr>
          <a:lstStyle/>
          <a:p>
            <a:r>
              <a:rPr lang="en-US" dirty="0"/>
              <a:t>Click to edit Master title style, 36 </a:t>
            </a:r>
            <a:r>
              <a:rPr lang="en-US" dirty="0" err="1"/>
              <a:t>pt</a:t>
            </a:r>
            <a:endParaRPr lang="en-US" dirty="0"/>
          </a:p>
        </p:txBody>
      </p:sp>
      <p:sp>
        <p:nvSpPr>
          <p:cNvPr id="3" name="Text Placeholder 2"/>
          <p:cNvSpPr>
            <a:spLocks noGrp="1"/>
          </p:cNvSpPr>
          <p:nvPr>
            <p:ph type="body" idx="1"/>
          </p:nvPr>
        </p:nvSpPr>
        <p:spPr bwMode="gray">
          <a:xfrm>
            <a:off x="731520" y="2008009"/>
            <a:ext cx="13167360" cy="4679394"/>
          </a:xfrm>
          <a:prstGeom prst="rect">
            <a:avLst/>
          </a:prstGeom>
        </p:spPr>
        <p:txBody>
          <a:bodyPr vert="horz" lIns="0" tIns="65311" rIns="130622" bIns="65311"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p:cNvSpPr txBox="1">
            <a:spLocks/>
          </p:cNvSpPr>
          <p:nvPr/>
        </p:nvSpPr>
        <p:spPr>
          <a:xfrm>
            <a:off x="721359" y="7577556"/>
            <a:ext cx="9789336" cy="446839"/>
          </a:xfrm>
          <a:prstGeom prst="rect">
            <a:avLst/>
          </a:prstGeom>
        </p:spPr>
        <p:txBody>
          <a:bodyPr vert="horz" lIns="0" tIns="65311" rIns="130622" bIns="65311" rtlCol="0" anchor="t"/>
          <a:lstStyle>
            <a:lvl1pPr marL="0" indent="0" algn="l" defTabSz="457200" rtl="0" eaLnBrk="1" latinLnBrk="0" hangingPunct="1">
              <a:spcBef>
                <a:spcPct val="20000"/>
              </a:spcBef>
              <a:buClr>
                <a:schemeClr val="bg2"/>
              </a:buClr>
              <a:buFont typeface="Wingdings" charset="2"/>
              <a:buNone/>
              <a:defRPr lang="en-US" sz="1200" kern="1200" dirty="0">
                <a:solidFill>
                  <a:srgbClr val="000000"/>
                </a:solidFill>
                <a:latin typeface="+mn-lt"/>
                <a:ea typeface="+mn-ea"/>
                <a:cs typeface="+mn-cs"/>
              </a:defRPr>
            </a:lvl1pPr>
            <a:lvl2pPr marL="173038" indent="-173038" algn="l" defTabSz="457200" rtl="0" eaLnBrk="1" latinLnBrk="0" hangingPunct="1">
              <a:spcBef>
                <a:spcPct val="20000"/>
              </a:spcBef>
              <a:buClr>
                <a:schemeClr val="bg2"/>
              </a:buClr>
              <a:buSzPct val="110000"/>
              <a:buFont typeface="Wingdings" charset="2"/>
              <a:buChar char="§"/>
              <a:defRPr sz="1600" kern="1200">
                <a:solidFill>
                  <a:schemeClr val="tx1"/>
                </a:solidFill>
                <a:latin typeface="+mn-lt"/>
                <a:ea typeface="+mn-ea"/>
                <a:cs typeface="+mn-cs"/>
              </a:defRPr>
            </a:lvl2pPr>
            <a:lvl3pPr marL="346075" indent="-173038"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3pPr>
            <a:lvl4pPr marL="512763" indent="-166688" algn="l" defTabSz="457200" rtl="0" eaLnBrk="1" latinLnBrk="0" hangingPunct="1">
              <a:spcBef>
                <a:spcPct val="20000"/>
              </a:spcBef>
              <a:buClr>
                <a:schemeClr val="bg2"/>
              </a:buClr>
              <a:buFont typeface="Wingdings" charset="2"/>
              <a:buChar char="§"/>
              <a:defRPr sz="1600" kern="1200">
                <a:solidFill>
                  <a:schemeClr val="tx1"/>
                </a:solidFill>
                <a:latin typeface="+mn-lt"/>
                <a:ea typeface="+mn-ea"/>
                <a:cs typeface="+mn-cs"/>
              </a:defRPr>
            </a:lvl4pPr>
            <a:lvl5pPr marL="684213" indent="-171450" algn="l" defTabSz="457200" rtl="0" eaLnBrk="1" latinLnBrk="0" hangingPunct="1">
              <a:spcBef>
                <a:spcPct val="20000"/>
              </a:spcBef>
              <a:buClr>
                <a:schemeClr val="bg2"/>
              </a:buClr>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fld id="{A18D7474-F959-4F4F-B552-144BC6A81CE6}" type="slidenum">
              <a:rPr lang="en-US" sz="1600" smtClean="0"/>
              <a:pPr/>
              <a:t>‹#›</a:t>
            </a:fld>
            <a:r>
              <a:rPr lang="en-US" sz="1600" dirty="0"/>
              <a:t> |</a:t>
            </a:r>
          </a:p>
        </p:txBody>
      </p:sp>
      <p:pic>
        <p:nvPicPr>
          <p:cNvPr id="6" name="Picture 5" descr="Allegion_tm_v_c_large.jp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bwMode="gray">
          <a:xfrm>
            <a:off x="12718599" y="6903273"/>
            <a:ext cx="1325880" cy="875734"/>
          </a:xfrm>
          <a:prstGeom prst="rect">
            <a:avLst/>
          </a:prstGeom>
        </p:spPr>
      </p:pic>
    </p:spTree>
    <p:extLst>
      <p:ext uri="{BB962C8B-B14F-4D97-AF65-F5344CB8AC3E}">
        <p14:creationId xmlns:p14="http://schemas.microsoft.com/office/powerpoint/2010/main" val="1237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2" r:id="rId4"/>
    <p:sldLayoutId id="2147483658" r:id="rId5"/>
    <p:sldLayoutId id="2147483659" r:id="rId6"/>
    <p:sldLayoutId id="2147483653" r:id="rId7"/>
    <p:sldLayoutId id="2147483654" r:id="rId8"/>
    <p:sldLayoutId id="2147483655" r:id="rId9"/>
  </p:sldLayoutIdLst>
  <p:txStyles>
    <p:titleStyle>
      <a:lvl1pPr algn="l" defTabSz="653110" rtl="0" eaLnBrk="1" latinLnBrk="0" hangingPunct="1">
        <a:spcBef>
          <a:spcPct val="0"/>
        </a:spcBef>
        <a:buNone/>
        <a:defRPr sz="3600" b="0" kern="1200">
          <a:solidFill>
            <a:schemeClr val="bg2"/>
          </a:solidFill>
          <a:latin typeface="+mj-lt"/>
          <a:ea typeface="+mj-ea"/>
          <a:cs typeface="+mj-cs"/>
        </a:defRPr>
      </a:lvl1pPr>
    </p:titleStyle>
    <p:bodyStyle>
      <a:lvl1pPr marL="0" indent="0" algn="l" defTabSz="653110" rtl="0" eaLnBrk="1" latinLnBrk="0" hangingPunct="1">
        <a:spcBef>
          <a:spcPct val="20000"/>
        </a:spcBef>
        <a:buClr>
          <a:schemeClr val="bg2"/>
        </a:buClr>
        <a:buFont typeface="Wingdings" charset="2"/>
        <a:buNone/>
        <a:defRPr sz="2000" kern="1200">
          <a:solidFill>
            <a:schemeClr val="tx1"/>
          </a:solidFill>
          <a:latin typeface="+mn-lt"/>
          <a:ea typeface="+mn-ea"/>
          <a:cs typeface="+mn-cs"/>
        </a:defRPr>
      </a:lvl1pPr>
      <a:lvl2pPr marL="247185" indent="-247185" algn="l" defTabSz="653110" rtl="0" eaLnBrk="1" latinLnBrk="0" hangingPunct="1">
        <a:spcBef>
          <a:spcPct val="20000"/>
        </a:spcBef>
        <a:buClr>
          <a:schemeClr val="bg2"/>
        </a:buClr>
        <a:buSzPct val="110000"/>
        <a:buFont typeface="Wingdings" charset="2"/>
        <a:buChar char="§"/>
        <a:defRPr sz="2000" kern="1200">
          <a:solidFill>
            <a:schemeClr val="tx1"/>
          </a:solidFill>
          <a:latin typeface="+mn-lt"/>
          <a:ea typeface="+mn-ea"/>
          <a:cs typeface="+mn-cs"/>
        </a:defRPr>
      </a:lvl2pPr>
      <a:lvl3pPr marL="494368" indent="-247185" algn="l" defTabSz="653110" rtl="0" eaLnBrk="1" latinLnBrk="0" hangingPunct="1">
        <a:spcBef>
          <a:spcPct val="20000"/>
        </a:spcBef>
        <a:buClr>
          <a:schemeClr val="bg2"/>
        </a:buClr>
        <a:buFont typeface="Lucida Grande"/>
        <a:buChar char="–"/>
        <a:defRPr sz="2000" kern="1200">
          <a:solidFill>
            <a:schemeClr val="tx1"/>
          </a:solidFill>
          <a:latin typeface="+mn-lt"/>
          <a:ea typeface="+mn-ea"/>
          <a:cs typeface="+mn-cs"/>
        </a:defRPr>
      </a:lvl3pPr>
      <a:lvl4pPr marL="732482" indent="-238114" algn="l" defTabSz="653110" rtl="0" eaLnBrk="1" latinLnBrk="0" hangingPunct="1">
        <a:spcBef>
          <a:spcPct val="20000"/>
        </a:spcBef>
        <a:buClr>
          <a:schemeClr val="bg2"/>
        </a:buClr>
        <a:buFont typeface="Wingdings" charset="2"/>
        <a:buChar char="§"/>
        <a:defRPr sz="2000" kern="1200">
          <a:solidFill>
            <a:schemeClr val="tx1"/>
          </a:solidFill>
          <a:latin typeface="+mn-lt"/>
          <a:ea typeface="+mn-ea"/>
          <a:cs typeface="+mn-cs"/>
        </a:defRPr>
      </a:lvl4pPr>
      <a:lvl5pPr marL="977398" indent="-244916" algn="l" defTabSz="653110" rtl="0" eaLnBrk="1" latinLnBrk="0" hangingPunct="1">
        <a:spcBef>
          <a:spcPct val="20000"/>
        </a:spcBef>
        <a:buClr>
          <a:schemeClr val="bg2"/>
        </a:buClr>
        <a:buFont typeface="Lucida Grande"/>
        <a:buChar char="–"/>
        <a:defRPr sz="20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png"/><Relationship Id="rId3" Type="http://schemas.openxmlformats.org/officeDocument/2006/relationships/image" Target="../media/image32.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png"/><Relationship Id="rId2" Type="http://schemas.openxmlformats.org/officeDocument/2006/relationships/image" Target="../media/image27.jpe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16.png"/><Relationship Id="rId15" Type="http://schemas.openxmlformats.org/officeDocument/2006/relationships/image" Target="../media/image43.png"/><Relationship Id="rId10" Type="http://schemas.openxmlformats.org/officeDocument/2006/relationships/image" Target="../media/image38.jpeg"/><Relationship Id="rId19" Type="http://schemas.openxmlformats.org/officeDocument/2006/relationships/image" Target="../media/image47.png"/><Relationship Id="rId4" Type="http://schemas.openxmlformats.org/officeDocument/2006/relationships/image" Target="../media/image33.png"/><Relationship Id="rId9" Type="http://schemas.openxmlformats.org/officeDocument/2006/relationships/image" Target="../media/image37.jpe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7.jpeg"/><Relationship Id="rId7" Type="http://schemas.openxmlformats.org/officeDocument/2006/relationships/image" Target="../media/image49.png"/><Relationship Id="rId12"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45.png"/><Relationship Id="rId5" Type="http://schemas.openxmlformats.org/officeDocument/2006/relationships/image" Target="../media/image33.png"/><Relationship Id="rId10" Type="http://schemas.openxmlformats.org/officeDocument/2006/relationships/image" Target="../media/image52.jpeg"/><Relationship Id="rId4" Type="http://schemas.openxmlformats.org/officeDocument/2006/relationships/image" Target="../media/image32.pn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commons.wikimedia.org/wiki/File:Restaurant_building_clip_art.svg" TargetMode="Externa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7.jpeg"/><Relationship Id="rId7" Type="http://schemas.openxmlformats.org/officeDocument/2006/relationships/image" Target="../media/image30.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16.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hyperlink" Target="http://commons.wikimedia.org/wiki/File:Restaurant_building_clip_art.svg" TargetMode="External"/><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 Id="rId5" Type="http://schemas.openxmlformats.org/officeDocument/2006/relationships/image" Target="../media/image72.jpeg"/><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78.png"/><Relationship Id="rId7" Type="http://schemas.openxmlformats.org/officeDocument/2006/relationships/image" Target="../media/image12.png"/><Relationship Id="rId2" Type="http://schemas.openxmlformats.org/officeDocument/2006/relationships/image" Target="../media/image77.jpeg"/><Relationship Id="rId1" Type="http://schemas.openxmlformats.org/officeDocument/2006/relationships/slideLayout" Target="../slideLayouts/slideLayout8.xml"/><Relationship Id="rId6" Type="http://schemas.openxmlformats.org/officeDocument/2006/relationships/image" Target="../media/image81.emf"/><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80.png"/><Relationship Id="rId9"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isonas.com/online-training/isonas-certified-partner-program/"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png"/><Relationship Id="rId3" Type="http://schemas.openxmlformats.org/officeDocument/2006/relationships/image" Target="../media/image94.gif"/><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93.jpeg"/><Relationship Id="rId16" Type="http://schemas.openxmlformats.org/officeDocument/2006/relationships/image" Target="../media/image107.png"/><Relationship Id="rId1" Type="http://schemas.openxmlformats.org/officeDocument/2006/relationships/slideLayout" Target="../slideLayouts/slideLayout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 Id="rId1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8.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1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9.emf"/></Relationships>
</file>

<file path=ppt/slides/_rels/slide46.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23.jpeg"/><Relationship Id="rId11" Type="http://schemas.openxmlformats.org/officeDocument/2006/relationships/image" Target="../media/image126.png"/><Relationship Id="rId5" Type="http://schemas.openxmlformats.org/officeDocument/2006/relationships/image" Target="../media/image122.jpeg"/><Relationship Id="rId10" Type="http://schemas.openxmlformats.org/officeDocument/2006/relationships/image" Target="../media/image45.png"/><Relationship Id="rId4" Type="http://schemas.openxmlformats.org/officeDocument/2006/relationships/image" Target="../media/image121.png"/><Relationship Id="rId9" Type="http://schemas.openxmlformats.org/officeDocument/2006/relationships/image" Target="../media/image12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3.gi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6D993E-A081-4A02-B76C-A72F5F484340}"/>
              </a:ext>
            </a:extLst>
          </p:cNvPr>
          <p:cNvSpPr>
            <a:spLocks noGrp="1"/>
          </p:cNvSpPr>
          <p:nvPr>
            <p:ph type="ctrTitle"/>
          </p:nvPr>
        </p:nvSpPr>
        <p:spPr/>
        <p:txBody>
          <a:bodyPr/>
          <a:lstStyle/>
          <a:p>
            <a:r>
              <a:rPr lang="en-US" dirty="0"/>
              <a:t>ISONAS Overview</a:t>
            </a:r>
          </a:p>
        </p:txBody>
      </p:sp>
      <p:pic>
        <p:nvPicPr>
          <p:cNvPr id="8" name="Picture 7">
            <a:extLst>
              <a:ext uri="{FF2B5EF4-FFF2-40B4-BE49-F238E27FC236}">
                <a16:creationId xmlns:a16="http://schemas.microsoft.com/office/drawing/2014/main" id="{96E7430B-D9CC-43B1-BA78-F30BC5884D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489" b="22059"/>
          <a:stretch/>
        </p:blipFill>
        <p:spPr>
          <a:xfrm>
            <a:off x="8532840" y="2613757"/>
            <a:ext cx="5731799" cy="2420378"/>
          </a:xfrm>
          <a:prstGeom prst="rect">
            <a:avLst/>
          </a:prstGeom>
        </p:spPr>
      </p:pic>
      <p:sp>
        <p:nvSpPr>
          <p:cNvPr id="10" name="TextBox 9">
            <a:extLst>
              <a:ext uri="{FF2B5EF4-FFF2-40B4-BE49-F238E27FC236}">
                <a16:creationId xmlns:a16="http://schemas.microsoft.com/office/drawing/2014/main" id="{C2F8E197-4AC3-4EF3-8B43-BBB63788EA86}"/>
              </a:ext>
            </a:extLst>
          </p:cNvPr>
          <p:cNvSpPr txBox="1"/>
          <p:nvPr/>
        </p:nvSpPr>
        <p:spPr>
          <a:xfrm>
            <a:off x="8205496" y="1903413"/>
            <a:ext cx="5401056" cy="492443"/>
          </a:xfrm>
          <a:prstGeom prst="rect">
            <a:avLst/>
          </a:prstGeom>
          <a:noFill/>
        </p:spPr>
        <p:txBody>
          <a:bodyPr wrap="square" rtlCol="0">
            <a:spAutoFit/>
          </a:bodyPr>
          <a:lstStyle/>
          <a:p>
            <a:pPr algn="ctr"/>
            <a:r>
              <a:rPr lang="en-US" dirty="0"/>
              <a:t>Revolutionizing Access Control </a:t>
            </a:r>
          </a:p>
        </p:txBody>
      </p:sp>
      <p:sp>
        <p:nvSpPr>
          <p:cNvPr id="11" name="TextBox 10">
            <a:extLst>
              <a:ext uri="{FF2B5EF4-FFF2-40B4-BE49-F238E27FC236}">
                <a16:creationId xmlns:a16="http://schemas.microsoft.com/office/drawing/2014/main" id="{FFD57356-58F4-4F6C-8FA5-C99F540B364D}"/>
              </a:ext>
            </a:extLst>
          </p:cNvPr>
          <p:cNvSpPr txBox="1"/>
          <p:nvPr/>
        </p:nvSpPr>
        <p:spPr>
          <a:xfrm>
            <a:off x="8205496" y="5090427"/>
            <a:ext cx="5401056" cy="492443"/>
          </a:xfrm>
          <a:prstGeom prst="rect">
            <a:avLst/>
          </a:prstGeom>
          <a:noFill/>
        </p:spPr>
        <p:txBody>
          <a:bodyPr wrap="square" rtlCol="0">
            <a:spAutoFit/>
          </a:bodyPr>
          <a:lstStyle/>
          <a:p>
            <a:pPr algn="ctr"/>
            <a:r>
              <a:rPr lang="en-US" dirty="0"/>
              <a:t>With One Simple Solution</a:t>
            </a:r>
          </a:p>
        </p:txBody>
      </p:sp>
    </p:spTree>
    <p:extLst>
      <p:ext uri="{BB962C8B-B14F-4D97-AF65-F5344CB8AC3E}">
        <p14:creationId xmlns:p14="http://schemas.microsoft.com/office/powerpoint/2010/main" val="2471050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0818" y="1234451"/>
            <a:ext cx="3957604" cy="461665"/>
          </a:xfrm>
          <a:prstGeom prst="rect">
            <a:avLst/>
          </a:prstGeom>
          <a:noFill/>
        </p:spPr>
        <p:txBody>
          <a:bodyPr wrap="square" rtlCol="0">
            <a:spAutoFit/>
          </a:bodyPr>
          <a:lstStyle/>
          <a:p>
            <a:pPr algn="ctr"/>
            <a:r>
              <a:rPr lang="en-US" sz="2400" dirty="0"/>
              <a:t>Unique, patented hardware</a:t>
            </a:r>
            <a:endParaRPr lang="en-US" sz="1920" dirty="0"/>
          </a:p>
        </p:txBody>
      </p:sp>
      <p:sp>
        <p:nvSpPr>
          <p:cNvPr id="10" name="TextBox 9"/>
          <p:cNvSpPr txBox="1"/>
          <p:nvPr/>
        </p:nvSpPr>
        <p:spPr>
          <a:xfrm>
            <a:off x="7315199" y="1234451"/>
            <a:ext cx="5231757" cy="830997"/>
          </a:xfrm>
          <a:prstGeom prst="rect">
            <a:avLst/>
          </a:prstGeom>
          <a:noFill/>
        </p:spPr>
        <p:txBody>
          <a:bodyPr wrap="square" rtlCol="0">
            <a:spAutoFit/>
          </a:bodyPr>
          <a:lstStyle/>
          <a:p>
            <a:pPr algn="ctr"/>
            <a:r>
              <a:rPr lang="en-US" sz="2400" dirty="0"/>
              <a:t>Leading SaaS and on premise access control software</a:t>
            </a:r>
            <a:endParaRPr lang="en-US" sz="1920" dirty="0"/>
          </a:p>
        </p:txBody>
      </p:sp>
      <p:sp>
        <p:nvSpPr>
          <p:cNvPr id="11" name="TextBox 10"/>
          <p:cNvSpPr txBox="1"/>
          <p:nvPr/>
        </p:nvSpPr>
        <p:spPr>
          <a:xfrm>
            <a:off x="860818" y="4758111"/>
            <a:ext cx="5840922" cy="2249847"/>
          </a:xfrm>
          <a:prstGeom prst="rect">
            <a:avLst/>
          </a:prstGeom>
          <a:noFill/>
        </p:spPr>
        <p:txBody>
          <a:bodyPr wrap="square" rtlCol="0">
            <a:noAutofit/>
          </a:bodyPr>
          <a:lstStyle>
            <a:defPPr>
              <a:defRPr lang="en-US"/>
            </a:defPPr>
            <a:lvl1pPr indent="0">
              <a:spcAft>
                <a:spcPts val="600"/>
              </a:spcAft>
              <a:buClr>
                <a:schemeClr val="bg2"/>
              </a:buClr>
              <a:buFont typeface="Arial" panose="020B0604020202020204" pitchFamily="34" charset="0"/>
              <a:buNone/>
              <a:defRPr sz="1600">
                <a:latin typeface="Segoe UI" panose="020B0502040204020203" pitchFamily="34" charset="0"/>
                <a:ea typeface="Segoe UI" panose="020B0502040204020203" pitchFamily="34" charset="0"/>
                <a:cs typeface="Segoe UI" panose="020B0502040204020203" pitchFamily="34" charset="0"/>
              </a:defRPr>
            </a:lvl1pPr>
          </a:lstStyle>
          <a:p>
            <a:pPr marL="285750" indent="-285750">
              <a:buFont typeface="Arial" panose="020B0604020202020204" pitchFamily="34" charset="0"/>
              <a:buChar char="•"/>
            </a:pPr>
            <a:r>
              <a:rPr lang="en-US" sz="1800" dirty="0"/>
              <a:t>Allows access control to utilize on-site network infrastructure</a:t>
            </a:r>
          </a:p>
          <a:p>
            <a:pPr marL="285750" indent="-285750">
              <a:buFont typeface="Arial" panose="020B0604020202020204" pitchFamily="34" charset="0"/>
              <a:buChar char="•"/>
            </a:pPr>
            <a:r>
              <a:rPr lang="en-US" sz="1800" dirty="0"/>
              <a:t>More scalable</a:t>
            </a:r>
          </a:p>
          <a:p>
            <a:pPr marL="285750" indent="-285750">
              <a:buFont typeface="Arial" panose="020B0604020202020204" pitchFamily="34" charset="0"/>
              <a:buChar char="•"/>
            </a:pPr>
            <a:r>
              <a:rPr lang="en-US" sz="1800" dirty="0"/>
              <a:t>More flexible</a:t>
            </a:r>
          </a:p>
          <a:p>
            <a:pPr marL="285750" indent="-285750">
              <a:buFont typeface="Arial" panose="020B0604020202020204" pitchFamily="34" charset="0"/>
              <a:buChar char="•"/>
            </a:pPr>
            <a:r>
              <a:rPr lang="en-US" sz="1800" dirty="0"/>
              <a:t>30-40% less expensive </a:t>
            </a:r>
          </a:p>
          <a:p>
            <a:pPr marL="285750" indent="-285750">
              <a:buFont typeface="Arial" panose="020B0604020202020204" pitchFamily="34" charset="0"/>
              <a:buChar char="•"/>
            </a:pPr>
            <a:r>
              <a:rPr lang="en-US" sz="1800" dirty="0"/>
              <a:t>Assembled in the USA</a:t>
            </a:r>
          </a:p>
          <a:p>
            <a:pPr marL="285750" indent="-285750">
              <a:buFont typeface="Arial" panose="020B0604020202020204" pitchFamily="34" charset="0"/>
              <a:buChar char="•"/>
            </a:pPr>
            <a:endParaRPr lang="en-US" sz="1800" dirty="0"/>
          </a:p>
        </p:txBody>
      </p:sp>
      <p:sp>
        <p:nvSpPr>
          <p:cNvPr id="12" name="TextBox 11"/>
          <p:cNvSpPr txBox="1"/>
          <p:nvPr/>
        </p:nvSpPr>
        <p:spPr>
          <a:xfrm>
            <a:off x="7477245" y="4758111"/>
            <a:ext cx="4937760" cy="2326791"/>
          </a:xfrm>
          <a:prstGeom prst="rect">
            <a:avLst/>
          </a:prstGeom>
          <a:noFill/>
        </p:spPr>
        <p:txBody>
          <a:bodyPr wrap="square" rtlCol="0">
            <a:noAutofit/>
          </a:bodyPr>
          <a:lstStyle>
            <a:defPPr>
              <a:defRPr lang="en-US"/>
            </a:defPPr>
            <a:lvl1pPr marL="285750" indent="-285750">
              <a:spcAft>
                <a:spcPts val="600"/>
              </a:spcAft>
              <a:buClr>
                <a:schemeClr val="bg2"/>
              </a:buClr>
              <a:buFont typeface="Arial" panose="020B0604020202020204" pitchFamily="34" charset="0"/>
              <a:buChar char="•"/>
              <a:defRPr sz="1600">
                <a:latin typeface="Segoe UI" panose="020B0502040204020203" pitchFamily="34" charset="0"/>
                <a:ea typeface="Segoe UI" panose="020B0502040204020203" pitchFamily="34" charset="0"/>
                <a:cs typeface="Segoe UI" panose="020B0502040204020203" pitchFamily="34" charset="0"/>
              </a:defRPr>
            </a:lvl1pPr>
          </a:lstStyle>
          <a:p>
            <a:r>
              <a:rPr lang="en-US" sz="1800" dirty="0"/>
              <a:t>Pure Access Cloud</a:t>
            </a:r>
          </a:p>
          <a:p>
            <a:r>
              <a:rPr lang="en-US" sz="1800" dirty="0"/>
              <a:t>Pure Access Manager</a:t>
            </a:r>
          </a:p>
          <a:p>
            <a:r>
              <a:rPr lang="en-US" sz="1800" dirty="0"/>
              <a:t>Full featured access control</a:t>
            </a:r>
          </a:p>
          <a:p>
            <a:r>
              <a:rPr lang="en-US" sz="1800" dirty="0"/>
              <a:t>Modern, intuitive user interface</a:t>
            </a:r>
          </a:p>
          <a:p>
            <a:r>
              <a:rPr lang="en-US" sz="1800" dirty="0"/>
              <a:t>Device agnostic (Apple and Android)</a:t>
            </a:r>
          </a:p>
          <a:p>
            <a:r>
              <a:rPr lang="en-US" sz="1800" dirty="0"/>
              <a:t>Easy to operate for non-security personnel</a:t>
            </a:r>
          </a:p>
          <a:p>
            <a:endParaRPr lang="en-US" sz="1800" dirty="0"/>
          </a:p>
        </p:txBody>
      </p:sp>
      <p:sp>
        <p:nvSpPr>
          <p:cNvPr id="15" name="Title 1"/>
          <p:cNvSpPr txBox="1">
            <a:spLocks/>
          </p:cNvSpPr>
          <p:nvPr/>
        </p:nvSpPr>
        <p:spPr>
          <a:xfrm>
            <a:off x="553164" y="261961"/>
            <a:ext cx="10897126" cy="1371600"/>
          </a:xfr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stStyle>
          <a:p>
            <a:r>
              <a:rPr lang="en-US" dirty="0"/>
              <a:t>Core Components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2196" y="2426560"/>
            <a:ext cx="4080054" cy="19197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5231" y="2253089"/>
            <a:ext cx="1701169" cy="241392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7729" y="2282250"/>
            <a:ext cx="1004311" cy="2135612"/>
          </a:xfrm>
          <a:prstGeom prst="rect">
            <a:avLst/>
          </a:prstGeom>
        </p:spPr>
      </p:pic>
      <p:pic>
        <p:nvPicPr>
          <p:cNvPr id="13" name="Picture 12">
            <a:extLst>
              <a:ext uri="{FF2B5EF4-FFF2-40B4-BE49-F238E27FC236}">
                <a16:creationId xmlns:a16="http://schemas.microsoft.com/office/drawing/2014/main" id="{174E3845-8CC3-402C-8135-117EC5403D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14" t="5197" r="9218" b="7389"/>
          <a:stretch/>
        </p:blipFill>
        <p:spPr>
          <a:xfrm>
            <a:off x="924670" y="2433913"/>
            <a:ext cx="1289232" cy="1983949"/>
          </a:xfrm>
          <a:prstGeom prst="rect">
            <a:avLst/>
          </a:prstGeom>
        </p:spPr>
      </p:pic>
    </p:spTree>
    <p:extLst>
      <p:ext uri="{BB962C8B-B14F-4D97-AF65-F5344CB8AC3E}">
        <p14:creationId xmlns:p14="http://schemas.microsoft.com/office/powerpoint/2010/main" val="29352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01">
            <a:extLst>
              <a:ext uri="{FF2B5EF4-FFF2-40B4-BE49-F238E27FC236}">
                <a16:creationId xmlns:a16="http://schemas.microsoft.com/office/drawing/2014/main" id="{00160A37-9247-4BE4-AEF1-8A25E87060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58"/>
          <a:stretch/>
        </p:blipFill>
        <p:spPr bwMode="auto">
          <a:xfrm>
            <a:off x="363308" y="1534379"/>
            <a:ext cx="11477594" cy="313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descr="image007">
            <a:extLst>
              <a:ext uri="{FF2B5EF4-FFF2-40B4-BE49-F238E27FC236}">
                <a16:creationId xmlns:a16="http://schemas.microsoft.com/office/drawing/2014/main" id="{A12B4648-30B1-442D-978F-0014C7F35B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00" b="43770"/>
          <a:stretch/>
        </p:blipFill>
        <p:spPr bwMode="auto">
          <a:xfrm>
            <a:off x="363307" y="5301202"/>
            <a:ext cx="6338462" cy="177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68761B83-8AF1-4280-B805-378AF43167E6}"/>
              </a:ext>
            </a:extLst>
          </p:cNvPr>
          <p:cNvSpPr>
            <a:spLocks noGrp="1"/>
          </p:cNvSpPr>
          <p:nvPr>
            <p:ph type="title"/>
          </p:nvPr>
        </p:nvSpPr>
        <p:spPr>
          <a:xfrm>
            <a:off x="280107" y="162778"/>
            <a:ext cx="13167360" cy="1371600"/>
          </a:xfrm>
        </p:spPr>
        <p:txBody>
          <a:bodyPr/>
          <a:lstStyle/>
          <a:p>
            <a:r>
              <a:rPr lang="en-US" dirty="0"/>
              <a:t>ISONAS System</a:t>
            </a:r>
          </a:p>
        </p:txBody>
      </p:sp>
      <p:pic>
        <p:nvPicPr>
          <p:cNvPr id="5" name="Picture 7" descr="image007">
            <a:extLst>
              <a:ext uri="{FF2B5EF4-FFF2-40B4-BE49-F238E27FC236}">
                <a16:creationId xmlns:a16="http://schemas.microsoft.com/office/drawing/2014/main" id="{4659BA69-7295-493E-AB80-92A59527E3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314"/>
          <a:stretch/>
        </p:blipFill>
        <p:spPr bwMode="auto">
          <a:xfrm>
            <a:off x="6700041" y="5289627"/>
            <a:ext cx="6338462" cy="179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8C89335-B338-4B01-BCC7-023D3B59FE92}"/>
              </a:ext>
            </a:extLst>
          </p:cNvPr>
          <p:cNvSpPr/>
          <p:nvPr/>
        </p:nvSpPr>
        <p:spPr>
          <a:xfrm>
            <a:off x="363307" y="4942386"/>
            <a:ext cx="12970476" cy="42054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latin typeface="+mj-lt"/>
                <a:ea typeface="Segoe UI" panose="020B0502040204020203" pitchFamily="34" charset="0"/>
                <a:cs typeface="Segoe UI" panose="020B0502040204020203" pitchFamily="34" charset="0"/>
              </a:rPr>
              <a:t>Accessories</a:t>
            </a:r>
          </a:p>
        </p:txBody>
      </p:sp>
      <p:sp>
        <p:nvSpPr>
          <p:cNvPr id="9" name="Rectangle 8">
            <a:extLst>
              <a:ext uri="{FF2B5EF4-FFF2-40B4-BE49-F238E27FC236}">
                <a16:creationId xmlns:a16="http://schemas.microsoft.com/office/drawing/2014/main" id="{E9113B44-62EA-4FC3-9F00-590110454FBA}"/>
              </a:ext>
            </a:extLst>
          </p:cNvPr>
          <p:cNvSpPr/>
          <p:nvPr/>
        </p:nvSpPr>
        <p:spPr>
          <a:xfrm>
            <a:off x="363307" y="1113832"/>
            <a:ext cx="12970476" cy="42054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latin typeface="+mj-lt"/>
                <a:ea typeface="Segoe UI" panose="020B0502040204020203" pitchFamily="34" charset="0"/>
                <a:cs typeface="Segoe UI" panose="020B0502040204020203" pitchFamily="34" charset="0"/>
              </a:rPr>
              <a:t>ISONAS Required Equipment</a:t>
            </a:r>
          </a:p>
        </p:txBody>
      </p:sp>
      <p:pic>
        <p:nvPicPr>
          <p:cNvPr id="3" name="Picture 2">
            <a:extLst>
              <a:ext uri="{FF2B5EF4-FFF2-40B4-BE49-F238E27FC236}">
                <a16:creationId xmlns:a16="http://schemas.microsoft.com/office/drawing/2014/main" id="{56C7FF10-60FD-4C2B-A9A6-74C6F3A403FA}"/>
              </a:ext>
            </a:extLst>
          </p:cNvPr>
          <p:cNvPicPr>
            <a:picLocks noChangeAspect="1"/>
          </p:cNvPicPr>
          <p:nvPr/>
        </p:nvPicPr>
        <p:blipFill>
          <a:blip r:embed="rId4"/>
          <a:stretch>
            <a:fillRect/>
          </a:stretch>
        </p:blipFill>
        <p:spPr>
          <a:xfrm>
            <a:off x="11829332" y="2043646"/>
            <a:ext cx="1504451" cy="1374144"/>
          </a:xfrm>
          <a:prstGeom prst="rect">
            <a:avLst/>
          </a:prstGeom>
        </p:spPr>
      </p:pic>
      <p:sp>
        <p:nvSpPr>
          <p:cNvPr id="7" name="Rectangle 6">
            <a:extLst>
              <a:ext uri="{FF2B5EF4-FFF2-40B4-BE49-F238E27FC236}">
                <a16:creationId xmlns:a16="http://schemas.microsoft.com/office/drawing/2014/main" id="{1D1BCC82-76A7-4950-B4E8-FF253F481C46}"/>
              </a:ext>
            </a:extLst>
          </p:cNvPr>
          <p:cNvSpPr/>
          <p:nvPr/>
        </p:nvSpPr>
        <p:spPr>
          <a:xfrm>
            <a:off x="11933504" y="1620456"/>
            <a:ext cx="1243900" cy="237281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1AEABF1-AA5D-498C-8B6C-5BA2759D5CCD}"/>
              </a:ext>
            </a:extLst>
          </p:cNvPr>
          <p:cNvSpPr txBox="1"/>
          <p:nvPr/>
        </p:nvSpPr>
        <p:spPr>
          <a:xfrm>
            <a:off x="11730826" y="4074284"/>
            <a:ext cx="1649257" cy="738664"/>
          </a:xfrm>
          <a:prstGeom prst="rect">
            <a:avLst/>
          </a:prstGeom>
          <a:noFill/>
        </p:spPr>
        <p:txBody>
          <a:bodyPr wrap="square" rtlCol="0">
            <a:spAutoFit/>
          </a:bodyPr>
          <a:lstStyle/>
          <a:p>
            <a:pPr algn="ctr"/>
            <a:r>
              <a:rPr lang="en-US" sz="1400" dirty="0">
                <a:latin typeface="Franklin Gothic Medium" panose="020B0603020102020204" pitchFamily="34" charset="0"/>
              </a:rPr>
              <a:t>Advanced Security Module</a:t>
            </a:r>
          </a:p>
          <a:p>
            <a:pPr algn="ctr"/>
            <a:endParaRPr lang="en-US" sz="1400" dirty="0">
              <a:latin typeface="Franklin Gothic Medium" panose="020B0603020102020204" pitchFamily="34" charset="0"/>
            </a:endParaRPr>
          </a:p>
        </p:txBody>
      </p:sp>
      <p:pic>
        <p:nvPicPr>
          <p:cNvPr id="11" name="Picture 10">
            <a:extLst>
              <a:ext uri="{FF2B5EF4-FFF2-40B4-BE49-F238E27FC236}">
                <a16:creationId xmlns:a16="http://schemas.microsoft.com/office/drawing/2014/main" id="{DAF55C33-0766-4632-81A9-503E385D58D5}"/>
              </a:ext>
            </a:extLst>
          </p:cNvPr>
          <p:cNvPicPr>
            <a:picLocks noChangeAspect="1"/>
          </p:cNvPicPr>
          <p:nvPr/>
        </p:nvPicPr>
        <p:blipFill>
          <a:blip r:embed="rId5"/>
          <a:stretch>
            <a:fillRect/>
          </a:stretch>
        </p:blipFill>
        <p:spPr>
          <a:xfrm>
            <a:off x="11476304" y="2524007"/>
            <a:ext cx="457200" cy="476250"/>
          </a:xfrm>
          <a:prstGeom prst="rect">
            <a:avLst/>
          </a:prstGeom>
        </p:spPr>
      </p:pic>
      <p:sp>
        <p:nvSpPr>
          <p:cNvPr id="4" name="TextBox 3">
            <a:extLst>
              <a:ext uri="{FF2B5EF4-FFF2-40B4-BE49-F238E27FC236}">
                <a16:creationId xmlns:a16="http://schemas.microsoft.com/office/drawing/2014/main" id="{8E0377E4-98C7-422C-8DD8-578B2C8570EB}"/>
              </a:ext>
            </a:extLst>
          </p:cNvPr>
          <p:cNvSpPr txBox="1"/>
          <p:nvPr/>
        </p:nvSpPr>
        <p:spPr>
          <a:xfrm>
            <a:off x="8461248" y="7168896"/>
            <a:ext cx="420624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Added level of security at the door</a:t>
            </a:r>
          </a:p>
          <a:p>
            <a:pPr marL="285750" indent="-285750">
              <a:buFont typeface="Arial" panose="020B0604020202020204" pitchFamily="34" charset="0"/>
              <a:buChar char="•"/>
            </a:pPr>
            <a:r>
              <a:rPr lang="en-US" sz="1400" dirty="0"/>
              <a:t>Provides a form C Relay (when you need more than 600ma, 12VDC or 24VDC Power) </a:t>
            </a:r>
          </a:p>
        </p:txBody>
      </p:sp>
    </p:spTree>
    <p:extLst>
      <p:ext uri="{BB962C8B-B14F-4D97-AF65-F5344CB8AC3E}">
        <p14:creationId xmlns:p14="http://schemas.microsoft.com/office/powerpoint/2010/main" val="2117919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image001">
            <a:extLst>
              <a:ext uri="{FF2B5EF4-FFF2-40B4-BE49-F238E27FC236}">
                <a16:creationId xmlns:a16="http://schemas.microsoft.com/office/drawing/2014/main" id="{00160A37-9247-4BE4-AEF1-8A25E87060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358"/>
          <a:stretch/>
        </p:blipFill>
        <p:spPr bwMode="auto">
          <a:xfrm>
            <a:off x="-41812" y="1534378"/>
            <a:ext cx="12688163" cy="346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68761B83-8AF1-4280-B805-378AF43167E6}"/>
              </a:ext>
            </a:extLst>
          </p:cNvPr>
          <p:cNvSpPr>
            <a:spLocks noGrp="1"/>
          </p:cNvSpPr>
          <p:nvPr>
            <p:ph type="title"/>
          </p:nvPr>
        </p:nvSpPr>
        <p:spPr>
          <a:xfrm>
            <a:off x="280107" y="162778"/>
            <a:ext cx="13167360" cy="1371600"/>
          </a:xfrm>
        </p:spPr>
        <p:txBody>
          <a:bodyPr/>
          <a:lstStyle/>
          <a:p>
            <a:r>
              <a:rPr lang="en-US" dirty="0"/>
              <a:t>ISONAS System MSRP Pricing Example</a:t>
            </a:r>
          </a:p>
        </p:txBody>
      </p:sp>
      <p:sp>
        <p:nvSpPr>
          <p:cNvPr id="9" name="Rectangle 8">
            <a:extLst>
              <a:ext uri="{FF2B5EF4-FFF2-40B4-BE49-F238E27FC236}">
                <a16:creationId xmlns:a16="http://schemas.microsoft.com/office/drawing/2014/main" id="{E9113B44-62EA-4FC3-9F00-590110454FBA}"/>
              </a:ext>
            </a:extLst>
          </p:cNvPr>
          <p:cNvSpPr/>
          <p:nvPr/>
        </p:nvSpPr>
        <p:spPr>
          <a:xfrm>
            <a:off x="363307" y="1113832"/>
            <a:ext cx="13682198" cy="42054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latin typeface="+mj-lt"/>
                <a:ea typeface="Segoe UI" panose="020B0502040204020203" pitchFamily="34" charset="0"/>
                <a:cs typeface="Segoe UI" panose="020B0502040204020203" pitchFamily="34" charset="0"/>
              </a:rPr>
              <a:t>ISONAS Required Equipment</a:t>
            </a:r>
          </a:p>
        </p:txBody>
      </p:sp>
      <p:grpSp>
        <p:nvGrpSpPr>
          <p:cNvPr id="7" name="Group 6">
            <a:extLst>
              <a:ext uri="{FF2B5EF4-FFF2-40B4-BE49-F238E27FC236}">
                <a16:creationId xmlns:a16="http://schemas.microsoft.com/office/drawing/2014/main" id="{D146D5CA-B69A-4A0F-A1E7-C8B3D0C30E88}"/>
              </a:ext>
            </a:extLst>
          </p:cNvPr>
          <p:cNvGrpSpPr/>
          <p:nvPr/>
        </p:nvGrpSpPr>
        <p:grpSpPr>
          <a:xfrm>
            <a:off x="3658829" y="5228936"/>
            <a:ext cx="7674015" cy="2092881"/>
            <a:chOff x="3624104" y="5402560"/>
            <a:chExt cx="7674015" cy="2092881"/>
          </a:xfrm>
        </p:grpSpPr>
        <p:sp>
          <p:nvSpPr>
            <p:cNvPr id="3" name="TextBox 2">
              <a:extLst>
                <a:ext uri="{FF2B5EF4-FFF2-40B4-BE49-F238E27FC236}">
                  <a16:creationId xmlns:a16="http://schemas.microsoft.com/office/drawing/2014/main" id="{5395F04E-90BE-4664-A240-13E445BCE46A}"/>
                </a:ext>
              </a:extLst>
            </p:cNvPr>
            <p:cNvSpPr txBox="1"/>
            <p:nvPr/>
          </p:nvSpPr>
          <p:spPr>
            <a:xfrm>
              <a:off x="3624104" y="5402560"/>
              <a:ext cx="7674015" cy="2092881"/>
            </a:xfrm>
            <a:prstGeom prst="rect">
              <a:avLst/>
            </a:prstGeom>
            <a:noFill/>
          </p:spPr>
          <p:txBody>
            <a:bodyPr wrap="square" rtlCol="0">
              <a:spAutoFit/>
            </a:bodyPr>
            <a:lstStyle/>
            <a:p>
              <a:r>
                <a:rPr lang="en-US" dirty="0"/>
                <a:t>1-5 Door License			$   400.00</a:t>
              </a:r>
            </a:p>
            <a:p>
              <a:r>
                <a:rPr lang="en-US" dirty="0"/>
                <a:t>10 ft Pigtail Cable			$     43.77</a:t>
              </a:r>
            </a:p>
            <a:p>
              <a:r>
                <a:rPr lang="en-US" dirty="0"/>
                <a:t>Reader Controller 		$   924.99</a:t>
              </a:r>
            </a:p>
            <a:p>
              <a:r>
                <a:rPr lang="en-US" dirty="0"/>
                <a:t>Adv Security Module		$     74.99</a:t>
              </a:r>
            </a:p>
            <a:p>
              <a:r>
                <a:rPr lang="en-US" dirty="0"/>
                <a:t>Total 					$1,443.75</a:t>
              </a:r>
            </a:p>
          </p:txBody>
        </p:sp>
        <p:cxnSp>
          <p:nvCxnSpPr>
            <p:cNvPr id="6" name="Straight Connector 5">
              <a:extLst>
                <a:ext uri="{FF2B5EF4-FFF2-40B4-BE49-F238E27FC236}">
                  <a16:creationId xmlns:a16="http://schemas.microsoft.com/office/drawing/2014/main" id="{4CB55BC2-1B2F-4AF1-9366-EBDB350BDE10}"/>
                </a:ext>
              </a:extLst>
            </p:cNvPr>
            <p:cNvCxnSpPr/>
            <p:nvPr/>
          </p:nvCxnSpPr>
          <p:spPr>
            <a:xfrm>
              <a:off x="3624104" y="7025834"/>
              <a:ext cx="5658792" cy="0"/>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13" name="Picture 12">
            <a:extLst>
              <a:ext uri="{FF2B5EF4-FFF2-40B4-BE49-F238E27FC236}">
                <a16:creationId xmlns:a16="http://schemas.microsoft.com/office/drawing/2014/main" id="{9E15D8C5-E051-4BF7-B76B-4BB6270A708E}"/>
              </a:ext>
            </a:extLst>
          </p:cNvPr>
          <p:cNvPicPr>
            <a:picLocks noChangeAspect="1"/>
          </p:cNvPicPr>
          <p:nvPr/>
        </p:nvPicPr>
        <p:blipFill>
          <a:blip r:embed="rId3"/>
          <a:stretch>
            <a:fillRect/>
          </a:stretch>
        </p:blipFill>
        <p:spPr>
          <a:xfrm>
            <a:off x="12695241" y="2341768"/>
            <a:ext cx="1504451" cy="1374144"/>
          </a:xfrm>
          <a:prstGeom prst="rect">
            <a:avLst/>
          </a:prstGeom>
        </p:spPr>
      </p:pic>
      <p:sp>
        <p:nvSpPr>
          <p:cNvPr id="14" name="Rectangle 13">
            <a:extLst>
              <a:ext uri="{FF2B5EF4-FFF2-40B4-BE49-F238E27FC236}">
                <a16:creationId xmlns:a16="http://schemas.microsoft.com/office/drawing/2014/main" id="{160C05DB-3182-4684-B725-910A0226103E}"/>
              </a:ext>
            </a:extLst>
          </p:cNvPr>
          <p:cNvSpPr/>
          <p:nvPr/>
        </p:nvSpPr>
        <p:spPr>
          <a:xfrm>
            <a:off x="12801605" y="1620456"/>
            <a:ext cx="1243900" cy="270847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1DB7C96-11D1-46C3-9DFF-BA1F8589F4C2}"/>
              </a:ext>
            </a:extLst>
          </p:cNvPr>
          <p:cNvSpPr txBox="1"/>
          <p:nvPr/>
        </p:nvSpPr>
        <p:spPr>
          <a:xfrm>
            <a:off x="12506327" y="4328928"/>
            <a:ext cx="1649257" cy="523220"/>
          </a:xfrm>
          <a:prstGeom prst="rect">
            <a:avLst/>
          </a:prstGeom>
          <a:noFill/>
        </p:spPr>
        <p:txBody>
          <a:bodyPr wrap="square" rtlCol="0">
            <a:spAutoFit/>
          </a:bodyPr>
          <a:lstStyle/>
          <a:p>
            <a:pPr algn="ctr"/>
            <a:r>
              <a:rPr lang="en-US" sz="1400" dirty="0">
                <a:latin typeface="Franklin Gothic Medium" panose="020B0603020102020204" pitchFamily="34" charset="0"/>
              </a:rPr>
              <a:t>Advanced Security Module</a:t>
            </a:r>
          </a:p>
        </p:txBody>
      </p:sp>
      <p:pic>
        <p:nvPicPr>
          <p:cNvPr id="16" name="Picture 15">
            <a:extLst>
              <a:ext uri="{FF2B5EF4-FFF2-40B4-BE49-F238E27FC236}">
                <a16:creationId xmlns:a16="http://schemas.microsoft.com/office/drawing/2014/main" id="{0CCA2B67-3E81-4E3B-BDB0-5C7465B112E0}"/>
              </a:ext>
            </a:extLst>
          </p:cNvPr>
          <p:cNvPicPr>
            <a:picLocks noChangeAspect="1"/>
          </p:cNvPicPr>
          <p:nvPr/>
        </p:nvPicPr>
        <p:blipFill>
          <a:blip r:embed="rId4"/>
          <a:stretch>
            <a:fillRect/>
          </a:stretch>
        </p:blipFill>
        <p:spPr>
          <a:xfrm>
            <a:off x="12277725" y="2671939"/>
            <a:ext cx="523879" cy="545707"/>
          </a:xfrm>
          <a:prstGeom prst="rect">
            <a:avLst/>
          </a:prstGeom>
        </p:spPr>
      </p:pic>
    </p:spTree>
    <p:extLst>
      <p:ext uri="{BB962C8B-B14F-4D97-AF65-F5344CB8AC3E}">
        <p14:creationId xmlns:p14="http://schemas.microsoft.com/office/powerpoint/2010/main" val="587987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96199-04AD-4FB8-91DC-65F4A7EE1B9F}"/>
              </a:ext>
            </a:extLst>
          </p:cNvPr>
          <p:cNvSpPr>
            <a:spLocks noGrp="1"/>
          </p:cNvSpPr>
          <p:nvPr>
            <p:ph type="title"/>
          </p:nvPr>
        </p:nvSpPr>
        <p:spPr>
          <a:xfrm>
            <a:off x="356885" y="175224"/>
            <a:ext cx="13167360" cy="1371600"/>
          </a:xfrm>
        </p:spPr>
        <p:txBody>
          <a:bodyPr/>
          <a:lstStyle/>
          <a:p>
            <a:r>
              <a:rPr lang="en-US" dirty="0"/>
              <a:t>What Allegion Hardware works with ISONAS? </a:t>
            </a:r>
          </a:p>
        </p:txBody>
      </p:sp>
      <p:sp>
        <p:nvSpPr>
          <p:cNvPr id="4" name="Rectangle: Rounded Corners 3">
            <a:extLst>
              <a:ext uri="{FF2B5EF4-FFF2-40B4-BE49-F238E27FC236}">
                <a16:creationId xmlns:a16="http://schemas.microsoft.com/office/drawing/2014/main" id="{A4C215DA-40AB-4275-AE3E-EA403B4C2A0D}"/>
              </a:ext>
            </a:extLst>
          </p:cNvPr>
          <p:cNvSpPr/>
          <p:nvPr/>
        </p:nvSpPr>
        <p:spPr>
          <a:xfrm>
            <a:off x="261958" y="900164"/>
            <a:ext cx="11544219" cy="93383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t>12VDC solid state relay and 600ma power budget from 802.3af PoE Switch</a:t>
            </a:r>
          </a:p>
          <a:p>
            <a:pPr algn="ctr"/>
            <a:r>
              <a:rPr lang="en-US" sz="1800" i="1" dirty="0"/>
              <a:t>(NO Independent Power Supply Required)</a:t>
            </a:r>
          </a:p>
        </p:txBody>
      </p:sp>
      <p:pic>
        <p:nvPicPr>
          <p:cNvPr id="6" name="Picture 5">
            <a:extLst>
              <a:ext uri="{FF2B5EF4-FFF2-40B4-BE49-F238E27FC236}">
                <a16:creationId xmlns:a16="http://schemas.microsoft.com/office/drawing/2014/main" id="{EECD742C-6662-47DF-8B7E-B96DE1423F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14" t="5197" r="9218" b="7389"/>
          <a:stretch/>
        </p:blipFill>
        <p:spPr>
          <a:xfrm>
            <a:off x="423822" y="2236582"/>
            <a:ext cx="930416" cy="1431781"/>
          </a:xfrm>
          <a:prstGeom prst="rect">
            <a:avLst/>
          </a:prstGeom>
        </p:spPr>
      </p:pic>
      <p:pic>
        <p:nvPicPr>
          <p:cNvPr id="8" name="Picture 7">
            <a:extLst>
              <a:ext uri="{FF2B5EF4-FFF2-40B4-BE49-F238E27FC236}">
                <a16:creationId xmlns:a16="http://schemas.microsoft.com/office/drawing/2014/main" id="{BAA1D396-D081-4BEB-8378-44B26E824BA8}"/>
              </a:ext>
            </a:extLst>
          </p:cNvPr>
          <p:cNvPicPr>
            <a:picLocks noChangeAspect="1"/>
          </p:cNvPicPr>
          <p:nvPr/>
        </p:nvPicPr>
        <p:blipFill>
          <a:blip r:embed="rId3"/>
          <a:stretch>
            <a:fillRect/>
          </a:stretch>
        </p:blipFill>
        <p:spPr>
          <a:xfrm>
            <a:off x="377717" y="3720454"/>
            <a:ext cx="1024510" cy="1536765"/>
          </a:xfrm>
          <a:prstGeom prst="rect">
            <a:avLst/>
          </a:prstGeom>
        </p:spPr>
      </p:pic>
      <p:pic>
        <p:nvPicPr>
          <p:cNvPr id="9" name="Picture 8">
            <a:extLst>
              <a:ext uri="{FF2B5EF4-FFF2-40B4-BE49-F238E27FC236}">
                <a16:creationId xmlns:a16="http://schemas.microsoft.com/office/drawing/2014/main" id="{BD0C8FAA-C4CF-4824-8F4B-B8A2B004C97C}"/>
              </a:ext>
            </a:extLst>
          </p:cNvPr>
          <p:cNvPicPr>
            <a:picLocks noChangeAspect="1"/>
          </p:cNvPicPr>
          <p:nvPr/>
        </p:nvPicPr>
        <p:blipFill>
          <a:blip r:embed="rId4"/>
          <a:stretch>
            <a:fillRect/>
          </a:stretch>
        </p:blipFill>
        <p:spPr>
          <a:xfrm>
            <a:off x="356885" y="5482730"/>
            <a:ext cx="969344" cy="1599812"/>
          </a:xfrm>
          <a:prstGeom prst="rect">
            <a:avLst/>
          </a:prstGeom>
        </p:spPr>
      </p:pic>
      <p:pic>
        <p:nvPicPr>
          <p:cNvPr id="10" name="Picture 9">
            <a:extLst>
              <a:ext uri="{FF2B5EF4-FFF2-40B4-BE49-F238E27FC236}">
                <a16:creationId xmlns:a16="http://schemas.microsoft.com/office/drawing/2014/main" id="{C5186498-3359-488F-AFF4-491840FC89FC}"/>
              </a:ext>
            </a:extLst>
          </p:cNvPr>
          <p:cNvPicPr>
            <a:picLocks noChangeAspect="1"/>
          </p:cNvPicPr>
          <p:nvPr/>
        </p:nvPicPr>
        <p:blipFill>
          <a:blip r:embed="rId5"/>
          <a:stretch>
            <a:fillRect/>
          </a:stretch>
        </p:blipFill>
        <p:spPr>
          <a:xfrm>
            <a:off x="1519269" y="3328448"/>
            <a:ext cx="2305050" cy="1962150"/>
          </a:xfrm>
          <a:prstGeom prst="rect">
            <a:avLst/>
          </a:prstGeom>
        </p:spPr>
      </p:pic>
      <p:pic>
        <p:nvPicPr>
          <p:cNvPr id="14" name="Picture 2" descr="Image result for locknetics rim strike rs200">
            <a:extLst>
              <a:ext uri="{FF2B5EF4-FFF2-40B4-BE49-F238E27FC236}">
                <a16:creationId xmlns:a16="http://schemas.microsoft.com/office/drawing/2014/main" id="{93BDA06F-BC3D-4C39-A9F5-89D61DC30B3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870" r="44702" b="13444"/>
          <a:stretch/>
        </p:blipFill>
        <p:spPr bwMode="auto">
          <a:xfrm>
            <a:off x="4138137" y="4030856"/>
            <a:ext cx="512829" cy="1979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CB9BF3-8DCA-4268-A1A1-4A37940D1A2E}"/>
              </a:ext>
            </a:extLst>
          </p:cNvPr>
          <p:cNvSpPr txBox="1"/>
          <p:nvPr/>
        </p:nvSpPr>
        <p:spPr>
          <a:xfrm>
            <a:off x="7469054" y="2018734"/>
            <a:ext cx="2603572" cy="492443"/>
          </a:xfrm>
          <a:prstGeom prst="rect">
            <a:avLst/>
          </a:prstGeom>
          <a:noFill/>
        </p:spPr>
        <p:txBody>
          <a:bodyPr wrap="square" rtlCol="0">
            <a:spAutoFit/>
          </a:bodyPr>
          <a:lstStyle/>
          <a:p>
            <a:r>
              <a:rPr lang="en-US" dirty="0"/>
              <a:t>Electric Strikes</a:t>
            </a:r>
          </a:p>
        </p:txBody>
      </p:sp>
      <p:sp>
        <p:nvSpPr>
          <p:cNvPr id="17" name="TextBox 16">
            <a:extLst>
              <a:ext uri="{FF2B5EF4-FFF2-40B4-BE49-F238E27FC236}">
                <a16:creationId xmlns:a16="http://schemas.microsoft.com/office/drawing/2014/main" id="{811975AF-CA2D-4D9C-A1F1-67574792F8F8}"/>
              </a:ext>
            </a:extLst>
          </p:cNvPr>
          <p:cNvSpPr txBox="1"/>
          <p:nvPr/>
        </p:nvSpPr>
        <p:spPr>
          <a:xfrm>
            <a:off x="7469054" y="6204543"/>
            <a:ext cx="4695778" cy="492443"/>
          </a:xfrm>
          <a:prstGeom prst="rect">
            <a:avLst/>
          </a:prstGeom>
          <a:noFill/>
        </p:spPr>
        <p:txBody>
          <a:bodyPr wrap="square" rtlCol="0">
            <a:spAutoFit/>
          </a:bodyPr>
          <a:lstStyle/>
          <a:p>
            <a:r>
              <a:rPr lang="en-US" dirty="0"/>
              <a:t>Electric Levers/Mortise Locks</a:t>
            </a:r>
          </a:p>
        </p:txBody>
      </p:sp>
      <p:pic>
        <p:nvPicPr>
          <p:cNvPr id="1026" name="Picture 2" descr="https://us.allegion.com/content/dam/allegion-us-2/product-page-images/Schlage/WP_10186_SC_L_Series.jpg">
            <a:extLst>
              <a:ext uri="{FF2B5EF4-FFF2-40B4-BE49-F238E27FC236}">
                <a16:creationId xmlns:a16="http://schemas.microsoft.com/office/drawing/2014/main" id="{475E55DD-6F9E-4909-8D13-6835484CB7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371" r="14478"/>
          <a:stretch/>
        </p:blipFill>
        <p:spPr bwMode="auto">
          <a:xfrm>
            <a:off x="3958539" y="5915554"/>
            <a:ext cx="1577787" cy="2249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s.allegion.com/content/dam/allegion-us-2/product-page-images/Schlage/WP_10184_SC_ND_Cylindrical.jpg">
            <a:extLst>
              <a:ext uri="{FF2B5EF4-FFF2-40B4-BE49-F238E27FC236}">
                <a16:creationId xmlns:a16="http://schemas.microsoft.com/office/drawing/2014/main" id="{EA2D4E94-C76D-4078-B4B0-CCBD132B8E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421" t="18229" r="10521" b="17460"/>
          <a:stretch/>
        </p:blipFill>
        <p:spPr bwMode="auto">
          <a:xfrm>
            <a:off x="5474588" y="6273236"/>
            <a:ext cx="1551245" cy="12618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s.allegion.com/content/dam/allegion-us-2/product-page-images/VonDuprin/WP_10127_VD_4200_Electric_Strike.jpg">
            <a:extLst>
              <a:ext uri="{FF2B5EF4-FFF2-40B4-BE49-F238E27FC236}">
                <a16:creationId xmlns:a16="http://schemas.microsoft.com/office/drawing/2014/main" id="{E2805D73-9E0B-41ED-9C13-322F6B13F70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1605" r="34121"/>
          <a:stretch/>
        </p:blipFill>
        <p:spPr bwMode="auto">
          <a:xfrm>
            <a:off x="6022748" y="1893002"/>
            <a:ext cx="850489" cy="24814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s.allegion.com/content/dam/allegion-us-2/product-page-images/VonDuprin/WP_10131_VD_6300_Electric_Strike.jpg">
            <a:extLst>
              <a:ext uri="{FF2B5EF4-FFF2-40B4-BE49-F238E27FC236}">
                <a16:creationId xmlns:a16="http://schemas.microsoft.com/office/drawing/2014/main" id="{D8068EEB-AB97-467A-BB50-FDE3DC7B6A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7018" r="31536"/>
          <a:stretch/>
        </p:blipFill>
        <p:spPr bwMode="auto">
          <a:xfrm>
            <a:off x="4199592" y="2152649"/>
            <a:ext cx="617011" cy="19621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s.allegion.com/content/dam/allegion-us-2/product-page-images/locknetics/WP_10441_LOC_CS450-750_630_SR.jpg">
            <a:extLst>
              <a:ext uri="{FF2B5EF4-FFF2-40B4-BE49-F238E27FC236}">
                <a16:creationId xmlns:a16="http://schemas.microsoft.com/office/drawing/2014/main" id="{29CEF1EE-D765-409A-AC81-F13202E5883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7038" t="16598" r="34582" b="16917"/>
          <a:stretch/>
        </p:blipFill>
        <p:spPr bwMode="auto">
          <a:xfrm>
            <a:off x="6154901" y="4125326"/>
            <a:ext cx="764178" cy="179022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us.allegion.com/content/dam/allegion-us-2/product-page-images/locknetics/WP_10451_LOC_MS100_630_SR.jpg">
            <a:extLst>
              <a:ext uri="{FF2B5EF4-FFF2-40B4-BE49-F238E27FC236}">
                <a16:creationId xmlns:a16="http://schemas.microsoft.com/office/drawing/2014/main" id="{7E1C7ECC-7883-4BD6-8B8E-40235B28A19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5186" t="19186" r="37654" b="20766"/>
          <a:stretch/>
        </p:blipFill>
        <p:spPr bwMode="auto">
          <a:xfrm>
            <a:off x="5023175" y="4262920"/>
            <a:ext cx="764177" cy="16895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s.allegion.com/content/dam/allegion-us-2/product-page-images/VonDuprin/WP_10132_VD_6400_Electric_Strike.jpg">
            <a:extLst>
              <a:ext uri="{FF2B5EF4-FFF2-40B4-BE49-F238E27FC236}">
                <a16:creationId xmlns:a16="http://schemas.microsoft.com/office/drawing/2014/main" id="{4FB9BDF0-2E4A-4312-9AA8-2DBA4D3E0E9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1750" t="16598" r="29175" b="19345"/>
          <a:stretch/>
        </p:blipFill>
        <p:spPr bwMode="auto">
          <a:xfrm>
            <a:off x="5028526" y="2314045"/>
            <a:ext cx="978738" cy="16044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A167A5B0-7396-4DF3-B978-C5FB4FCE97C0}"/>
              </a:ext>
            </a:extLst>
          </p:cNvPr>
          <p:cNvPicPr>
            <a:picLocks noChangeAspect="1"/>
          </p:cNvPicPr>
          <p:nvPr/>
        </p:nvPicPr>
        <p:blipFill>
          <a:blip r:embed="rId14"/>
          <a:stretch>
            <a:fillRect/>
          </a:stretch>
        </p:blipFill>
        <p:spPr>
          <a:xfrm>
            <a:off x="7469054" y="2473118"/>
            <a:ext cx="6647619" cy="2752381"/>
          </a:xfrm>
          <a:prstGeom prst="rect">
            <a:avLst/>
          </a:prstGeom>
        </p:spPr>
      </p:pic>
      <p:pic>
        <p:nvPicPr>
          <p:cNvPr id="21" name="Picture 20">
            <a:extLst>
              <a:ext uri="{FF2B5EF4-FFF2-40B4-BE49-F238E27FC236}">
                <a16:creationId xmlns:a16="http://schemas.microsoft.com/office/drawing/2014/main" id="{DB358418-7EAF-475E-8E35-31C921846901}"/>
              </a:ext>
            </a:extLst>
          </p:cNvPr>
          <p:cNvPicPr>
            <a:picLocks noChangeAspect="1"/>
          </p:cNvPicPr>
          <p:nvPr/>
        </p:nvPicPr>
        <p:blipFill>
          <a:blip r:embed="rId15"/>
          <a:stretch>
            <a:fillRect/>
          </a:stretch>
        </p:blipFill>
        <p:spPr>
          <a:xfrm>
            <a:off x="7469054" y="6689450"/>
            <a:ext cx="6647619" cy="923810"/>
          </a:xfrm>
          <a:prstGeom prst="rect">
            <a:avLst/>
          </a:prstGeom>
        </p:spPr>
      </p:pic>
      <p:pic>
        <p:nvPicPr>
          <p:cNvPr id="22" name="Picture 21">
            <a:extLst>
              <a:ext uri="{FF2B5EF4-FFF2-40B4-BE49-F238E27FC236}">
                <a16:creationId xmlns:a16="http://schemas.microsoft.com/office/drawing/2014/main" id="{A3FA517E-1801-4AA5-95DE-C1C836B4E687}"/>
              </a:ext>
            </a:extLst>
          </p:cNvPr>
          <p:cNvPicPr>
            <a:picLocks noChangeAspect="1"/>
          </p:cNvPicPr>
          <p:nvPr/>
        </p:nvPicPr>
        <p:blipFill>
          <a:blip r:embed="rId16"/>
          <a:stretch>
            <a:fillRect/>
          </a:stretch>
        </p:blipFill>
        <p:spPr>
          <a:xfrm>
            <a:off x="11994136" y="1124402"/>
            <a:ext cx="2122538" cy="600226"/>
          </a:xfrm>
          <a:prstGeom prst="rect">
            <a:avLst/>
          </a:prstGeom>
        </p:spPr>
      </p:pic>
      <p:pic>
        <p:nvPicPr>
          <p:cNvPr id="23" name="Picture 22">
            <a:extLst>
              <a:ext uri="{FF2B5EF4-FFF2-40B4-BE49-F238E27FC236}">
                <a16:creationId xmlns:a16="http://schemas.microsoft.com/office/drawing/2014/main" id="{828B0085-7F3C-4D7B-94A0-38072C62777D}"/>
              </a:ext>
            </a:extLst>
          </p:cNvPr>
          <p:cNvPicPr>
            <a:picLocks noChangeAspect="1"/>
          </p:cNvPicPr>
          <p:nvPr/>
        </p:nvPicPr>
        <p:blipFill>
          <a:blip r:embed="rId17"/>
          <a:stretch>
            <a:fillRect/>
          </a:stretch>
        </p:blipFill>
        <p:spPr>
          <a:xfrm>
            <a:off x="7480629" y="4006811"/>
            <a:ext cx="1096754" cy="170520"/>
          </a:xfrm>
          <a:prstGeom prst="rect">
            <a:avLst/>
          </a:prstGeom>
        </p:spPr>
      </p:pic>
      <p:pic>
        <p:nvPicPr>
          <p:cNvPr id="3" name="Picture 2">
            <a:extLst>
              <a:ext uri="{FF2B5EF4-FFF2-40B4-BE49-F238E27FC236}">
                <a16:creationId xmlns:a16="http://schemas.microsoft.com/office/drawing/2014/main" id="{E00B7CDF-F63B-48BF-A375-BA3772036F9C}"/>
              </a:ext>
            </a:extLst>
          </p:cNvPr>
          <p:cNvPicPr>
            <a:picLocks noChangeAspect="1"/>
          </p:cNvPicPr>
          <p:nvPr/>
        </p:nvPicPr>
        <p:blipFill>
          <a:blip r:embed="rId18"/>
          <a:stretch>
            <a:fillRect/>
          </a:stretch>
        </p:blipFill>
        <p:spPr>
          <a:xfrm>
            <a:off x="7480629" y="2603814"/>
            <a:ext cx="1003614" cy="250904"/>
          </a:xfrm>
          <a:prstGeom prst="rect">
            <a:avLst/>
          </a:prstGeom>
        </p:spPr>
      </p:pic>
      <p:pic>
        <p:nvPicPr>
          <p:cNvPr id="5" name="Picture 4">
            <a:extLst>
              <a:ext uri="{FF2B5EF4-FFF2-40B4-BE49-F238E27FC236}">
                <a16:creationId xmlns:a16="http://schemas.microsoft.com/office/drawing/2014/main" id="{1E9AED74-E835-4E48-99B6-7F3AB1B708D6}"/>
              </a:ext>
            </a:extLst>
          </p:cNvPr>
          <p:cNvPicPr>
            <a:picLocks noChangeAspect="1"/>
          </p:cNvPicPr>
          <p:nvPr/>
        </p:nvPicPr>
        <p:blipFill>
          <a:blip r:embed="rId19"/>
          <a:stretch>
            <a:fillRect/>
          </a:stretch>
        </p:blipFill>
        <p:spPr>
          <a:xfrm>
            <a:off x="7484012" y="6806317"/>
            <a:ext cx="857250" cy="276225"/>
          </a:xfrm>
          <a:prstGeom prst="rect">
            <a:avLst/>
          </a:prstGeom>
        </p:spPr>
      </p:pic>
    </p:spTree>
    <p:extLst>
      <p:ext uri="{BB962C8B-B14F-4D97-AF65-F5344CB8AC3E}">
        <p14:creationId xmlns:p14="http://schemas.microsoft.com/office/powerpoint/2010/main" val="93683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828800" y="329566"/>
            <a:ext cx="10897126" cy="1371600"/>
          </a:xfrm>
        </p:spPr>
        <p:txBody>
          <a:bodyPr/>
          <a:lstStyle>
            <a:lvl1pPr algn="l" defTabSz="457200" rtl="0" eaLnBrk="1" latinLnBrk="0" hangingPunct="1">
              <a:spcBef>
                <a:spcPct val="0"/>
              </a:spcBef>
              <a:buNone/>
              <a:defRPr sz="2800" kern="1200">
                <a:solidFill>
                  <a:schemeClr val="tx1">
                    <a:lumMod val="50000"/>
                    <a:lumOff val="50000"/>
                  </a:schemeClr>
                </a:solidFill>
                <a:latin typeface="Century Gothic"/>
                <a:ea typeface="+mj-ea"/>
                <a:cs typeface="+mj-cs"/>
              </a:defRPr>
            </a:lvl1pPr>
          </a:lstStyle>
          <a:p>
            <a:pPr algn="ctr"/>
            <a:r>
              <a:rPr lang="en-US" sz="3360" dirty="0">
                <a:solidFill>
                  <a:schemeClr val="bg1"/>
                </a:solidFill>
              </a:rPr>
              <a:t>ISONAS Allegion Lock Options</a:t>
            </a:r>
          </a:p>
        </p:txBody>
      </p:sp>
      <p:pic>
        <p:nvPicPr>
          <p:cNvPr id="14" name="Picture 2" descr="https://us.allegion.com/content/dam/allegion-us-2/product-page-images/locknetics/LOC_MG600.jpg">
            <a:extLst>
              <a:ext uri="{FF2B5EF4-FFF2-40B4-BE49-F238E27FC236}">
                <a16:creationId xmlns:a16="http://schemas.microsoft.com/office/drawing/2014/main" id="{2CFB6B52-46B8-4202-8ED0-D7887051AB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596" y="5690883"/>
            <a:ext cx="2241991" cy="2241991"/>
          </a:xfrm>
          <a:prstGeom prst="rect">
            <a:avLst/>
          </a:prstGeom>
          <a:noFill/>
          <a:extLst>
            <a:ext uri="{909E8E84-426E-40DD-AFC4-6F175D3DCCD1}">
              <a14:hiddenFill xmlns:a14="http://schemas.microsoft.com/office/drawing/2010/main">
                <a:solidFill>
                  <a:srgbClr val="FFFFFF"/>
                </a:solidFill>
              </a14:hiddenFill>
            </a:ext>
          </a:extLst>
        </p:spPr>
      </p:pic>
      <p:sp>
        <p:nvSpPr>
          <p:cNvPr id="37" name="Title 1">
            <a:extLst>
              <a:ext uri="{FF2B5EF4-FFF2-40B4-BE49-F238E27FC236}">
                <a16:creationId xmlns:a16="http://schemas.microsoft.com/office/drawing/2014/main" id="{50899710-838A-45D5-A08A-D2EE0139E2BE}"/>
              </a:ext>
            </a:extLst>
          </p:cNvPr>
          <p:cNvSpPr>
            <a:spLocks noGrp="1"/>
          </p:cNvSpPr>
          <p:nvPr>
            <p:ph type="title"/>
          </p:nvPr>
        </p:nvSpPr>
        <p:spPr>
          <a:xfrm>
            <a:off x="356885" y="175224"/>
            <a:ext cx="13167360" cy="1371600"/>
          </a:xfrm>
        </p:spPr>
        <p:txBody>
          <a:bodyPr/>
          <a:lstStyle/>
          <a:p>
            <a:r>
              <a:rPr lang="en-US" dirty="0"/>
              <a:t>What Allegion Hardware works with ISONAS? </a:t>
            </a:r>
          </a:p>
        </p:txBody>
      </p:sp>
      <p:pic>
        <p:nvPicPr>
          <p:cNvPr id="38" name="Picture 37">
            <a:extLst>
              <a:ext uri="{FF2B5EF4-FFF2-40B4-BE49-F238E27FC236}">
                <a16:creationId xmlns:a16="http://schemas.microsoft.com/office/drawing/2014/main" id="{CEC31B53-704C-4184-B535-9FF4D4EE35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14" t="5197" r="9218" b="7389"/>
          <a:stretch/>
        </p:blipFill>
        <p:spPr>
          <a:xfrm>
            <a:off x="423822" y="2236582"/>
            <a:ext cx="930416" cy="1431781"/>
          </a:xfrm>
          <a:prstGeom prst="rect">
            <a:avLst/>
          </a:prstGeom>
        </p:spPr>
      </p:pic>
      <p:pic>
        <p:nvPicPr>
          <p:cNvPr id="41" name="Picture 40">
            <a:extLst>
              <a:ext uri="{FF2B5EF4-FFF2-40B4-BE49-F238E27FC236}">
                <a16:creationId xmlns:a16="http://schemas.microsoft.com/office/drawing/2014/main" id="{9752217C-B6E7-4E6A-8E9C-17B61FA1209C}"/>
              </a:ext>
            </a:extLst>
          </p:cNvPr>
          <p:cNvPicPr>
            <a:picLocks noChangeAspect="1"/>
          </p:cNvPicPr>
          <p:nvPr/>
        </p:nvPicPr>
        <p:blipFill>
          <a:blip r:embed="rId4"/>
          <a:stretch>
            <a:fillRect/>
          </a:stretch>
        </p:blipFill>
        <p:spPr>
          <a:xfrm>
            <a:off x="377717" y="3720454"/>
            <a:ext cx="1024510" cy="1536765"/>
          </a:xfrm>
          <a:prstGeom prst="rect">
            <a:avLst/>
          </a:prstGeom>
        </p:spPr>
      </p:pic>
      <p:pic>
        <p:nvPicPr>
          <p:cNvPr id="43" name="Picture 42">
            <a:extLst>
              <a:ext uri="{FF2B5EF4-FFF2-40B4-BE49-F238E27FC236}">
                <a16:creationId xmlns:a16="http://schemas.microsoft.com/office/drawing/2014/main" id="{5D0D2CC4-2313-4086-AAAC-0EE2062A6A59}"/>
              </a:ext>
            </a:extLst>
          </p:cNvPr>
          <p:cNvPicPr>
            <a:picLocks noChangeAspect="1"/>
          </p:cNvPicPr>
          <p:nvPr/>
        </p:nvPicPr>
        <p:blipFill>
          <a:blip r:embed="rId5"/>
          <a:stretch>
            <a:fillRect/>
          </a:stretch>
        </p:blipFill>
        <p:spPr>
          <a:xfrm>
            <a:off x="356885" y="5482730"/>
            <a:ext cx="969344" cy="1599812"/>
          </a:xfrm>
          <a:prstGeom prst="rect">
            <a:avLst/>
          </a:prstGeom>
        </p:spPr>
      </p:pic>
      <p:pic>
        <p:nvPicPr>
          <p:cNvPr id="46" name="Picture 45">
            <a:extLst>
              <a:ext uri="{FF2B5EF4-FFF2-40B4-BE49-F238E27FC236}">
                <a16:creationId xmlns:a16="http://schemas.microsoft.com/office/drawing/2014/main" id="{24F413D2-3B70-4225-9999-FDA4E9CBBDF7}"/>
              </a:ext>
            </a:extLst>
          </p:cNvPr>
          <p:cNvPicPr>
            <a:picLocks noChangeAspect="1"/>
          </p:cNvPicPr>
          <p:nvPr/>
        </p:nvPicPr>
        <p:blipFill>
          <a:blip r:embed="rId6"/>
          <a:stretch>
            <a:fillRect/>
          </a:stretch>
        </p:blipFill>
        <p:spPr>
          <a:xfrm>
            <a:off x="2033863" y="3295069"/>
            <a:ext cx="2305050" cy="1962150"/>
          </a:xfrm>
          <a:prstGeom prst="rect">
            <a:avLst/>
          </a:prstGeom>
        </p:spPr>
      </p:pic>
      <p:sp>
        <p:nvSpPr>
          <p:cNvPr id="4" name="Rectangle 3">
            <a:extLst>
              <a:ext uri="{FF2B5EF4-FFF2-40B4-BE49-F238E27FC236}">
                <a16:creationId xmlns:a16="http://schemas.microsoft.com/office/drawing/2014/main" id="{D5DC2C7A-C08C-40D0-B758-8A03C815ED77}"/>
              </a:ext>
            </a:extLst>
          </p:cNvPr>
          <p:cNvSpPr/>
          <p:nvPr/>
        </p:nvSpPr>
        <p:spPr>
          <a:xfrm>
            <a:off x="1106155" y="820318"/>
            <a:ext cx="11845916" cy="1138773"/>
          </a:xfrm>
          <a:prstGeom prst="rect">
            <a:avLst/>
          </a:prstGeom>
        </p:spPr>
        <p:txBody>
          <a:bodyPr wrap="square">
            <a:spAutoFit/>
          </a:bodyPr>
          <a:lstStyle/>
          <a:p>
            <a:pPr algn="ctr"/>
            <a:r>
              <a:rPr lang="en-US" sz="2400" dirty="0"/>
              <a:t>A PoE Splitter can be used to power the maglock and the reader-controller</a:t>
            </a:r>
          </a:p>
          <a:p>
            <a:pPr algn="ctr"/>
            <a:r>
              <a:rPr lang="en-US" sz="2000" dirty="0"/>
              <a:t>(</a:t>
            </a:r>
            <a:r>
              <a:rPr lang="en-US" sz="2000" i="1" dirty="0"/>
              <a:t>Must use separate power supply for UL-294 listed installations</a:t>
            </a:r>
            <a:r>
              <a:rPr lang="en-US" sz="2000" dirty="0"/>
              <a:t>)</a:t>
            </a:r>
          </a:p>
          <a:p>
            <a:pPr algn="ctr"/>
            <a:endParaRPr lang="en-US" sz="2400" dirty="0"/>
          </a:p>
        </p:txBody>
      </p:sp>
      <p:pic>
        <p:nvPicPr>
          <p:cNvPr id="5" name="Picture 4">
            <a:extLst>
              <a:ext uri="{FF2B5EF4-FFF2-40B4-BE49-F238E27FC236}">
                <a16:creationId xmlns:a16="http://schemas.microsoft.com/office/drawing/2014/main" id="{B2189956-68FE-43D9-9FD1-0079104A1132}"/>
              </a:ext>
            </a:extLst>
          </p:cNvPr>
          <p:cNvPicPr>
            <a:picLocks noChangeAspect="1"/>
          </p:cNvPicPr>
          <p:nvPr/>
        </p:nvPicPr>
        <p:blipFill rotWithShape="1">
          <a:blip r:embed="rId7"/>
          <a:srcRect b="60347"/>
          <a:stretch/>
        </p:blipFill>
        <p:spPr>
          <a:xfrm>
            <a:off x="7505846" y="2210763"/>
            <a:ext cx="6647619" cy="1000771"/>
          </a:xfrm>
          <a:prstGeom prst="rect">
            <a:avLst/>
          </a:prstGeom>
        </p:spPr>
      </p:pic>
      <p:pic>
        <p:nvPicPr>
          <p:cNvPr id="3074" name="Picture 2" descr="https://us.allegion.com/content/dam/allegion-us-2/product-page-images/Schlage/WP_10406_SC_Specialized_Locks.jpg">
            <a:extLst>
              <a:ext uri="{FF2B5EF4-FFF2-40B4-BE49-F238E27FC236}">
                <a16:creationId xmlns:a16="http://schemas.microsoft.com/office/drawing/2014/main" id="{D4F0589B-AED4-4C58-9816-7C51404638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5479" t="36367" r="10066" b="37075"/>
          <a:stretch/>
        </p:blipFill>
        <p:spPr bwMode="auto">
          <a:xfrm>
            <a:off x="5734028" y="3135627"/>
            <a:ext cx="1481559" cy="8850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s.allegion.com/content/dam/allegion-us-2/product-page-images/Schlage/WP_10152_SC_320M_Series.jpg">
            <a:extLst>
              <a:ext uri="{FF2B5EF4-FFF2-40B4-BE49-F238E27FC236}">
                <a16:creationId xmlns:a16="http://schemas.microsoft.com/office/drawing/2014/main" id="{01301613-7542-45A6-8A62-2D6B336AA32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118" t="28974" r="10280" b="28974"/>
          <a:stretch/>
        </p:blipFill>
        <p:spPr bwMode="auto">
          <a:xfrm>
            <a:off x="5574601" y="2074546"/>
            <a:ext cx="1640986" cy="8779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s.allegion.com/content/dam/allegion-us-2/product-page-images/locknetics/LOC_WMG600.jpg">
            <a:extLst>
              <a:ext uri="{FF2B5EF4-FFF2-40B4-BE49-F238E27FC236}">
                <a16:creationId xmlns:a16="http://schemas.microsoft.com/office/drawing/2014/main" id="{ED1024C1-16D0-45B6-B329-9DAE3BFA13F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8762" b="19722"/>
          <a:stretch/>
        </p:blipFill>
        <p:spPr bwMode="auto">
          <a:xfrm>
            <a:off x="4910537" y="4626491"/>
            <a:ext cx="2305050" cy="141796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80534EA3-D665-4B7B-B3E4-900BCA16D3D9}"/>
              </a:ext>
            </a:extLst>
          </p:cNvPr>
          <p:cNvPicPr>
            <a:picLocks noChangeAspect="1"/>
          </p:cNvPicPr>
          <p:nvPr/>
        </p:nvPicPr>
        <p:blipFill rotWithShape="1">
          <a:blip r:embed="rId7"/>
          <a:srcRect t="42880"/>
          <a:stretch/>
        </p:blipFill>
        <p:spPr>
          <a:xfrm>
            <a:off x="7505847" y="4657577"/>
            <a:ext cx="6647619" cy="1441597"/>
          </a:xfrm>
          <a:prstGeom prst="rect">
            <a:avLst/>
          </a:prstGeom>
        </p:spPr>
      </p:pic>
      <p:pic>
        <p:nvPicPr>
          <p:cNvPr id="16" name="Picture 15">
            <a:extLst>
              <a:ext uri="{FF2B5EF4-FFF2-40B4-BE49-F238E27FC236}">
                <a16:creationId xmlns:a16="http://schemas.microsoft.com/office/drawing/2014/main" id="{BE865221-C6A9-42FC-850B-CC8B157D9B65}"/>
              </a:ext>
            </a:extLst>
          </p:cNvPr>
          <p:cNvPicPr>
            <a:picLocks noChangeAspect="1"/>
          </p:cNvPicPr>
          <p:nvPr/>
        </p:nvPicPr>
        <p:blipFill>
          <a:blip r:embed="rId11"/>
          <a:stretch>
            <a:fillRect/>
          </a:stretch>
        </p:blipFill>
        <p:spPr>
          <a:xfrm>
            <a:off x="7524912" y="4884705"/>
            <a:ext cx="1096754" cy="170520"/>
          </a:xfrm>
          <a:prstGeom prst="rect">
            <a:avLst/>
          </a:prstGeom>
        </p:spPr>
      </p:pic>
      <p:pic>
        <p:nvPicPr>
          <p:cNvPr id="17" name="Picture 16">
            <a:extLst>
              <a:ext uri="{FF2B5EF4-FFF2-40B4-BE49-F238E27FC236}">
                <a16:creationId xmlns:a16="http://schemas.microsoft.com/office/drawing/2014/main" id="{831F7EFD-25B0-455A-A3FB-9B7C81B221B3}"/>
              </a:ext>
            </a:extLst>
          </p:cNvPr>
          <p:cNvPicPr>
            <a:picLocks noChangeAspect="1"/>
          </p:cNvPicPr>
          <p:nvPr/>
        </p:nvPicPr>
        <p:blipFill>
          <a:blip r:embed="rId12"/>
          <a:stretch>
            <a:fillRect/>
          </a:stretch>
        </p:blipFill>
        <p:spPr>
          <a:xfrm>
            <a:off x="7513337" y="2309627"/>
            <a:ext cx="857250" cy="276225"/>
          </a:xfrm>
          <a:prstGeom prst="rect">
            <a:avLst/>
          </a:prstGeom>
        </p:spPr>
      </p:pic>
    </p:spTree>
    <p:extLst>
      <p:ext uri="{BB962C8B-B14F-4D97-AF65-F5344CB8AC3E}">
        <p14:creationId xmlns:p14="http://schemas.microsoft.com/office/powerpoint/2010/main" val="365072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us.allegion.com/content/dam/allegion-us-2/product-page-images/VonDuprin/WP_10164_SC_PS914_Power_Supply.jpg">
            <a:extLst>
              <a:ext uri="{FF2B5EF4-FFF2-40B4-BE49-F238E27FC236}">
                <a16:creationId xmlns:a16="http://schemas.microsoft.com/office/drawing/2014/main" id="{5F630267-6535-4D16-815A-A746CA151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867" y="2913909"/>
            <a:ext cx="2967559" cy="296755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or: Elbow 8">
            <a:extLst>
              <a:ext uri="{FF2B5EF4-FFF2-40B4-BE49-F238E27FC236}">
                <a16:creationId xmlns:a16="http://schemas.microsoft.com/office/drawing/2014/main" id="{D304DE57-567B-4616-8945-1BAAD920B591}"/>
              </a:ext>
            </a:extLst>
          </p:cNvPr>
          <p:cNvCxnSpPr/>
          <p:nvPr/>
        </p:nvCxnSpPr>
        <p:spPr>
          <a:xfrm>
            <a:off x="1407838" y="3945837"/>
            <a:ext cx="3113590" cy="657708"/>
          </a:xfrm>
          <a:prstGeom prst="bentConnector3">
            <a:avLst>
              <a:gd name="adj1" fmla="val 4647"/>
            </a:avLst>
          </a:prstGeom>
        </p:spPr>
        <p:style>
          <a:lnRef idx="2">
            <a:schemeClr val="accent1"/>
          </a:lnRef>
          <a:fillRef idx="0">
            <a:schemeClr val="accent1"/>
          </a:fillRef>
          <a:effectRef idx="1">
            <a:schemeClr val="accent1"/>
          </a:effectRef>
          <a:fontRef idx="minor">
            <a:schemeClr val="tx1"/>
          </a:fontRef>
        </p:style>
      </p:cxnSp>
      <p:sp>
        <p:nvSpPr>
          <p:cNvPr id="15" name="Title 1"/>
          <p:cNvSpPr txBox="1">
            <a:spLocks/>
          </p:cNvSpPr>
          <p:nvPr/>
        </p:nvSpPr>
        <p:spPr>
          <a:xfrm>
            <a:off x="1828800" y="329566"/>
            <a:ext cx="10897126" cy="1371600"/>
          </a:xfrm>
        </p:spPr>
        <p:txBody>
          <a:bodyPr/>
          <a:lstStyle>
            <a:lvl1pPr algn="l" defTabSz="457200" rtl="0" eaLnBrk="1" latinLnBrk="0" hangingPunct="1">
              <a:spcBef>
                <a:spcPct val="0"/>
              </a:spcBef>
              <a:buNone/>
              <a:defRPr sz="2800" kern="1200">
                <a:solidFill>
                  <a:schemeClr val="tx1">
                    <a:lumMod val="50000"/>
                    <a:lumOff val="50000"/>
                  </a:schemeClr>
                </a:solidFill>
                <a:latin typeface="Century Gothic"/>
                <a:ea typeface="+mj-ea"/>
                <a:cs typeface="+mj-cs"/>
              </a:defRPr>
            </a:lvl1pPr>
          </a:lstStyle>
          <a:p>
            <a:pPr algn="ctr"/>
            <a:r>
              <a:rPr lang="en-US" sz="3360" dirty="0">
                <a:solidFill>
                  <a:schemeClr val="bg1"/>
                </a:solidFill>
              </a:rPr>
              <a:t>ISONAS Allegion Lock Options</a:t>
            </a:r>
          </a:p>
        </p:txBody>
      </p:sp>
      <p:sp>
        <p:nvSpPr>
          <p:cNvPr id="37" name="Title 1">
            <a:extLst>
              <a:ext uri="{FF2B5EF4-FFF2-40B4-BE49-F238E27FC236}">
                <a16:creationId xmlns:a16="http://schemas.microsoft.com/office/drawing/2014/main" id="{50899710-838A-45D5-A08A-D2EE0139E2BE}"/>
              </a:ext>
            </a:extLst>
          </p:cNvPr>
          <p:cNvSpPr>
            <a:spLocks noGrp="1"/>
          </p:cNvSpPr>
          <p:nvPr>
            <p:ph type="title"/>
          </p:nvPr>
        </p:nvSpPr>
        <p:spPr>
          <a:xfrm>
            <a:off x="356885" y="175224"/>
            <a:ext cx="13167360" cy="1371600"/>
          </a:xfrm>
        </p:spPr>
        <p:txBody>
          <a:bodyPr/>
          <a:lstStyle/>
          <a:p>
            <a:r>
              <a:rPr lang="en-US" dirty="0"/>
              <a:t>What Allegion Hardware works with ISONAS? </a:t>
            </a:r>
          </a:p>
        </p:txBody>
      </p:sp>
      <p:pic>
        <p:nvPicPr>
          <p:cNvPr id="30" name="Picture 29">
            <a:extLst>
              <a:ext uri="{FF2B5EF4-FFF2-40B4-BE49-F238E27FC236}">
                <a16:creationId xmlns:a16="http://schemas.microsoft.com/office/drawing/2014/main" id="{9AB7B930-F5BC-4A45-8665-B7B0402B77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40" t="21421" r="4087" b="22715"/>
          <a:stretch/>
        </p:blipFill>
        <p:spPr>
          <a:xfrm>
            <a:off x="950827" y="2860637"/>
            <a:ext cx="2435174" cy="1305119"/>
          </a:xfrm>
          <a:prstGeom prst="rect">
            <a:avLst/>
          </a:prstGeom>
        </p:spPr>
      </p:pic>
      <p:pic>
        <p:nvPicPr>
          <p:cNvPr id="2056" name="Picture 8" descr="https://us.allegion.com/content/dam/allegion-us-2/product-page-images/Schlage/WP_10334_SC_Multi-tech_Readers.jpg">
            <a:extLst>
              <a:ext uri="{FF2B5EF4-FFF2-40B4-BE49-F238E27FC236}">
                <a16:creationId xmlns:a16="http://schemas.microsoft.com/office/drawing/2014/main" id="{41437D5B-C01C-4370-9D2E-0362D94871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853" b="34716"/>
          <a:stretch/>
        </p:blipFill>
        <p:spPr bwMode="auto">
          <a:xfrm>
            <a:off x="7925603" y="1983035"/>
            <a:ext cx="4453879" cy="148897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onnector: Elbow 11">
            <a:extLst>
              <a:ext uri="{FF2B5EF4-FFF2-40B4-BE49-F238E27FC236}">
                <a16:creationId xmlns:a16="http://schemas.microsoft.com/office/drawing/2014/main" id="{35F6F7D6-1FDF-443B-9891-50610D7EE413}"/>
              </a:ext>
            </a:extLst>
          </p:cNvPr>
          <p:cNvCxnSpPr>
            <a:stCxn id="30" idx="0"/>
          </p:cNvCxnSpPr>
          <p:nvPr/>
        </p:nvCxnSpPr>
        <p:spPr>
          <a:xfrm rot="5400000" flipH="1" flipV="1">
            <a:off x="5060865" y="-164928"/>
            <a:ext cx="133114" cy="5918017"/>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852DFD1-5475-4CA7-A7C3-3AA8BD29453D}"/>
              </a:ext>
            </a:extLst>
          </p:cNvPr>
          <p:cNvCxnSpPr/>
          <p:nvPr/>
        </p:nvCxnSpPr>
        <p:spPr>
          <a:xfrm>
            <a:off x="6535423" y="4900865"/>
            <a:ext cx="1551008" cy="0"/>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Picture 18">
            <a:extLst>
              <a:ext uri="{FF2B5EF4-FFF2-40B4-BE49-F238E27FC236}">
                <a16:creationId xmlns:a16="http://schemas.microsoft.com/office/drawing/2014/main" id="{A33F4C7D-6AB5-4CFE-8422-049A8A7459E7}"/>
              </a:ext>
            </a:extLst>
          </p:cNvPr>
          <p:cNvPicPr>
            <a:picLocks noChangeAspect="1"/>
          </p:cNvPicPr>
          <p:nvPr/>
        </p:nvPicPr>
        <p:blipFill>
          <a:blip r:embed="rId5"/>
          <a:stretch>
            <a:fillRect/>
          </a:stretch>
        </p:blipFill>
        <p:spPr>
          <a:xfrm>
            <a:off x="7859112" y="4245939"/>
            <a:ext cx="4778900" cy="1311734"/>
          </a:xfrm>
          <a:prstGeom prst="rect">
            <a:avLst/>
          </a:prstGeom>
        </p:spPr>
      </p:pic>
      <p:sp>
        <p:nvSpPr>
          <p:cNvPr id="41" name="TextBox 40">
            <a:extLst>
              <a:ext uri="{FF2B5EF4-FFF2-40B4-BE49-F238E27FC236}">
                <a16:creationId xmlns:a16="http://schemas.microsoft.com/office/drawing/2014/main" id="{45E0E7F8-94B2-4ADE-B979-84F3528FF9D1}"/>
              </a:ext>
            </a:extLst>
          </p:cNvPr>
          <p:cNvSpPr txBox="1"/>
          <p:nvPr/>
        </p:nvSpPr>
        <p:spPr>
          <a:xfrm>
            <a:off x="8316787" y="3554787"/>
            <a:ext cx="3671509" cy="369332"/>
          </a:xfrm>
          <a:prstGeom prst="rect">
            <a:avLst/>
          </a:prstGeom>
          <a:noFill/>
        </p:spPr>
        <p:txBody>
          <a:bodyPr wrap="square" rtlCol="0">
            <a:spAutoFit/>
          </a:bodyPr>
          <a:lstStyle/>
          <a:p>
            <a:pPr algn="ctr"/>
            <a:r>
              <a:rPr lang="en-US" sz="1800" dirty="0"/>
              <a:t>Schlage Wiegand Readers</a:t>
            </a:r>
          </a:p>
        </p:txBody>
      </p:sp>
      <p:sp>
        <p:nvSpPr>
          <p:cNvPr id="46" name="TextBox 45">
            <a:extLst>
              <a:ext uri="{FF2B5EF4-FFF2-40B4-BE49-F238E27FC236}">
                <a16:creationId xmlns:a16="http://schemas.microsoft.com/office/drawing/2014/main" id="{9D328309-49DB-4E81-B00B-1D4F88477279}"/>
              </a:ext>
            </a:extLst>
          </p:cNvPr>
          <p:cNvSpPr txBox="1"/>
          <p:nvPr/>
        </p:nvSpPr>
        <p:spPr>
          <a:xfrm>
            <a:off x="8134698" y="5188341"/>
            <a:ext cx="3671509" cy="369332"/>
          </a:xfrm>
          <a:prstGeom prst="rect">
            <a:avLst/>
          </a:prstGeom>
          <a:noFill/>
        </p:spPr>
        <p:txBody>
          <a:bodyPr wrap="square" rtlCol="0">
            <a:spAutoFit/>
          </a:bodyPr>
          <a:lstStyle/>
          <a:p>
            <a:pPr algn="ctr"/>
            <a:r>
              <a:rPr lang="en-US" sz="1800" dirty="0"/>
              <a:t>EL &amp; QEL</a:t>
            </a:r>
          </a:p>
        </p:txBody>
      </p:sp>
      <p:sp>
        <p:nvSpPr>
          <p:cNvPr id="47" name="TextBox 46">
            <a:extLst>
              <a:ext uri="{FF2B5EF4-FFF2-40B4-BE49-F238E27FC236}">
                <a16:creationId xmlns:a16="http://schemas.microsoft.com/office/drawing/2014/main" id="{172B8DD2-01F8-476B-968D-9635645E3239}"/>
              </a:ext>
            </a:extLst>
          </p:cNvPr>
          <p:cNvSpPr txBox="1"/>
          <p:nvPr/>
        </p:nvSpPr>
        <p:spPr>
          <a:xfrm>
            <a:off x="3859337" y="5276269"/>
            <a:ext cx="3671509" cy="369332"/>
          </a:xfrm>
          <a:prstGeom prst="rect">
            <a:avLst/>
          </a:prstGeom>
          <a:noFill/>
        </p:spPr>
        <p:txBody>
          <a:bodyPr wrap="square" rtlCol="0">
            <a:spAutoFit/>
          </a:bodyPr>
          <a:lstStyle/>
          <a:p>
            <a:pPr algn="ctr"/>
            <a:r>
              <a:rPr lang="en-US" sz="1800" dirty="0"/>
              <a:t>PS914/PS902</a:t>
            </a:r>
          </a:p>
        </p:txBody>
      </p:sp>
      <p:sp>
        <p:nvSpPr>
          <p:cNvPr id="48" name="TextBox 47">
            <a:extLst>
              <a:ext uri="{FF2B5EF4-FFF2-40B4-BE49-F238E27FC236}">
                <a16:creationId xmlns:a16="http://schemas.microsoft.com/office/drawing/2014/main" id="{39C73920-FA40-4F25-94A4-580C3F5F1EEA}"/>
              </a:ext>
            </a:extLst>
          </p:cNvPr>
          <p:cNvSpPr txBox="1"/>
          <p:nvPr/>
        </p:nvSpPr>
        <p:spPr>
          <a:xfrm>
            <a:off x="142712" y="2262691"/>
            <a:ext cx="3671509" cy="369332"/>
          </a:xfrm>
          <a:prstGeom prst="rect">
            <a:avLst/>
          </a:prstGeom>
          <a:noFill/>
        </p:spPr>
        <p:txBody>
          <a:bodyPr wrap="square" rtlCol="0">
            <a:spAutoFit/>
          </a:bodyPr>
          <a:lstStyle/>
          <a:p>
            <a:pPr algn="ctr"/>
            <a:r>
              <a:rPr lang="en-US" sz="1800" dirty="0"/>
              <a:t>ISONAS IP Bridge</a:t>
            </a:r>
          </a:p>
        </p:txBody>
      </p:sp>
      <p:pic>
        <p:nvPicPr>
          <p:cNvPr id="2" name="Picture 1">
            <a:extLst>
              <a:ext uri="{FF2B5EF4-FFF2-40B4-BE49-F238E27FC236}">
                <a16:creationId xmlns:a16="http://schemas.microsoft.com/office/drawing/2014/main" id="{96EE2402-AA82-42E2-8987-107D3DDB2F99}"/>
              </a:ext>
            </a:extLst>
          </p:cNvPr>
          <p:cNvPicPr>
            <a:picLocks noChangeAspect="1"/>
          </p:cNvPicPr>
          <p:nvPr/>
        </p:nvPicPr>
        <p:blipFill>
          <a:blip r:embed="rId6"/>
          <a:stretch>
            <a:fillRect/>
          </a:stretch>
        </p:blipFill>
        <p:spPr>
          <a:xfrm>
            <a:off x="13004932" y="1874157"/>
            <a:ext cx="1175442" cy="1603799"/>
          </a:xfrm>
          <a:prstGeom prst="rect">
            <a:avLst/>
          </a:prstGeom>
          <a:effectLst>
            <a:softEdge rad="31750"/>
          </a:effectLst>
        </p:spPr>
      </p:pic>
      <p:sp>
        <p:nvSpPr>
          <p:cNvPr id="23" name="TextBox 22">
            <a:extLst>
              <a:ext uri="{FF2B5EF4-FFF2-40B4-BE49-F238E27FC236}">
                <a16:creationId xmlns:a16="http://schemas.microsoft.com/office/drawing/2014/main" id="{84E5A2AA-9BB1-4B46-8CFE-5730566C24B9}"/>
              </a:ext>
            </a:extLst>
          </p:cNvPr>
          <p:cNvSpPr txBox="1"/>
          <p:nvPr/>
        </p:nvSpPr>
        <p:spPr>
          <a:xfrm>
            <a:off x="12259601" y="3470026"/>
            <a:ext cx="2449286" cy="646331"/>
          </a:xfrm>
          <a:prstGeom prst="rect">
            <a:avLst/>
          </a:prstGeom>
          <a:noFill/>
        </p:spPr>
        <p:txBody>
          <a:bodyPr wrap="square" rtlCol="0">
            <a:spAutoFit/>
          </a:bodyPr>
          <a:lstStyle/>
          <a:p>
            <a:pPr algn="ctr"/>
            <a:r>
              <a:rPr lang="en-US" sz="1200" dirty="0"/>
              <a:t>*Must use 125kHz Prox for compatibility with </a:t>
            </a:r>
          </a:p>
          <a:p>
            <a:pPr algn="ctr"/>
            <a:r>
              <a:rPr lang="en-US" sz="1200" dirty="0"/>
              <a:t>ISONAS Reader Controller</a:t>
            </a:r>
          </a:p>
        </p:txBody>
      </p:sp>
    </p:spTree>
    <p:extLst>
      <p:ext uri="{BB962C8B-B14F-4D97-AF65-F5344CB8AC3E}">
        <p14:creationId xmlns:p14="http://schemas.microsoft.com/office/powerpoint/2010/main" val="358372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4926803-4A86-46CD-9CA5-ED51E9F01057}"/>
              </a:ext>
            </a:extLst>
          </p:cNvPr>
          <p:cNvSpPr txBox="1">
            <a:spLocks/>
          </p:cNvSpPr>
          <p:nvPr/>
        </p:nvSpPr>
        <p:spPr>
          <a:xfrm>
            <a:off x="2266529" y="1821817"/>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endParaRPr lang="en-US" sz="2729"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B674B8F0-3A7C-4536-9BD2-5C666468CFE8}"/>
              </a:ext>
            </a:extLst>
          </p:cNvPr>
          <p:cNvSpPr/>
          <p:nvPr/>
        </p:nvSpPr>
        <p:spPr>
          <a:xfrm>
            <a:off x="-4" y="816"/>
            <a:ext cx="3366868" cy="8218531"/>
          </a:xfrm>
          <a:prstGeom prst="rect">
            <a:avLst/>
          </a:prstGeom>
          <a:solidFill>
            <a:srgbClr val="0070C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sp>
        <p:nvSpPr>
          <p:cNvPr id="8" name="Title 2">
            <a:extLst>
              <a:ext uri="{FF2B5EF4-FFF2-40B4-BE49-F238E27FC236}">
                <a16:creationId xmlns:a16="http://schemas.microsoft.com/office/drawing/2014/main" id="{D7260AC8-EE25-49B5-BFC8-F4690EE03179}"/>
              </a:ext>
            </a:extLst>
          </p:cNvPr>
          <p:cNvSpPr txBox="1">
            <a:spLocks/>
          </p:cNvSpPr>
          <p:nvPr/>
        </p:nvSpPr>
        <p:spPr>
          <a:xfrm>
            <a:off x="657643" y="2385857"/>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r>
              <a:rPr lang="en-US" sz="2729" dirty="0">
                <a:latin typeface="Segoe UI" panose="020B0502040204020203" pitchFamily="34" charset="0"/>
                <a:cs typeface="Segoe UI" panose="020B0502040204020203" pitchFamily="34" charset="0"/>
              </a:rPr>
              <a:t>ISONAS</a:t>
            </a:r>
          </a:p>
          <a:p>
            <a:pPr algn="ctr"/>
            <a:r>
              <a:rPr lang="en-US" sz="2729" dirty="0">
                <a:latin typeface="Segoe UI" panose="020B0502040204020203" pitchFamily="34" charset="0"/>
                <a:cs typeface="Segoe UI" panose="020B0502040204020203" pitchFamily="34" charset="0"/>
              </a:rPr>
              <a:t>Application </a:t>
            </a:r>
          </a:p>
          <a:p>
            <a:pPr algn="ctr"/>
            <a:r>
              <a:rPr lang="en-US" sz="2729" dirty="0">
                <a:latin typeface="Segoe UI" panose="020B0502040204020203" pitchFamily="34" charset="0"/>
                <a:cs typeface="Segoe UI" panose="020B0502040204020203" pitchFamily="34" charset="0"/>
              </a:rPr>
              <a:t>Examples</a:t>
            </a:r>
          </a:p>
        </p:txBody>
      </p:sp>
      <p:pic>
        <p:nvPicPr>
          <p:cNvPr id="1030" name="Picture 6" descr="ISONAS">
            <a:extLst>
              <a:ext uri="{FF2B5EF4-FFF2-40B4-BE49-F238E27FC236}">
                <a16:creationId xmlns:a16="http://schemas.microsoft.com/office/drawing/2014/main" id="{963A9E45-3E52-4B09-9947-719EEA5D3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644" y="7203648"/>
            <a:ext cx="2182561" cy="7407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F2EF94-40C1-4F78-A93D-F0B90C203FBA}"/>
              </a:ext>
            </a:extLst>
          </p:cNvPr>
          <p:cNvPicPr>
            <a:picLocks noChangeAspect="1"/>
          </p:cNvPicPr>
          <p:nvPr/>
        </p:nvPicPr>
        <p:blipFill rotWithShape="1">
          <a:blip r:embed="rId4"/>
          <a:srcRect r="17349"/>
          <a:stretch/>
        </p:blipFill>
        <p:spPr>
          <a:xfrm>
            <a:off x="3986785" y="1318560"/>
            <a:ext cx="4072128" cy="3088086"/>
          </a:xfrm>
          <a:prstGeom prst="rect">
            <a:avLst/>
          </a:prstGeom>
        </p:spPr>
      </p:pic>
      <p:pic>
        <p:nvPicPr>
          <p:cNvPr id="12" name="Picture 11">
            <a:extLst>
              <a:ext uri="{FF2B5EF4-FFF2-40B4-BE49-F238E27FC236}">
                <a16:creationId xmlns:a16="http://schemas.microsoft.com/office/drawing/2014/main" id="{A3C7059C-C3A5-43C5-83C5-BF12C3306F9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833012" y="1407288"/>
            <a:ext cx="3569907" cy="2616072"/>
          </a:xfrm>
          <a:prstGeom prst="rect">
            <a:avLst/>
          </a:prstGeom>
        </p:spPr>
      </p:pic>
    </p:spTree>
    <p:extLst>
      <p:ext uri="{BB962C8B-B14F-4D97-AF65-F5344CB8AC3E}">
        <p14:creationId xmlns:p14="http://schemas.microsoft.com/office/powerpoint/2010/main" val="316048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160B-5A2F-4C65-8B11-064E80E623AC}"/>
              </a:ext>
            </a:extLst>
          </p:cNvPr>
          <p:cNvSpPr>
            <a:spLocks noGrp="1"/>
          </p:cNvSpPr>
          <p:nvPr>
            <p:ph type="title"/>
          </p:nvPr>
        </p:nvSpPr>
        <p:spPr>
          <a:xfrm>
            <a:off x="731520" y="361481"/>
            <a:ext cx="13167360" cy="882103"/>
          </a:xfrm>
        </p:spPr>
        <p:txBody>
          <a:bodyPr/>
          <a:lstStyle/>
          <a:p>
            <a:r>
              <a:rPr lang="en-US" dirty="0"/>
              <a:t>4 Door Warehouse</a:t>
            </a:r>
          </a:p>
        </p:txBody>
      </p:sp>
      <p:pic>
        <p:nvPicPr>
          <p:cNvPr id="3" name="Picture 2">
            <a:extLst>
              <a:ext uri="{FF2B5EF4-FFF2-40B4-BE49-F238E27FC236}">
                <a16:creationId xmlns:a16="http://schemas.microsoft.com/office/drawing/2014/main" id="{7A9E4928-5289-41FB-8B7F-3CC00B36D859}"/>
              </a:ext>
            </a:extLst>
          </p:cNvPr>
          <p:cNvPicPr>
            <a:picLocks noChangeAspect="1"/>
          </p:cNvPicPr>
          <p:nvPr/>
        </p:nvPicPr>
        <p:blipFill rotWithShape="1">
          <a:blip r:embed="rId2"/>
          <a:srcRect r="17349"/>
          <a:stretch/>
        </p:blipFill>
        <p:spPr>
          <a:xfrm>
            <a:off x="195072" y="3292009"/>
            <a:ext cx="4072128" cy="3088086"/>
          </a:xfrm>
          <a:prstGeom prst="rect">
            <a:avLst/>
          </a:prstGeom>
        </p:spPr>
      </p:pic>
      <p:graphicFrame>
        <p:nvGraphicFramePr>
          <p:cNvPr id="4" name="Table 3">
            <a:extLst>
              <a:ext uri="{FF2B5EF4-FFF2-40B4-BE49-F238E27FC236}">
                <a16:creationId xmlns:a16="http://schemas.microsoft.com/office/drawing/2014/main" id="{6FD65E65-71B3-41EC-A631-24EF5152B88E}"/>
              </a:ext>
            </a:extLst>
          </p:cNvPr>
          <p:cNvGraphicFramePr>
            <a:graphicFrameLocks noGrp="1"/>
          </p:cNvGraphicFramePr>
          <p:nvPr>
            <p:extLst>
              <p:ext uri="{D42A27DB-BD31-4B8C-83A1-F6EECF244321}">
                <p14:modId xmlns:p14="http://schemas.microsoft.com/office/powerpoint/2010/main" val="3196001675"/>
              </p:ext>
            </p:extLst>
          </p:nvPr>
        </p:nvGraphicFramePr>
        <p:xfrm>
          <a:off x="4982155" y="1473092"/>
          <a:ext cx="4754881" cy="3362960"/>
        </p:xfrm>
        <a:graphic>
          <a:graphicData uri="http://schemas.openxmlformats.org/drawingml/2006/table">
            <a:tbl>
              <a:tblPr firstRow="1" bandRow="1">
                <a:tableStyleId>{5C22544A-7EE6-4342-B048-85BDC9FD1C3A}</a:tableStyleId>
              </a:tblPr>
              <a:tblGrid>
                <a:gridCol w="1753771">
                  <a:extLst>
                    <a:ext uri="{9D8B030D-6E8A-4147-A177-3AD203B41FA5}">
                      <a16:colId xmlns:a16="http://schemas.microsoft.com/office/drawing/2014/main" val="1707319627"/>
                    </a:ext>
                  </a:extLst>
                </a:gridCol>
                <a:gridCol w="1181687">
                  <a:extLst>
                    <a:ext uri="{9D8B030D-6E8A-4147-A177-3AD203B41FA5}">
                      <a16:colId xmlns:a16="http://schemas.microsoft.com/office/drawing/2014/main" val="768415074"/>
                    </a:ext>
                  </a:extLst>
                </a:gridCol>
                <a:gridCol w="712763">
                  <a:extLst>
                    <a:ext uri="{9D8B030D-6E8A-4147-A177-3AD203B41FA5}">
                      <a16:colId xmlns:a16="http://schemas.microsoft.com/office/drawing/2014/main" val="3003078534"/>
                    </a:ext>
                  </a:extLst>
                </a:gridCol>
                <a:gridCol w="1106660">
                  <a:extLst>
                    <a:ext uri="{9D8B030D-6E8A-4147-A177-3AD203B41FA5}">
                      <a16:colId xmlns:a16="http://schemas.microsoft.com/office/drawing/2014/main" val="983990963"/>
                    </a:ext>
                  </a:extLst>
                </a:gridCol>
              </a:tblGrid>
              <a:tr h="370840">
                <a:tc>
                  <a:txBody>
                    <a:bodyPr/>
                    <a:lstStyle/>
                    <a:p>
                      <a:r>
                        <a:rPr lang="en-US" sz="2000" dirty="0"/>
                        <a:t>Item</a:t>
                      </a:r>
                    </a:p>
                  </a:txBody>
                  <a:tcPr anchor="ctr"/>
                </a:tc>
                <a:tc>
                  <a:txBody>
                    <a:bodyPr/>
                    <a:lstStyle/>
                    <a:p>
                      <a:r>
                        <a:rPr lang="en-US" sz="2000" dirty="0"/>
                        <a:t>MSRP</a:t>
                      </a:r>
                    </a:p>
                  </a:txBody>
                  <a:tcPr anchor="ctr"/>
                </a:tc>
                <a:tc>
                  <a:txBody>
                    <a:bodyPr/>
                    <a:lstStyle/>
                    <a:p>
                      <a:r>
                        <a:rPr lang="en-US" sz="2000" dirty="0"/>
                        <a:t>Qty</a:t>
                      </a:r>
                    </a:p>
                  </a:txBody>
                  <a:tcPr anchor="ctr"/>
                </a:tc>
                <a:tc>
                  <a:txBody>
                    <a:bodyPr/>
                    <a:lstStyle/>
                    <a:p>
                      <a:r>
                        <a:rPr lang="en-US" sz="2000" dirty="0"/>
                        <a:t>Total</a:t>
                      </a:r>
                    </a:p>
                  </a:txBody>
                  <a:tcPr anchor="ctr"/>
                </a:tc>
                <a:extLst>
                  <a:ext uri="{0D108BD9-81ED-4DB2-BD59-A6C34878D82A}">
                    <a16:rowId xmlns:a16="http://schemas.microsoft.com/office/drawing/2014/main" val="1722473878"/>
                  </a:ext>
                </a:extLst>
              </a:tr>
              <a:tr h="370840">
                <a:tc>
                  <a:txBody>
                    <a:bodyPr/>
                    <a:lstStyle/>
                    <a:p>
                      <a:pPr marL="109538" indent="0" algn="l" defTabSz="653110" rtl="0" eaLnBrk="1" fontAlgn="ctr" latinLnBrk="0" hangingPunct="1"/>
                      <a:r>
                        <a:rPr lang="en-US" sz="1600" b="0" i="0" u="none" strike="noStrike" kern="1200" dirty="0">
                          <a:solidFill>
                            <a:srgbClr val="000000"/>
                          </a:solidFill>
                          <a:effectLst/>
                          <a:latin typeface="Calibri" panose="020F0502020204030204" pitchFamily="34" charset="0"/>
                          <a:ea typeface="+mn-ea"/>
                          <a:cs typeface="+mn-cs"/>
                        </a:rPr>
                        <a:t>RC-04-PRX-W</a:t>
                      </a:r>
                    </a:p>
                  </a:txBody>
                  <a:tcPr marL="7620" marR="7620" marT="7620" marB="0" anchor="ctr"/>
                </a:tc>
                <a:tc>
                  <a:txBody>
                    <a:bodyPr/>
                    <a:lstStyle/>
                    <a:p>
                      <a:pPr marL="109538" indent="0" algn="r" defTabSz="653110" rtl="0" eaLnBrk="1" fontAlgn="ctr" latinLnBrk="0" hangingPunct="1"/>
                      <a:r>
                        <a:rPr lang="en-US" sz="1600" b="0" i="0" u="none" strike="noStrike" kern="1200" dirty="0">
                          <a:solidFill>
                            <a:srgbClr val="000000"/>
                          </a:solidFill>
                          <a:effectLst/>
                          <a:latin typeface="Calibri" panose="020F0502020204030204" pitchFamily="34" charset="0"/>
                          <a:ea typeface="+mn-ea"/>
                          <a:cs typeface="+mn-cs"/>
                        </a:rPr>
                        <a:t>$924.99</a:t>
                      </a:r>
                    </a:p>
                  </a:txBody>
                  <a:tcPr marL="7620" marR="7620" marT="7620" marB="0" anchor="ctr"/>
                </a:tc>
                <a:tc>
                  <a:txBody>
                    <a:bodyPr/>
                    <a:lstStyle/>
                    <a:p>
                      <a:pPr algn="ctr"/>
                      <a:r>
                        <a:rPr lang="en-US" sz="1600" b="0" i="0" u="none" strike="noStrike" kern="1200" dirty="0">
                          <a:solidFill>
                            <a:srgbClr val="000000"/>
                          </a:solidFill>
                          <a:effectLst/>
                          <a:latin typeface="Calibri" panose="020F0502020204030204" pitchFamily="34" charset="0"/>
                          <a:ea typeface="+mn-ea"/>
                          <a:cs typeface="+mn-cs"/>
                        </a:rPr>
                        <a:t>4</a:t>
                      </a:r>
                    </a:p>
                  </a:txBody>
                  <a:tcPr anchor="ctr"/>
                </a:tc>
                <a:tc>
                  <a:txBody>
                    <a:bodyPr/>
                    <a:lstStyle/>
                    <a:p>
                      <a:pPr algn="r"/>
                      <a:r>
                        <a:rPr lang="en-US" sz="1600" b="0" i="0" u="none" strike="noStrike" kern="1200" dirty="0">
                          <a:solidFill>
                            <a:srgbClr val="000000"/>
                          </a:solidFill>
                          <a:effectLst/>
                          <a:latin typeface="Calibri" panose="020F0502020204030204" pitchFamily="34" charset="0"/>
                          <a:ea typeface="+mn-ea"/>
                          <a:cs typeface="+mn-cs"/>
                        </a:rPr>
                        <a:t>$3,699.96</a:t>
                      </a:r>
                    </a:p>
                  </a:txBody>
                  <a:tcPr anchor="ctr"/>
                </a:tc>
                <a:extLst>
                  <a:ext uri="{0D108BD9-81ED-4DB2-BD59-A6C34878D82A}">
                    <a16:rowId xmlns:a16="http://schemas.microsoft.com/office/drawing/2014/main" val="493706008"/>
                  </a:ext>
                </a:extLst>
              </a:tr>
              <a:tr h="370840">
                <a:tc>
                  <a:txBody>
                    <a:bodyPr/>
                    <a:lstStyle/>
                    <a:p>
                      <a:pPr marL="109538" indent="0" algn="l" defTabSz="653110" rtl="0" eaLnBrk="1" fontAlgn="b" latinLnBrk="0" hangingPunct="1"/>
                      <a:r>
                        <a:rPr lang="en-US" sz="1600" b="0" kern="1200" dirty="0">
                          <a:solidFill>
                            <a:schemeClr val="tx1"/>
                          </a:solidFill>
                          <a:latin typeface="Calibri" panose="020F0502020204030204" pitchFamily="34" charset="0"/>
                          <a:ea typeface="+mn-ea"/>
                          <a:cs typeface="+mn-cs"/>
                        </a:rPr>
                        <a:t>CABLE-RC04-10</a:t>
                      </a:r>
                    </a:p>
                  </a:txBody>
                  <a:tcPr marL="7620" marR="7620" marT="7620" marB="0" anchor="ctr"/>
                </a:tc>
                <a:tc>
                  <a:txBody>
                    <a:bodyPr/>
                    <a:lstStyle/>
                    <a:p>
                      <a:pPr marL="0" algn="r" defTabSz="653110" rtl="0" eaLnBrk="1" fontAlgn="b" latinLnBrk="0" hangingPunct="1"/>
                      <a:r>
                        <a:rPr lang="en-US" sz="1600" b="0" kern="1200" dirty="0">
                          <a:solidFill>
                            <a:schemeClr val="tx1"/>
                          </a:solidFill>
                          <a:latin typeface="Calibri" panose="020F0502020204030204" pitchFamily="34" charset="0"/>
                          <a:ea typeface="+mn-ea"/>
                          <a:cs typeface="+mn-cs"/>
                        </a:rPr>
                        <a:t>$43.75</a:t>
                      </a:r>
                    </a:p>
                  </a:txBody>
                  <a:tcPr marL="7620" marR="7620" marT="7620" marB="0" anchor="ctr"/>
                </a:tc>
                <a:tc>
                  <a:txBody>
                    <a:bodyPr/>
                    <a:lstStyle/>
                    <a:p>
                      <a:pPr marL="0" algn="ctr" defTabSz="653110" rtl="0" eaLnBrk="1" latinLnBrk="0" hangingPunct="1"/>
                      <a:r>
                        <a:rPr lang="en-US" sz="1600" b="0" kern="1200" dirty="0">
                          <a:solidFill>
                            <a:schemeClr val="tx1"/>
                          </a:solidFill>
                          <a:latin typeface="Calibri" panose="020F0502020204030204" pitchFamily="34" charset="0"/>
                          <a:ea typeface="+mn-ea"/>
                          <a:cs typeface="+mn-cs"/>
                        </a:rPr>
                        <a:t>4</a:t>
                      </a:r>
                    </a:p>
                  </a:txBody>
                  <a:tcPr anchor="ctr"/>
                </a:tc>
                <a:tc>
                  <a:txBody>
                    <a:bodyPr/>
                    <a:lstStyle/>
                    <a:p>
                      <a:pPr marL="0" algn="r" defTabSz="653110" rtl="0" eaLnBrk="1" latinLnBrk="0" hangingPunct="1"/>
                      <a:r>
                        <a:rPr lang="en-US" sz="1600" b="0" kern="1200" dirty="0">
                          <a:solidFill>
                            <a:schemeClr val="tx1"/>
                          </a:solidFill>
                          <a:latin typeface="Calibri" panose="020F0502020204030204" pitchFamily="34" charset="0"/>
                          <a:ea typeface="+mn-ea"/>
                          <a:cs typeface="+mn-cs"/>
                        </a:rPr>
                        <a:t>$175.00</a:t>
                      </a:r>
                    </a:p>
                  </a:txBody>
                  <a:tcPr anchor="ctr"/>
                </a:tc>
                <a:extLst>
                  <a:ext uri="{0D108BD9-81ED-4DB2-BD59-A6C34878D82A}">
                    <a16:rowId xmlns:a16="http://schemas.microsoft.com/office/drawing/2014/main" val="2085232876"/>
                  </a:ext>
                </a:extLst>
              </a:tr>
              <a:tr h="370840">
                <a:tc>
                  <a:txBody>
                    <a:bodyPr/>
                    <a:lstStyle/>
                    <a:p>
                      <a:pPr marL="109538" indent="0" algn="l" defTabSz="653110" rtl="0" eaLnBrk="1" fontAlgn="b" latinLnBrk="0" hangingPunct="1"/>
                      <a:r>
                        <a:rPr lang="en-US" sz="1600" b="0" kern="1200" dirty="0">
                          <a:solidFill>
                            <a:schemeClr val="tx1"/>
                          </a:solidFill>
                          <a:latin typeface="Calibri" panose="020F0502020204030204" pitchFamily="34" charset="0"/>
                          <a:ea typeface="+mn-ea"/>
                          <a:cs typeface="+mn-cs"/>
                        </a:rPr>
                        <a:t>ACC-EDK-3A</a:t>
                      </a:r>
                    </a:p>
                  </a:txBody>
                  <a:tcPr marL="7620" marR="7620" marT="7620" marB="0" anchor="ctr"/>
                </a:tc>
                <a:tc>
                  <a:txBody>
                    <a:bodyPr/>
                    <a:lstStyle/>
                    <a:p>
                      <a:pPr marL="0" algn="r" defTabSz="653110" rtl="0" eaLnBrk="1" fontAlgn="b" latinLnBrk="0" hangingPunct="1"/>
                      <a:r>
                        <a:rPr lang="en-US" sz="1600" b="0" kern="1200" dirty="0">
                          <a:solidFill>
                            <a:schemeClr val="tx1"/>
                          </a:solidFill>
                          <a:latin typeface="Calibri" panose="020F0502020204030204" pitchFamily="34" charset="0"/>
                          <a:ea typeface="+mn-ea"/>
                          <a:cs typeface="+mn-cs"/>
                        </a:rPr>
                        <a:t>$74.99</a:t>
                      </a:r>
                    </a:p>
                  </a:txBody>
                  <a:tcPr anchor="ctr"/>
                </a:tc>
                <a:tc>
                  <a:txBody>
                    <a:bodyPr/>
                    <a:lstStyle/>
                    <a:p>
                      <a:pPr marL="0" algn="ctr" defTabSz="653110" rtl="0" eaLnBrk="1" fontAlgn="b" latinLnBrk="0" hangingPunct="1"/>
                      <a:r>
                        <a:rPr lang="en-US" sz="1600" b="0" kern="1200" dirty="0">
                          <a:solidFill>
                            <a:schemeClr val="tx1"/>
                          </a:solidFill>
                          <a:latin typeface="Calibri" panose="020F0502020204030204" pitchFamily="34" charset="0"/>
                          <a:ea typeface="+mn-ea"/>
                          <a:cs typeface="+mn-cs"/>
                        </a:rPr>
                        <a:t>4</a:t>
                      </a:r>
                    </a:p>
                  </a:txBody>
                  <a:tcPr anchor="ctr"/>
                </a:tc>
                <a:tc>
                  <a:txBody>
                    <a:bodyPr/>
                    <a:lstStyle/>
                    <a:p>
                      <a:pPr marL="0" algn="r" defTabSz="653110" rtl="0" eaLnBrk="1" fontAlgn="b" latinLnBrk="0" hangingPunct="1"/>
                      <a:r>
                        <a:rPr lang="en-US" sz="1600" b="0" kern="1200" dirty="0">
                          <a:solidFill>
                            <a:schemeClr val="tx1"/>
                          </a:solidFill>
                          <a:latin typeface="Calibri" panose="020F0502020204030204" pitchFamily="34" charset="0"/>
                          <a:ea typeface="+mn-ea"/>
                          <a:cs typeface="+mn-cs"/>
                        </a:rPr>
                        <a:t>$299.96</a:t>
                      </a:r>
                    </a:p>
                  </a:txBody>
                  <a:tcPr anchor="ctr"/>
                </a:tc>
                <a:extLst>
                  <a:ext uri="{0D108BD9-81ED-4DB2-BD59-A6C34878D82A}">
                    <a16:rowId xmlns:a16="http://schemas.microsoft.com/office/drawing/2014/main" val="2498483631"/>
                  </a:ext>
                </a:extLst>
              </a:tr>
              <a:tr h="370840">
                <a:tc>
                  <a:txBody>
                    <a:bodyPr/>
                    <a:lstStyle/>
                    <a:p>
                      <a:pPr marL="109538" indent="0" algn="l" defTabSz="653110" rtl="0" eaLnBrk="1" fontAlgn="b" latinLnBrk="0" hangingPunct="1"/>
                      <a:r>
                        <a:rPr lang="en-US" sz="1600" b="0" kern="1200" dirty="0">
                          <a:solidFill>
                            <a:schemeClr val="tx1"/>
                          </a:solidFill>
                          <a:latin typeface="Calibri" panose="020F0502020204030204" pitchFamily="34" charset="0"/>
                          <a:ea typeface="+mn-ea"/>
                          <a:cs typeface="+mn-cs"/>
                        </a:rPr>
                        <a:t>PA-C-1-5</a:t>
                      </a:r>
                    </a:p>
                  </a:txBody>
                  <a:tcPr marL="7620" marR="7620" marT="7620" marB="0" anchor="ctr"/>
                </a:tc>
                <a:tc>
                  <a:txBody>
                    <a:bodyPr/>
                    <a:lstStyle/>
                    <a:p>
                      <a:pPr marL="0" algn="r" defTabSz="653110" rtl="0" eaLnBrk="1" fontAlgn="b" latinLnBrk="0" hangingPunct="1"/>
                      <a:r>
                        <a:rPr lang="en-US" sz="1600" b="0" kern="1200" dirty="0">
                          <a:solidFill>
                            <a:schemeClr val="tx1"/>
                          </a:solidFill>
                          <a:latin typeface="Calibri" panose="020F0502020204030204" pitchFamily="34" charset="0"/>
                          <a:ea typeface="+mn-ea"/>
                          <a:cs typeface="+mn-cs"/>
                        </a:rPr>
                        <a:t>$400.00</a:t>
                      </a:r>
                    </a:p>
                  </a:txBody>
                  <a:tcPr marL="7620" marR="7620" marT="7620" marB="0" anchor="ctr"/>
                </a:tc>
                <a:tc>
                  <a:txBody>
                    <a:bodyPr/>
                    <a:lstStyle/>
                    <a:p>
                      <a:pPr marL="0" algn="ctr" defTabSz="653110" rtl="0" eaLnBrk="1" fontAlgn="b" latinLnBrk="0" hangingPunct="1"/>
                      <a:r>
                        <a:rPr lang="en-US" sz="1600" b="0" kern="1200" dirty="0">
                          <a:solidFill>
                            <a:schemeClr val="tx1"/>
                          </a:solidFill>
                          <a:latin typeface="Calibri" panose="020F0502020204030204" pitchFamily="34" charset="0"/>
                          <a:ea typeface="+mn-ea"/>
                          <a:cs typeface="+mn-cs"/>
                        </a:rPr>
                        <a:t>1</a:t>
                      </a:r>
                    </a:p>
                  </a:txBody>
                  <a:tcPr anchor="ctr"/>
                </a:tc>
                <a:tc>
                  <a:txBody>
                    <a:bodyPr/>
                    <a:lstStyle/>
                    <a:p>
                      <a:pPr marL="0" algn="r" defTabSz="653110" rtl="0" eaLnBrk="1" fontAlgn="b" latinLnBrk="0" hangingPunct="1"/>
                      <a:r>
                        <a:rPr lang="en-US" sz="1600" b="0" kern="1200" dirty="0">
                          <a:solidFill>
                            <a:schemeClr val="tx1"/>
                          </a:solidFill>
                          <a:latin typeface="Calibri" panose="020F0502020204030204" pitchFamily="34" charset="0"/>
                          <a:ea typeface="+mn-ea"/>
                          <a:cs typeface="+mn-cs"/>
                        </a:rPr>
                        <a:t>$400.00</a:t>
                      </a:r>
                    </a:p>
                  </a:txBody>
                  <a:tcPr anchor="ctr"/>
                </a:tc>
                <a:extLst>
                  <a:ext uri="{0D108BD9-81ED-4DB2-BD59-A6C34878D82A}">
                    <a16:rowId xmlns:a16="http://schemas.microsoft.com/office/drawing/2014/main" val="799499312"/>
                  </a:ext>
                </a:extLst>
              </a:tr>
              <a:tr h="370840">
                <a:tc>
                  <a:txBody>
                    <a:bodyPr/>
                    <a:lstStyle/>
                    <a:p>
                      <a:pPr marL="109538" indent="0" algn="l" defTabSz="653110" rtl="0" eaLnBrk="1" fontAlgn="b" latinLnBrk="0" hangingPunct="1"/>
                      <a:r>
                        <a:rPr lang="en-US" sz="1600" b="1" kern="1200" dirty="0">
                          <a:solidFill>
                            <a:schemeClr val="tx1"/>
                          </a:solidFill>
                          <a:latin typeface="Calibri" panose="020F0502020204030204" pitchFamily="34" charset="0"/>
                          <a:ea typeface="+mn-ea"/>
                          <a:cs typeface="+mn-cs"/>
                        </a:rPr>
                        <a:t>TOTAL</a:t>
                      </a:r>
                    </a:p>
                  </a:txBody>
                  <a:tcPr marL="7620" marR="7620" marT="7620" marB="0" anchor="ctr"/>
                </a:tc>
                <a:tc>
                  <a:txBody>
                    <a:bodyPr/>
                    <a:lstStyle/>
                    <a:p>
                      <a:pPr marL="0" algn="r" defTabSz="653110" rtl="0" eaLnBrk="1" fontAlgn="b" latinLnBrk="0" hangingPunct="1"/>
                      <a:endParaRPr lang="en-US" sz="1600" b="1" kern="1200" dirty="0">
                        <a:solidFill>
                          <a:schemeClr val="tx1"/>
                        </a:solidFill>
                        <a:latin typeface="Calibri" panose="020F0502020204030204" pitchFamily="34" charset="0"/>
                        <a:ea typeface="+mn-ea"/>
                        <a:cs typeface="+mn-cs"/>
                      </a:endParaRPr>
                    </a:p>
                  </a:txBody>
                  <a:tcPr marL="7620" marR="7620" marT="7620" marB="0" anchor="ctr"/>
                </a:tc>
                <a:tc>
                  <a:txBody>
                    <a:bodyPr/>
                    <a:lstStyle/>
                    <a:p>
                      <a:pPr marL="0" algn="ctr" defTabSz="653110" rtl="0" eaLnBrk="1" fontAlgn="b" latinLnBrk="0" hangingPunct="1"/>
                      <a:endParaRPr lang="en-US" sz="1600" b="1" kern="1200" dirty="0">
                        <a:solidFill>
                          <a:schemeClr val="tx1"/>
                        </a:solidFill>
                        <a:latin typeface="Calibri" panose="020F0502020204030204" pitchFamily="34" charset="0"/>
                        <a:ea typeface="+mn-ea"/>
                        <a:cs typeface="+mn-cs"/>
                      </a:endParaRPr>
                    </a:p>
                  </a:txBody>
                  <a:tcPr anchor="ctr"/>
                </a:tc>
                <a:tc>
                  <a:txBody>
                    <a:bodyPr/>
                    <a:lstStyle/>
                    <a:p>
                      <a:pPr marL="0" algn="r" defTabSz="653110" rtl="0" eaLnBrk="1" fontAlgn="b" latinLnBrk="0" hangingPunct="1"/>
                      <a:r>
                        <a:rPr lang="en-US" sz="1600" b="1" kern="1200" dirty="0">
                          <a:solidFill>
                            <a:schemeClr val="tx1"/>
                          </a:solidFill>
                          <a:latin typeface="Calibri" panose="020F0502020204030204" pitchFamily="34" charset="0"/>
                          <a:ea typeface="+mn-ea"/>
                          <a:cs typeface="+mn-cs"/>
                        </a:rPr>
                        <a:t>$4,574.92</a:t>
                      </a:r>
                    </a:p>
                  </a:txBody>
                  <a:tcPr anchor="ctr"/>
                </a:tc>
                <a:extLst>
                  <a:ext uri="{0D108BD9-81ED-4DB2-BD59-A6C34878D82A}">
                    <a16:rowId xmlns:a16="http://schemas.microsoft.com/office/drawing/2014/main" val="2820787801"/>
                  </a:ext>
                </a:extLst>
              </a:tr>
              <a:tr h="370840">
                <a:tc>
                  <a:txBody>
                    <a:bodyPr/>
                    <a:lstStyle/>
                    <a:p>
                      <a:pPr marL="109538" indent="0" algn="l" defTabSz="653110" rtl="0" eaLnBrk="1" fontAlgn="b" latinLnBrk="0" hangingPunct="1"/>
                      <a:r>
                        <a:rPr lang="en-US" sz="1600" b="0" kern="1200" dirty="0">
                          <a:solidFill>
                            <a:schemeClr val="tx1"/>
                          </a:solidFill>
                          <a:latin typeface="Calibri" panose="020F0502020204030204" pitchFamily="34" charset="0"/>
                          <a:ea typeface="+mn-ea"/>
                          <a:cs typeface="+mn-cs"/>
                        </a:rPr>
                        <a:t>Physical Cred</a:t>
                      </a:r>
                    </a:p>
                  </a:txBody>
                  <a:tcPr marL="7620" marR="7620" marT="7620" marB="0" anchor="ctr"/>
                </a:tc>
                <a:tc>
                  <a:txBody>
                    <a:bodyPr/>
                    <a:lstStyle/>
                    <a:p>
                      <a:pPr marL="0" algn="r" defTabSz="653110" rtl="0" eaLnBrk="1" fontAlgn="b" latinLnBrk="0" hangingPunct="1"/>
                      <a:r>
                        <a:rPr lang="en-US" sz="1600" b="0" kern="1200" dirty="0">
                          <a:solidFill>
                            <a:schemeClr val="tx1"/>
                          </a:solidFill>
                          <a:latin typeface="Calibri" panose="020F0502020204030204" pitchFamily="34" charset="0"/>
                          <a:ea typeface="+mn-ea"/>
                          <a:cs typeface="+mn-cs"/>
                        </a:rPr>
                        <a:t>KF-3-20</a:t>
                      </a:r>
                    </a:p>
                  </a:txBody>
                  <a:tcPr marL="7620" marR="7620" marT="7620" marB="0" anchor="ctr"/>
                </a:tc>
                <a:tc>
                  <a:txBody>
                    <a:bodyPr/>
                    <a:lstStyle/>
                    <a:p>
                      <a:pPr marL="0" algn="ctr" defTabSz="653110" rtl="0" eaLnBrk="1" fontAlgn="b" latinLnBrk="0" hangingPunct="1"/>
                      <a:r>
                        <a:rPr lang="en-US" sz="1600" b="0" kern="1200" dirty="0">
                          <a:solidFill>
                            <a:schemeClr val="tx1"/>
                          </a:solidFill>
                          <a:latin typeface="Calibri" panose="020F0502020204030204" pitchFamily="34" charset="0"/>
                          <a:ea typeface="+mn-ea"/>
                          <a:cs typeface="+mn-cs"/>
                        </a:rPr>
                        <a:t>1</a:t>
                      </a:r>
                    </a:p>
                  </a:txBody>
                  <a:tcPr anchor="ctr"/>
                </a:tc>
                <a:tc>
                  <a:txBody>
                    <a:bodyPr/>
                    <a:lstStyle/>
                    <a:p>
                      <a:pPr marL="0" algn="r" defTabSz="653110" rtl="0" eaLnBrk="1" fontAlgn="b" latinLnBrk="0" hangingPunct="1"/>
                      <a:r>
                        <a:rPr lang="en-US" sz="1600" b="0" kern="1200" dirty="0">
                          <a:solidFill>
                            <a:schemeClr val="tx1"/>
                          </a:solidFill>
                          <a:latin typeface="Calibri" panose="020F0502020204030204" pitchFamily="34" charset="0"/>
                          <a:ea typeface="+mn-ea"/>
                          <a:cs typeface="+mn-cs"/>
                        </a:rPr>
                        <a:t>$127.50</a:t>
                      </a:r>
                    </a:p>
                  </a:txBody>
                  <a:tcPr anchor="ctr"/>
                </a:tc>
                <a:extLst>
                  <a:ext uri="{0D108BD9-81ED-4DB2-BD59-A6C34878D82A}">
                    <a16:rowId xmlns:a16="http://schemas.microsoft.com/office/drawing/2014/main" val="740705252"/>
                  </a:ext>
                </a:extLst>
              </a:tr>
              <a:tr h="370840">
                <a:tc>
                  <a:txBody>
                    <a:bodyPr/>
                    <a:lstStyle/>
                    <a:p>
                      <a:pPr marL="109538" indent="0" algn="l" defTabSz="653110" rtl="0" eaLnBrk="1" fontAlgn="b" latinLnBrk="0" hangingPunct="1"/>
                      <a:r>
                        <a:rPr lang="en-US" sz="1600" b="0" kern="1200" dirty="0">
                          <a:solidFill>
                            <a:schemeClr val="tx1"/>
                          </a:solidFill>
                          <a:latin typeface="Calibri" panose="020F0502020204030204" pitchFamily="34" charset="0"/>
                          <a:ea typeface="+mn-ea"/>
                          <a:cs typeface="+mn-cs"/>
                        </a:rPr>
                        <a:t>BLE Mobile Cred</a:t>
                      </a:r>
                    </a:p>
                  </a:txBody>
                  <a:tcPr marL="7620" marR="7620" marT="7620" marB="0" anchor="ctr"/>
                </a:tc>
                <a:tc>
                  <a:txBody>
                    <a:bodyPr/>
                    <a:lstStyle/>
                    <a:p>
                      <a:pPr marL="0" algn="r" defTabSz="653110" rtl="0" eaLnBrk="1" fontAlgn="b" latinLnBrk="0" hangingPunct="1"/>
                      <a:r>
                        <a:rPr lang="en-US" sz="1600" b="0" kern="1200" dirty="0">
                          <a:solidFill>
                            <a:schemeClr val="tx1"/>
                          </a:solidFill>
                          <a:latin typeface="Calibri" panose="020F0502020204030204" pitchFamily="34" charset="0"/>
                          <a:ea typeface="+mn-ea"/>
                          <a:cs typeface="+mn-cs"/>
                        </a:rPr>
                        <a:t>FREE</a:t>
                      </a:r>
                    </a:p>
                  </a:txBody>
                  <a:tcPr marL="7620" marR="7620" marT="7620" marB="0" anchor="ctr"/>
                </a:tc>
                <a:tc>
                  <a:txBody>
                    <a:bodyPr/>
                    <a:lstStyle/>
                    <a:p>
                      <a:pPr marL="0" algn="ctr" defTabSz="653110" rtl="0" eaLnBrk="1" fontAlgn="b" latinLnBrk="0" hangingPunct="1"/>
                      <a:endParaRPr lang="en-US" sz="1600" b="0" kern="1200" dirty="0">
                        <a:solidFill>
                          <a:schemeClr val="tx1"/>
                        </a:solidFill>
                        <a:latin typeface="Calibri" panose="020F0502020204030204" pitchFamily="34" charset="0"/>
                        <a:ea typeface="+mn-ea"/>
                        <a:cs typeface="+mn-cs"/>
                      </a:endParaRPr>
                    </a:p>
                  </a:txBody>
                  <a:tcPr anchor="ctr"/>
                </a:tc>
                <a:tc>
                  <a:txBody>
                    <a:bodyPr/>
                    <a:lstStyle/>
                    <a:p>
                      <a:pPr marL="0" marR="0" lvl="0" indent="0" algn="r" defTabSz="653110" rtl="0" eaLnBrk="1" fontAlgn="b" latinLnBrk="0" hangingPunct="1">
                        <a:lnSpc>
                          <a:spcPct val="100000"/>
                        </a:lnSpc>
                        <a:spcBef>
                          <a:spcPts val="0"/>
                        </a:spcBef>
                        <a:spcAft>
                          <a:spcPts val="0"/>
                        </a:spcAft>
                        <a:buClrTx/>
                        <a:buSzTx/>
                        <a:buFontTx/>
                        <a:buNone/>
                        <a:tabLst/>
                        <a:defRPr/>
                      </a:pPr>
                      <a:r>
                        <a:rPr lang="en-US" sz="1600" b="0" kern="1200" dirty="0">
                          <a:solidFill>
                            <a:schemeClr val="tx1"/>
                          </a:solidFill>
                          <a:latin typeface="Calibri" panose="020F0502020204030204" pitchFamily="34" charset="0"/>
                          <a:ea typeface="+mn-ea"/>
                          <a:cs typeface="+mn-cs"/>
                        </a:rPr>
                        <a:t>FREE</a:t>
                      </a:r>
                    </a:p>
                  </a:txBody>
                  <a:tcPr anchor="ctr"/>
                </a:tc>
                <a:extLst>
                  <a:ext uri="{0D108BD9-81ED-4DB2-BD59-A6C34878D82A}">
                    <a16:rowId xmlns:a16="http://schemas.microsoft.com/office/drawing/2014/main" val="4080839623"/>
                  </a:ext>
                </a:extLst>
              </a:tr>
              <a:tr h="370840">
                <a:tc>
                  <a:txBody>
                    <a:bodyPr/>
                    <a:lstStyle/>
                    <a:p>
                      <a:pPr marL="109538" indent="0" algn="l" defTabSz="653110" rtl="0" eaLnBrk="1" fontAlgn="b" latinLnBrk="0" hangingPunct="1"/>
                      <a:r>
                        <a:rPr lang="en-US" sz="1600" b="1" kern="1200" dirty="0">
                          <a:solidFill>
                            <a:schemeClr val="tx1"/>
                          </a:solidFill>
                          <a:latin typeface="Calibri" panose="020F0502020204030204" pitchFamily="34" charset="0"/>
                          <a:ea typeface="+mn-ea"/>
                          <a:cs typeface="+mn-cs"/>
                        </a:rPr>
                        <a:t>Per Door</a:t>
                      </a:r>
                    </a:p>
                  </a:txBody>
                  <a:tcPr marL="7620" marR="7620" marT="7620" marB="0" anchor="ctr"/>
                </a:tc>
                <a:tc>
                  <a:txBody>
                    <a:bodyPr/>
                    <a:lstStyle/>
                    <a:p>
                      <a:pPr marL="0" algn="r" defTabSz="653110" rtl="0" eaLnBrk="1" fontAlgn="b" latinLnBrk="0" hangingPunct="1"/>
                      <a:endParaRPr lang="en-US" sz="1600" b="1" kern="1200" dirty="0">
                        <a:solidFill>
                          <a:schemeClr val="tx1"/>
                        </a:solidFill>
                        <a:latin typeface="Calibri" panose="020F0502020204030204" pitchFamily="34" charset="0"/>
                        <a:ea typeface="+mn-ea"/>
                        <a:cs typeface="+mn-cs"/>
                      </a:endParaRPr>
                    </a:p>
                  </a:txBody>
                  <a:tcPr marL="7620" marR="7620" marT="7620" marB="0" anchor="ctr"/>
                </a:tc>
                <a:tc>
                  <a:txBody>
                    <a:bodyPr/>
                    <a:lstStyle/>
                    <a:p>
                      <a:pPr marL="0" algn="ctr" defTabSz="653110" rtl="0" eaLnBrk="1" fontAlgn="b" latinLnBrk="0" hangingPunct="1"/>
                      <a:endParaRPr lang="en-US" sz="1600" b="1" kern="1200" dirty="0">
                        <a:solidFill>
                          <a:schemeClr val="tx1"/>
                        </a:solidFill>
                        <a:latin typeface="Calibri" panose="020F0502020204030204" pitchFamily="34" charset="0"/>
                        <a:ea typeface="+mn-ea"/>
                        <a:cs typeface="+mn-cs"/>
                      </a:endParaRPr>
                    </a:p>
                  </a:txBody>
                  <a:tcPr anchor="ctr"/>
                </a:tc>
                <a:tc>
                  <a:txBody>
                    <a:bodyPr/>
                    <a:lstStyle/>
                    <a:p>
                      <a:pPr marL="0" algn="r" defTabSz="653110" rtl="0" eaLnBrk="1" fontAlgn="b" latinLnBrk="0" hangingPunct="1"/>
                      <a:r>
                        <a:rPr lang="en-US" sz="1600" b="1" kern="1200" dirty="0">
                          <a:solidFill>
                            <a:schemeClr val="tx1"/>
                          </a:solidFill>
                          <a:latin typeface="Calibri" panose="020F0502020204030204" pitchFamily="34" charset="0"/>
                          <a:ea typeface="+mn-ea"/>
                          <a:cs typeface="+mn-cs"/>
                        </a:rPr>
                        <a:t>$1175.61</a:t>
                      </a:r>
                      <a:endParaRPr lang="en-US" sz="1600" b="1" kern="1200" dirty="0">
                        <a:solidFill>
                          <a:srgbClr val="FF0000"/>
                        </a:solidFill>
                        <a:latin typeface="Calibri" panose="020F0502020204030204" pitchFamily="34" charset="0"/>
                        <a:ea typeface="+mn-ea"/>
                        <a:cs typeface="+mn-cs"/>
                      </a:endParaRPr>
                    </a:p>
                  </a:txBody>
                  <a:tcPr anchor="ctr"/>
                </a:tc>
                <a:extLst>
                  <a:ext uri="{0D108BD9-81ED-4DB2-BD59-A6C34878D82A}">
                    <a16:rowId xmlns:a16="http://schemas.microsoft.com/office/drawing/2014/main" val="3867043170"/>
                  </a:ext>
                </a:extLst>
              </a:tr>
            </a:tbl>
          </a:graphicData>
        </a:graphic>
      </p:graphicFrame>
      <p:sp>
        <p:nvSpPr>
          <p:cNvPr id="6" name="TextBox 5">
            <a:extLst>
              <a:ext uri="{FF2B5EF4-FFF2-40B4-BE49-F238E27FC236}">
                <a16:creationId xmlns:a16="http://schemas.microsoft.com/office/drawing/2014/main" id="{BCDA872E-3A13-4EDB-A0D9-B000C98C08F1}"/>
              </a:ext>
            </a:extLst>
          </p:cNvPr>
          <p:cNvSpPr txBox="1"/>
          <p:nvPr/>
        </p:nvSpPr>
        <p:spPr>
          <a:xfrm>
            <a:off x="731520" y="1263849"/>
            <a:ext cx="6431280" cy="1323439"/>
          </a:xfrm>
          <a:prstGeom prst="rect">
            <a:avLst/>
          </a:prstGeom>
          <a:noFill/>
        </p:spPr>
        <p:txBody>
          <a:bodyPr wrap="square" rtlCol="0">
            <a:spAutoFit/>
          </a:bodyPr>
          <a:lstStyle/>
          <a:p>
            <a:r>
              <a:rPr lang="en-US" sz="2000" dirty="0"/>
              <a:t>Location contains: </a:t>
            </a:r>
          </a:p>
          <a:p>
            <a:pPr marL="457200" indent="-457200">
              <a:buFont typeface="Arial" panose="020B0604020202020204" pitchFamily="34" charset="0"/>
              <a:buChar char="•"/>
            </a:pPr>
            <a:r>
              <a:rPr lang="en-US" sz="2000" dirty="0"/>
              <a:t>Front Door</a:t>
            </a:r>
          </a:p>
          <a:p>
            <a:pPr marL="457200" indent="-457200">
              <a:buFont typeface="Arial" panose="020B0604020202020204" pitchFamily="34" charset="0"/>
              <a:buChar char="•"/>
            </a:pPr>
            <a:r>
              <a:rPr lang="en-US" sz="2000" dirty="0"/>
              <a:t>Back Door</a:t>
            </a:r>
          </a:p>
          <a:p>
            <a:pPr marL="457200" indent="-457200">
              <a:buFont typeface="Arial" panose="020B0604020202020204" pitchFamily="34" charset="0"/>
              <a:buChar char="•"/>
            </a:pPr>
            <a:r>
              <a:rPr lang="en-US" sz="2000" dirty="0"/>
              <a:t>2 Side Doors</a:t>
            </a:r>
          </a:p>
        </p:txBody>
      </p:sp>
      <p:sp>
        <p:nvSpPr>
          <p:cNvPr id="7" name="TextBox 6">
            <a:extLst>
              <a:ext uri="{FF2B5EF4-FFF2-40B4-BE49-F238E27FC236}">
                <a16:creationId xmlns:a16="http://schemas.microsoft.com/office/drawing/2014/main" id="{39B091B3-DAD3-4EC9-A6F4-919A8471C83D}"/>
              </a:ext>
            </a:extLst>
          </p:cNvPr>
          <p:cNvSpPr txBox="1"/>
          <p:nvPr/>
        </p:nvSpPr>
        <p:spPr>
          <a:xfrm>
            <a:off x="4982155" y="1063794"/>
            <a:ext cx="4430067" cy="400110"/>
          </a:xfrm>
          <a:prstGeom prst="rect">
            <a:avLst/>
          </a:prstGeom>
          <a:noFill/>
        </p:spPr>
        <p:txBody>
          <a:bodyPr wrap="square" rtlCol="0">
            <a:spAutoFit/>
          </a:bodyPr>
          <a:lstStyle/>
          <a:p>
            <a:r>
              <a:rPr lang="en-US" sz="2000" dirty="0"/>
              <a:t>ISONAS System Components</a:t>
            </a:r>
          </a:p>
        </p:txBody>
      </p:sp>
      <p:sp>
        <p:nvSpPr>
          <p:cNvPr id="8" name="TextBox 7">
            <a:extLst>
              <a:ext uri="{FF2B5EF4-FFF2-40B4-BE49-F238E27FC236}">
                <a16:creationId xmlns:a16="http://schemas.microsoft.com/office/drawing/2014/main" id="{5D7EA2E3-53E9-484A-8A24-C98F2607D285}"/>
              </a:ext>
            </a:extLst>
          </p:cNvPr>
          <p:cNvSpPr txBox="1"/>
          <p:nvPr/>
        </p:nvSpPr>
        <p:spPr>
          <a:xfrm>
            <a:off x="4982155" y="4986879"/>
            <a:ext cx="5527349" cy="1384995"/>
          </a:xfrm>
          <a:prstGeom prst="rect">
            <a:avLst/>
          </a:prstGeom>
          <a:noFill/>
        </p:spPr>
        <p:txBody>
          <a:bodyPr wrap="square" rtlCol="0">
            <a:spAutoFit/>
          </a:bodyPr>
          <a:lstStyle/>
          <a:p>
            <a:r>
              <a:rPr lang="en-US" sz="2000" dirty="0"/>
              <a:t>Other Physical Security System Components:</a:t>
            </a:r>
          </a:p>
          <a:p>
            <a:pPr marL="285750" indent="-285750">
              <a:buFont typeface="Arial" panose="020B0604020202020204" pitchFamily="34" charset="0"/>
              <a:buChar char="•"/>
            </a:pPr>
            <a:r>
              <a:rPr lang="en-US" sz="1600" dirty="0"/>
              <a:t>Electric Locking Device</a:t>
            </a:r>
          </a:p>
          <a:p>
            <a:pPr marL="285750" indent="-285750">
              <a:buFont typeface="Arial" panose="020B0604020202020204" pitchFamily="34" charset="0"/>
              <a:buChar char="•"/>
            </a:pPr>
            <a:r>
              <a:rPr lang="en-US" sz="1600" dirty="0"/>
              <a:t>Door Position Switch (DPS)</a:t>
            </a:r>
          </a:p>
          <a:p>
            <a:pPr marL="285750" indent="-285750">
              <a:buFont typeface="Arial" panose="020B0604020202020204" pitchFamily="34" charset="0"/>
              <a:buChar char="•"/>
            </a:pPr>
            <a:r>
              <a:rPr lang="en-US" sz="1600" dirty="0"/>
              <a:t>REX Device (Motion Detection or Push Button) </a:t>
            </a:r>
          </a:p>
          <a:p>
            <a:endParaRPr lang="en-US" sz="1600" dirty="0"/>
          </a:p>
        </p:txBody>
      </p:sp>
      <p:sp>
        <p:nvSpPr>
          <p:cNvPr id="9" name="TextBox 8">
            <a:extLst>
              <a:ext uri="{FF2B5EF4-FFF2-40B4-BE49-F238E27FC236}">
                <a16:creationId xmlns:a16="http://schemas.microsoft.com/office/drawing/2014/main" id="{C6398B2E-4DFC-4554-864C-B21C312FD1BD}"/>
              </a:ext>
            </a:extLst>
          </p:cNvPr>
          <p:cNvSpPr txBox="1"/>
          <p:nvPr/>
        </p:nvSpPr>
        <p:spPr>
          <a:xfrm>
            <a:off x="4982155" y="6427324"/>
            <a:ext cx="5527349" cy="1138773"/>
          </a:xfrm>
          <a:prstGeom prst="rect">
            <a:avLst/>
          </a:prstGeom>
          <a:noFill/>
        </p:spPr>
        <p:txBody>
          <a:bodyPr wrap="square" rtlCol="0">
            <a:spAutoFit/>
          </a:bodyPr>
          <a:lstStyle/>
          <a:p>
            <a:r>
              <a:rPr lang="en-US" sz="2000" dirty="0"/>
              <a:t>Network System Components:</a:t>
            </a:r>
          </a:p>
          <a:p>
            <a:pPr marL="285750" indent="-285750">
              <a:buFont typeface="Arial" panose="020B0604020202020204" pitchFamily="34" charset="0"/>
              <a:buChar char="•"/>
            </a:pPr>
            <a:r>
              <a:rPr lang="en-US" sz="1600" dirty="0"/>
              <a:t>POE Switch with an Internet Service </a:t>
            </a:r>
          </a:p>
          <a:p>
            <a:pPr marL="285750" indent="-285750">
              <a:buFont typeface="Arial" panose="020B0604020202020204" pitchFamily="34" charset="0"/>
              <a:buChar char="•"/>
            </a:pPr>
            <a:r>
              <a:rPr lang="en-US" sz="1600" dirty="0"/>
              <a:t>Category Cable</a:t>
            </a:r>
          </a:p>
          <a:p>
            <a:endParaRPr lang="en-US" sz="1600" dirty="0"/>
          </a:p>
        </p:txBody>
      </p:sp>
      <p:pic>
        <p:nvPicPr>
          <p:cNvPr id="10" name="Picture 9">
            <a:extLst>
              <a:ext uri="{FF2B5EF4-FFF2-40B4-BE49-F238E27FC236}">
                <a16:creationId xmlns:a16="http://schemas.microsoft.com/office/drawing/2014/main" id="{1C439C53-B881-4789-A7E4-FB3C2640FC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14" t="5197" r="9218" b="7389"/>
          <a:stretch/>
        </p:blipFill>
        <p:spPr>
          <a:xfrm>
            <a:off x="10124913" y="1648640"/>
            <a:ext cx="737191" cy="1134434"/>
          </a:xfrm>
          <a:prstGeom prst="rect">
            <a:avLst/>
          </a:prstGeom>
        </p:spPr>
      </p:pic>
      <p:pic>
        <p:nvPicPr>
          <p:cNvPr id="11" name="Picture 10">
            <a:extLst>
              <a:ext uri="{FF2B5EF4-FFF2-40B4-BE49-F238E27FC236}">
                <a16:creationId xmlns:a16="http://schemas.microsoft.com/office/drawing/2014/main" id="{F2EC5AB2-9281-47E8-8DEC-225D5F4CAEEB}"/>
              </a:ext>
            </a:extLst>
          </p:cNvPr>
          <p:cNvPicPr>
            <a:picLocks noChangeAspect="1"/>
          </p:cNvPicPr>
          <p:nvPr/>
        </p:nvPicPr>
        <p:blipFill>
          <a:blip r:embed="rId4"/>
          <a:stretch>
            <a:fillRect/>
          </a:stretch>
        </p:blipFill>
        <p:spPr>
          <a:xfrm>
            <a:off x="11249981" y="1792077"/>
            <a:ext cx="1036257" cy="882103"/>
          </a:xfrm>
          <a:prstGeom prst="rect">
            <a:avLst/>
          </a:prstGeom>
        </p:spPr>
      </p:pic>
      <p:pic>
        <p:nvPicPr>
          <p:cNvPr id="12" name="Picture 10" descr="https://us.allegion.com/content/dam/allegion-us-2/product-page-images/locknetics/WP_10441_LOC_CS450-750_630_SR.jpg">
            <a:extLst>
              <a:ext uri="{FF2B5EF4-FFF2-40B4-BE49-F238E27FC236}">
                <a16:creationId xmlns:a16="http://schemas.microsoft.com/office/drawing/2014/main" id="{6C16037A-C195-4752-9FD7-C08DD1ACC6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038" t="16598" r="34582" b="16917"/>
          <a:stretch/>
        </p:blipFill>
        <p:spPr bwMode="auto">
          <a:xfrm>
            <a:off x="10402639" y="4836052"/>
            <a:ext cx="603502" cy="1413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7C7876D-C995-4C61-83C3-D70095FED8C0}"/>
              </a:ext>
            </a:extLst>
          </p:cNvPr>
          <p:cNvPicPr>
            <a:picLocks noChangeAspect="1"/>
          </p:cNvPicPr>
          <p:nvPr/>
        </p:nvPicPr>
        <p:blipFill>
          <a:blip r:embed="rId6"/>
          <a:stretch>
            <a:fillRect/>
          </a:stretch>
        </p:blipFill>
        <p:spPr>
          <a:xfrm>
            <a:off x="10862104" y="2802724"/>
            <a:ext cx="2019044" cy="1042987"/>
          </a:xfrm>
          <a:prstGeom prst="rect">
            <a:avLst/>
          </a:prstGeom>
        </p:spPr>
      </p:pic>
      <p:pic>
        <p:nvPicPr>
          <p:cNvPr id="13" name="Picture 12">
            <a:extLst>
              <a:ext uri="{FF2B5EF4-FFF2-40B4-BE49-F238E27FC236}">
                <a16:creationId xmlns:a16="http://schemas.microsoft.com/office/drawing/2014/main" id="{28B8F950-9B5F-4F2D-88D4-90C4EA84C38E}"/>
              </a:ext>
            </a:extLst>
          </p:cNvPr>
          <p:cNvPicPr>
            <a:picLocks noChangeAspect="1"/>
          </p:cNvPicPr>
          <p:nvPr/>
        </p:nvPicPr>
        <p:blipFill>
          <a:blip r:embed="rId7"/>
          <a:stretch>
            <a:fillRect/>
          </a:stretch>
        </p:blipFill>
        <p:spPr>
          <a:xfrm>
            <a:off x="12484608" y="1634477"/>
            <a:ext cx="1198263" cy="1094476"/>
          </a:xfrm>
          <a:prstGeom prst="rect">
            <a:avLst/>
          </a:prstGeom>
        </p:spPr>
      </p:pic>
      <p:pic>
        <p:nvPicPr>
          <p:cNvPr id="14" name="Picture 13">
            <a:extLst>
              <a:ext uri="{FF2B5EF4-FFF2-40B4-BE49-F238E27FC236}">
                <a16:creationId xmlns:a16="http://schemas.microsoft.com/office/drawing/2014/main" id="{24835ED4-32AB-4F8D-B61B-57C4AEA915FE}"/>
              </a:ext>
            </a:extLst>
          </p:cNvPr>
          <p:cNvPicPr>
            <a:picLocks noChangeAspect="1"/>
          </p:cNvPicPr>
          <p:nvPr/>
        </p:nvPicPr>
        <p:blipFill>
          <a:blip r:embed="rId8"/>
          <a:stretch>
            <a:fillRect/>
          </a:stretch>
        </p:blipFill>
        <p:spPr>
          <a:xfrm>
            <a:off x="11313219" y="5011341"/>
            <a:ext cx="1198263" cy="916932"/>
          </a:xfrm>
          <a:prstGeom prst="rect">
            <a:avLst/>
          </a:prstGeom>
        </p:spPr>
      </p:pic>
      <p:pic>
        <p:nvPicPr>
          <p:cNvPr id="15" name="Picture 14">
            <a:extLst>
              <a:ext uri="{FF2B5EF4-FFF2-40B4-BE49-F238E27FC236}">
                <a16:creationId xmlns:a16="http://schemas.microsoft.com/office/drawing/2014/main" id="{1DFB9A46-BD49-42BB-B9A1-AE75D640AC7E}"/>
              </a:ext>
            </a:extLst>
          </p:cNvPr>
          <p:cNvPicPr>
            <a:picLocks noChangeAspect="1"/>
          </p:cNvPicPr>
          <p:nvPr/>
        </p:nvPicPr>
        <p:blipFill>
          <a:blip r:embed="rId9"/>
          <a:stretch>
            <a:fillRect/>
          </a:stretch>
        </p:blipFill>
        <p:spPr>
          <a:xfrm>
            <a:off x="12989743" y="4762780"/>
            <a:ext cx="841896" cy="1487088"/>
          </a:xfrm>
          <a:prstGeom prst="rect">
            <a:avLst/>
          </a:prstGeom>
        </p:spPr>
      </p:pic>
      <p:pic>
        <p:nvPicPr>
          <p:cNvPr id="16" name="Picture 15">
            <a:extLst>
              <a:ext uri="{FF2B5EF4-FFF2-40B4-BE49-F238E27FC236}">
                <a16:creationId xmlns:a16="http://schemas.microsoft.com/office/drawing/2014/main" id="{1DCE83BE-B59B-41CB-B147-94E6930CF198}"/>
              </a:ext>
            </a:extLst>
          </p:cNvPr>
          <p:cNvPicPr>
            <a:picLocks noChangeAspect="1"/>
          </p:cNvPicPr>
          <p:nvPr/>
        </p:nvPicPr>
        <p:blipFill>
          <a:blip r:embed="rId10"/>
          <a:stretch>
            <a:fillRect/>
          </a:stretch>
        </p:blipFill>
        <p:spPr>
          <a:xfrm>
            <a:off x="9063644" y="6630592"/>
            <a:ext cx="2122538" cy="600226"/>
          </a:xfrm>
          <a:prstGeom prst="rect">
            <a:avLst/>
          </a:prstGeom>
        </p:spPr>
      </p:pic>
      <p:pic>
        <p:nvPicPr>
          <p:cNvPr id="17" name="Picture 16">
            <a:extLst>
              <a:ext uri="{FF2B5EF4-FFF2-40B4-BE49-F238E27FC236}">
                <a16:creationId xmlns:a16="http://schemas.microsoft.com/office/drawing/2014/main" id="{85260359-6F9B-4EA7-B85B-F053D83A5F09}"/>
              </a:ext>
            </a:extLst>
          </p:cNvPr>
          <p:cNvPicPr>
            <a:picLocks noChangeAspect="1"/>
          </p:cNvPicPr>
          <p:nvPr/>
        </p:nvPicPr>
        <p:blipFill>
          <a:blip r:embed="rId11"/>
          <a:stretch>
            <a:fillRect/>
          </a:stretch>
        </p:blipFill>
        <p:spPr>
          <a:xfrm>
            <a:off x="11313219" y="6646780"/>
            <a:ext cx="1571625" cy="881063"/>
          </a:xfrm>
          <a:prstGeom prst="rect">
            <a:avLst/>
          </a:prstGeom>
        </p:spPr>
      </p:pic>
    </p:spTree>
    <p:extLst>
      <p:ext uri="{BB962C8B-B14F-4D97-AF65-F5344CB8AC3E}">
        <p14:creationId xmlns:p14="http://schemas.microsoft.com/office/powerpoint/2010/main" val="408901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86828-AFA8-495E-8AF9-D7C3FF71B41E}"/>
              </a:ext>
            </a:extLst>
          </p:cNvPr>
          <p:cNvSpPr>
            <a:spLocks noGrp="1"/>
          </p:cNvSpPr>
          <p:nvPr>
            <p:ph type="title"/>
          </p:nvPr>
        </p:nvSpPr>
        <p:spPr>
          <a:xfrm>
            <a:off x="475488" y="148095"/>
            <a:ext cx="13167360" cy="1371600"/>
          </a:xfrm>
        </p:spPr>
        <p:txBody>
          <a:bodyPr/>
          <a:lstStyle/>
          <a:p>
            <a:r>
              <a:rPr lang="en-US" dirty="0"/>
              <a:t>Franchise Locations</a:t>
            </a:r>
          </a:p>
        </p:txBody>
      </p:sp>
      <p:pic>
        <p:nvPicPr>
          <p:cNvPr id="7" name="Picture 6">
            <a:extLst>
              <a:ext uri="{FF2B5EF4-FFF2-40B4-BE49-F238E27FC236}">
                <a16:creationId xmlns:a16="http://schemas.microsoft.com/office/drawing/2014/main" id="{15129C23-3131-4873-BC00-69894D775A9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31961" y="1406961"/>
            <a:ext cx="2387446" cy="1749550"/>
          </a:xfrm>
          <a:prstGeom prst="rect">
            <a:avLst/>
          </a:prstGeom>
        </p:spPr>
      </p:pic>
      <p:pic>
        <p:nvPicPr>
          <p:cNvPr id="9" name="Picture 8">
            <a:extLst>
              <a:ext uri="{FF2B5EF4-FFF2-40B4-BE49-F238E27FC236}">
                <a16:creationId xmlns:a16="http://schemas.microsoft.com/office/drawing/2014/main" id="{39E949FD-73C0-44C2-9D83-1B3B70FAAC7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27934" y="3987308"/>
            <a:ext cx="2387446" cy="1749550"/>
          </a:xfrm>
          <a:prstGeom prst="rect">
            <a:avLst/>
          </a:prstGeom>
        </p:spPr>
      </p:pic>
      <p:sp>
        <p:nvSpPr>
          <p:cNvPr id="12" name="TextBox 11">
            <a:extLst>
              <a:ext uri="{FF2B5EF4-FFF2-40B4-BE49-F238E27FC236}">
                <a16:creationId xmlns:a16="http://schemas.microsoft.com/office/drawing/2014/main" id="{4A683870-C1A1-4A37-83AD-293D3503C706}"/>
              </a:ext>
            </a:extLst>
          </p:cNvPr>
          <p:cNvSpPr txBox="1"/>
          <p:nvPr/>
        </p:nvSpPr>
        <p:spPr>
          <a:xfrm>
            <a:off x="412747" y="4215028"/>
            <a:ext cx="2907709" cy="1015663"/>
          </a:xfrm>
          <a:prstGeom prst="rect">
            <a:avLst/>
          </a:prstGeom>
          <a:noFill/>
        </p:spPr>
        <p:txBody>
          <a:bodyPr wrap="square" rtlCol="0">
            <a:spAutoFit/>
          </a:bodyPr>
          <a:lstStyle/>
          <a:p>
            <a:r>
              <a:rPr lang="en-US" sz="2000" dirty="0"/>
              <a:t>Franchise Owner has full administrative rights and can see both stores</a:t>
            </a:r>
          </a:p>
        </p:txBody>
      </p:sp>
      <p:sp>
        <p:nvSpPr>
          <p:cNvPr id="3" name="Cloud 2">
            <a:extLst>
              <a:ext uri="{FF2B5EF4-FFF2-40B4-BE49-F238E27FC236}">
                <a16:creationId xmlns:a16="http://schemas.microsoft.com/office/drawing/2014/main" id="{E1A23489-4C31-4DCC-9971-ABC206EAA141}"/>
              </a:ext>
            </a:extLst>
          </p:cNvPr>
          <p:cNvSpPr/>
          <p:nvPr/>
        </p:nvSpPr>
        <p:spPr>
          <a:xfrm>
            <a:off x="3409198" y="2658359"/>
            <a:ext cx="3255264" cy="1925586"/>
          </a:xfrm>
          <a:prstGeom prst="cloud">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Pure Access</a:t>
            </a:r>
          </a:p>
        </p:txBody>
      </p:sp>
      <p:sp>
        <p:nvSpPr>
          <p:cNvPr id="4" name="TextBox 3">
            <a:extLst>
              <a:ext uri="{FF2B5EF4-FFF2-40B4-BE49-F238E27FC236}">
                <a16:creationId xmlns:a16="http://schemas.microsoft.com/office/drawing/2014/main" id="{FC212EC4-7BE0-4D23-94B3-925CAA6A0FC2}"/>
              </a:ext>
            </a:extLst>
          </p:cNvPr>
          <p:cNvSpPr txBox="1"/>
          <p:nvPr/>
        </p:nvSpPr>
        <p:spPr>
          <a:xfrm>
            <a:off x="601723" y="3077923"/>
            <a:ext cx="2352273" cy="892552"/>
          </a:xfrm>
          <a:prstGeom prst="rect">
            <a:avLst/>
          </a:prstGeom>
          <a:noFill/>
        </p:spPr>
        <p:txBody>
          <a:bodyPr wrap="square" rtlCol="0">
            <a:spAutoFit/>
          </a:bodyPr>
          <a:lstStyle/>
          <a:p>
            <a:r>
              <a:rPr lang="en-US" dirty="0"/>
              <a:t>Franchise Owner</a:t>
            </a:r>
          </a:p>
        </p:txBody>
      </p:sp>
      <p:sp>
        <p:nvSpPr>
          <p:cNvPr id="13" name="TextBox 12">
            <a:extLst>
              <a:ext uri="{FF2B5EF4-FFF2-40B4-BE49-F238E27FC236}">
                <a16:creationId xmlns:a16="http://schemas.microsoft.com/office/drawing/2014/main" id="{EEBE3AB1-69D7-4359-841A-6A37954FD142}"/>
              </a:ext>
            </a:extLst>
          </p:cNvPr>
          <p:cNvSpPr txBox="1"/>
          <p:nvPr/>
        </p:nvSpPr>
        <p:spPr>
          <a:xfrm>
            <a:off x="7427934" y="5736858"/>
            <a:ext cx="1623707" cy="492443"/>
          </a:xfrm>
          <a:prstGeom prst="rect">
            <a:avLst/>
          </a:prstGeom>
          <a:noFill/>
        </p:spPr>
        <p:txBody>
          <a:bodyPr wrap="square" rtlCol="0">
            <a:spAutoFit/>
          </a:bodyPr>
          <a:lstStyle/>
          <a:p>
            <a:r>
              <a:rPr lang="en-US" dirty="0"/>
              <a:t>Store B</a:t>
            </a:r>
          </a:p>
        </p:txBody>
      </p:sp>
      <p:sp>
        <p:nvSpPr>
          <p:cNvPr id="16" name="TextBox 15">
            <a:extLst>
              <a:ext uri="{FF2B5EF4-FFF2-40B4-BE49-F238E27FC236}">
                <a16:creationId xmlns:a16="http://schemas.microsoft.com/office/drawing/2014/main" id="{08BBA753-209A-4968-A32A-014500D30DAE}"/>
              </a:ext>
            </a:extLst>
          </p:cNvPr>
          <p:cNvSpPr txBox="1"/>
          <p:nvPr/>
        </p:nvSpPr>
        <p:spPr>
          <a:xfrm>
            <a:off x="10743800" y="1211891"/>
            <a:ext cx="3566547" cy="492443"/>
          </a:xfrm>
          <a:prstGeom prst="rect">
            <a:avLst/>
          </a:prstGeom>
          <a:noFill/>
        </p:spPr>
        <p:txBody>
          <a:bodyPr wrap="square" rtlCol="0">
            <a:spAutoFit/>
          </a:bodyPr>
          <a:lstStyle/>
          <a:p>
            <a:r>
              <a:rPr lang="en-US" dirty="0"/>
              <a:t>Supervisor A</a:t>
            </a:r>
          </a:p>
        </p:txBody>
      </p:sp>
      <p:sp>
        <p:nvSpPr>
          <p:cNvPr id="17" name="TextBox 16">
            <a:extLst>
              <a:ext uri="{FF2B5EF4-FFF2-40B4-BE49-F238E27FC236}">
                <a16:creationId xmlns:a16="http://schemas.microsoft.com/office/drawing/2014/main" id="{DC3BF158-B285-4E8F-A1EA-10C4F4A73CD1}"/>
              </a:ext>
            </a:extLst>
          </p:cNvPr>
          <p:cNvSpPr txBox="1"/>
          <p:nvPr/>
        </p:nvSpPr>
        <p:spPr>
          <a:xfrm>
            <a:off x="7331961" y="1099157"/>
            <a:ext cx="1623707" cy="492443"/>
          </a:xfrm>
          <a:prstGeom prst="rect">
            <a:avLst/>
          </a:prstGeom>
          <a:noFill/>
        </p:spPr>
        <p:txBody>
          <a:bodyPr wrap="square" rtlCol="0">
            <a:spAutoFit/>
          </a:bodyPr>
          <a:lstStyle/>
          <a:p>
            <a:r>
              <a:rPr lang="en-US" dirty="0"/>
              <a:t>Store A</a:t>
            </a:r>
          </a:p>
        </p:txBody>
      </p:sp>
      <p:sp>
        <p:nvSpPr>
          <p:cNvPr id="18" name="TextBox 17">
            <a:extLst>
              <a:ext uri="{FF2B5EF4-FFF2-40B4-BE49-F238E27FC236}">
                <a16:creationId xmlns:a16="http://schemas.microsoft.com/office/drawing/2014/main" id="{0B21EFE0-3D37-4531-AC9E-187E66BDA010}"/>
              </a:ext>
            </a:extLst>
          </p:cNvPr>
          <p:cNvSpPr txBox="1"/>
          <p:nvPr/>
        </p:nvSpPr>
        <p:spPr>
          <a:xfrm>
            <a:off x="10743799" y="3575966"/>
            <a:ext cx="3566547" cy="492443"/>
          </a:xfrm>
          <a:prstGeom prst="rect">
            <a:avLst/>
          </a:prstGeom>
          <a:noFill/>
        </p:spPr>
        <p:txBody>
          <a:bodyPr wrap="square" rtlCol="0">
            <a:spAutoFit/>
          </a:bodyPr>
          <a:lstStyle/>
          <a:p>
            <a:r>
              <a:rPr lang="en-US" dirty="0"/>
              <a:t>Supervisor B</a:t>
            </a:r>
          </a:p>
        </p:txBody>
      </p:sp>
      <p:sp>
        <p:nvSpPr>
          <p:cNvPr id="19" name="TextBox 18">
            <a:extLst>
              <a:ext uri="{FF2B5EF4-FFF2-40B4-BE49-F238E27FC236}">
                <a16:creationId xmlns:a16="http://schemas.microsoft.com/office/drawing/2014/main" id="{DEFC76EF-3063-4083-9991-AA5E9FD05DEC}"/>
              </a:ext>
            </a:extLst>
          </p:cNvPr>
          <p:cNvSpPr txBox="1"/>
          <p:nvPr/>
        </p:nvSpPr>
        <p:spPr>
          <a:xfrm>
            <a:off x="10735139" y="1790977"/>
            <a:ext cx="2907709" cy="1015663"/>
          </a:xfrm>
          <a:prstGeom prst="rect">
            <a:avLst/>
          </a:prstGeom>
          <a:noFill/>
        </p:spPr>
        <p:txBody>
          <a:bodyPr wrap="square" rtlCol="0">
            <a:spAutoFit/>
          </a:bodyPr>
          <a:lstStyle/>
          <a:p>
            <a:r>
              <a:rPr lang="en-US" sz="2000" dirty="0"/>
              <a:t>Supervisor A can only see his/her store in the software as an AREA.  </a:t>
            </a:r>
          </a:p>
        </p:txBody>
      </p:sp>
      <p:cxnSp>
        <p:nvCxnSpPr>
          <p:cNvPr id="6" name="Straight Connector 5">
            <a:extLst>
              <a:ext uri="{FF2B5EF4-FFF2-40B4-BE49-F238E27FC236}">
                <a16:creationId xmlns:a16="http://schemas.microsoft.com/office/drawing/2014/main" id="{FBF6E844-0527-45B1-A4E0-28205DEB9B6C}"/>
              </a:ext>
            </a:extLst>
          </p:cNvPr>
          <p:cNvCxnSpPr/>
          <p:nvPr/>
        </p:nvCxnSpPr>
        <p:spPr>
          <a:xfrm>
            <a:off x="2304789" y="3524199"/>
            <a:ext cx="92692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12DBF06-6662-4359-8A6F-6257626C08EB}"/>
              </a:ext>
            </a:extLst>
          </p:cNvPr>
          <p:cNvCxnSpPr>
            <a:cxnSpLocks/>
            <a:stCxn id="3" idx="0"/>
          </p:cNvCxnSpPr>
          <p:nvPr/>
        </p:nvCxnSpPr>
        <p:spPr>
          <a:xfrm flipV="1">
            <a:off x="6661749" y="2839357"/>
            <a:ext cx="766185" cy="78179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0BACFA9-D988-4EDC-800D-6B434A20B09D}"/>
              </a:ext>
            </a:extLst>
          </p:cNvPr>
          <p:cNvCxnSpPr>
            <a:cxnSpLocks/>
            <a:stCxn id="3" idx="0"/>
          </p:cNvCxnSpPr>
          <p:nvPr/>
        </p:nvCxnSpPr>
        <p:spPr>
          <a:xfrm>
            <a:off x="6661749" y="3621152"/>
            <a:ext cx="954076" cy="790005"/>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6CA0862-5675-4BEB-8DE4-9633B606C8F0}"/>
              </a:ext>
            </a:extLst>
          </p:cNvPr>
          <p:cNvSpPr txBox="1"/>
          <p:nvPr/>
        </p:nvSpPr>
        <p:spPr>
          <a:xfrm>
            <a:off x="10743800" y="4114800"/>
            <a:ext cx="2907709" cy="1015663"/>
          </a:xfrm>
          <a:prstGeom prst="rect">
            <a:avLst/>
          </a:prstGeom>
          <a:noFill/>
        </p:spPr>
        <p:txBody>
          <a:bodyPr wrap="square" rtlCol="0">
            <a:spAutoFit/>
          </a:bodyPr>
          <a:lstStyle/>
          <a:p>
            <a:r>
              <a:rPr lang="en-US" sz="2000" dirty="0"/>
              <a:t>Supervisor A can only see his/her store in the software as an AREA.  </a:t>
            </a:r>
          </a:p>
        </p:txBody>
      </p:sp>
      <p:sp>
        <p:nvSpPr>
          <p:cNvPr id="26" name="TextBox 25">
            <a:extLst>
              <a:ext uri="{FF2B5EF4-FFF2-40B4-BE49-F238E27FC236}">
                <a16:creationId xmlns:a16="http://schemas.microsoft.com/office/drawing/2014/main" id="{629753C9-BBAA-4BAA-88F6-306228A2D49B}"/>
              </a:ext>
            </a:extLst>
          </p:cNvPr>
          <p:cNvSpPr txBox="1"/>
          <p:nvPr/>
        </p:nvSpPr>
        <p:spPr>
          <a:xfrm>
            <a:off x="385395" y="902439"/>
            <a:ext cx="6564139" cy="892552"/>
          </a:xfrm>
          <a:prstGeom prst="rect">
            <a:avLst/>
          </a:prstGeom>
          <a:noFill/>
        </p:spPr>
        <p:txBody>
          <a:bodyPr wrap="square" rtlCol="0">
            <a:spAutoFit/>
          </a:bodyPr>
          <a:lstStyle/>
          <a:p>
            <a:r>
              <a:rPr lang="en-US" i="1" dirty="0"/>
              <a:t>Geographical Dispersion</a:t>
            </a:r>
          </a:p>
          <a:p>
            <a:r>
              <a:rPr lang="en-US" i="1" dirty="0"/>
              <a:t>Hierarchical Administrative Views</a:t>
            </a:r>
          </a:p>
        </p:txBody>
      </p:sp>
      <p:sp>
        <p:nvSpPr>
          <p:cNvPr id="27" name="Rectangle: Rounded Corners 26">
            <a:extLst>
              <a:ext uri="{FF2B5EF4-FFF2-40B4-BE49-F238E27FC236}">
                <a16:creationId xmlns:a16="http://schemas.microsoft.com/office/drawing/2014/main" id="{5FC6C1F7-DA64-4FF1-A676-029206D1C4FD}"/>
              </a:ext>
            </a:extLst>
          </p:cNvPr>
          <p:cNvSpPr/>
          <p:nvPr/>
        </p:nvSpPr>
        <p:spPr>
          <a:xfrm>
            <a:off x="1974119" y="6667556"/>
            <a:ext cx="10524394" cy="790005"/>
          </a:xfrm>
          <a:prstGeom prst="round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a:t>The Physical Access Control Components remain the same but simply increase in quantitiy based on the number of doors/locations</a:t>
            </a:r>
            <a:endParaRPr lang="en-US" sz="2400" dirty="0"/>
          </a:p>
        </p:txBody>
      </p:sp>
    </p:spTree>
    <p:extLst>
      <p:ext uri="{BB962C8B-B14F-4D97-AF65-F5344CB8AC3E}">
        <p14:creationId xmlns:p14="http://schemas.microsoft.com/office/powerpoint/2010/main" val="551073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CBA97-EDAC-4888-A52B-C72F5BA56A7D}"/>
              </a:ext>
            </a:extLst>
          </p:cNvPr>
          <p:cNvSpPr>
            <a:spLocks noGrp="1"/>
          </p:cNvSpPr>
          <p:nvPr>
            <p:ph type="title"/>
          </p:nvPr>
        </p:nvSpPr>
        <p:spPr>
          <a:xfrm>
            <a:off x="731520" y="361481"/>
            <a:ext cx="13167360" cy="685800"/>
          </a:xfrm>
        </p:spPr>
        <p:txBody>
          <a:bodyPr/>
          <a:lstStyle/>
          <a:p>
            <a:r>
              <a:rPr lang="en-US" dirty="0"/>
              <a:t>Industrial Park Suites</a:t>
            </a:r>
          </a:p>
        </p:txBody>
      </p:sp>
      <p:sp>
        <p:nvSpPr>
          <p:cNvPr id="3" name="TextBox 2">
            <a:extLst>
              <a:ext uri="{FF2B5EF4-FFF2-40B4-BE49-F238E27FC236}">
                <a16:creationId xmlns:a16="http://schemas.microsoft.com/office/drawing/2014/main" id="{A02E26E9-7574-4769-A8F2-FCF181BF34B1}"/>
              </a:ext>
            </a:extLst>
          </p:cNvPr>
          <p:cNvSpPr txBox="1"/>
          <p:nvPr/>
        </p:nvSpPr>
        <p:spPr>
          <a:xfrm>
            <a:off x="9442676" y="973770"/>
            <a:ext cx="6431280" cy="1015663"/>
          </a:xfrm>
          <a:prstGeom prst="rect">
            <a:avLst/>
          </a:prstGeom>
          <a:noFill/>
        </p:spPr>
        <p:txBody>
          <a:bodyPr wrap="square" rtlCol="0">
            <a:spAutoFit/>
          </a:bodyPr>
          <a:lstStyle/>
          <a:p>
            <a:r>
              <a:rPr lang="en-US" sz="2000" dirty="0"/>
              <a:t>Suite A, B, C, D, E,…Z Location contains: </a:t>
            </a:r>
          </a:p>
          <a:p>
            <a:pPr marL="457200" indent="-457200">
              <a:buFont typeface="Arial" panose="020B0604020202020204" pitchFamily="34" charset="0"/>
              <a:buChar char="•"/>
            </a:pPr>
            <a:r>
              <a:rPr lang="en-US" sz="2000" dirty="0"/>
              <a:t>Front Door</a:t>
            </a:r>
          </a:p>
          <a:p>
            <a:pPr marL="457200" indent="-457200">
              <a:buFont typeface="Arial" panose="020B0604020202020204" pitchFamily="34" charset="0"/>
              <a:buChar char="•"/>
            </a:pPr>
            <a:r>
              <a:rPr lang="en-US" sz="2000" dirty="0"/>
              <a:t>Back Door</a:t>
            </a:r>
          </a:p>
        </p:txBody>
      </p:sp>
      <p:pic>
        <p:nvPicPr>
          <p:cNvPr id="4" name="Picture 3">
            <a:extLst>
              <a:ext uri="{FF2B5EF4-FFF2-40B4-BE49-F238E27FC236}">
                <a16:creationId xmlns:a16="http://schemas.microsoft.com/office/drawing/2014/main" id="{ECFFC221-622C-42EC-BC06-900D27AA5EEA}"/>
              </a:ext>
            </a:extLst>
          </p:cNvPr>
          <p:cNvPicPr>
            <a:picLocks noChangeAspect="1"/>
          </p:cNvPicPr>
          <p:nvPr/>
        </p:nvPicPr>
        <p:blipFill>
          <a:blip r:embed="rId2"/>
          <a:stretch>
            <a:fillRect/>
          </a:stretch>
        </p:blipFill>
        <p:spPr>
          <a:xfrm>
            <a:off x="9442676" y="1989433"/>
            <a:ext cx="5055923" cy="3263742"/>
          </a:xfrm>
          <a:prstGeom prst="rect">
            <a:avLst/>
          </a:prstGeom>
        </p:spPr>
      </p:pic>
      <p:pic>
        <p:nvPicPr>
          <p:cNvPr id="5" name="Picture 4">
            <a:extLst>
              <a:ext uri="{FF2B5EF4-FFF2-40B4-BE49-F238E27FC236}">
                <a16:creationId xmlns:a16="http://schemas.microsoft.com/office/drawing/2014/main" id="{E365AE47-4EE2-43FD-8066-42A718AB0EA3}"/>
              </a:ext>
            </a:extLst>
          </p:cNvPr>
          <p:cNvPicPr>
            <a:picLocks noChangeAspect="1"/>
          </p:cNvPicPr>
          <p:nvPr/>
        </p:nvPicPr>
        <p:blipFill>
          <a:blip r:embed="rId3"/>
          <a:stretch>
            <a:fillRect/>
          </a:stretch>
        </p:blipFill>
        <p:spPr>
          <a:xfrm>
            <a:off x="9717024" y="5301942"/>
            <a:ext cx="4620768" cy="2755347"/>
          </a:xfrm>
          <a:prstGeom prst="rect">
            <a:avLst/>
          </a:prstGeom>
        </p:spPr>
      </p:pic>
      <p:sp>
        <p:nvSpPr>
          <p:cNvPr id="6" name="TextBox 5">
            <a:extLst>
              <a:ext uri="{FF2B5EF4-FFF2-40B4-BE49-F238E27FC236}">
                <a16:creationId xmlns:a16="http://schemas.microsoft.com/office/drawing/2014/main" id="{D7FDC059-8FC3-40CC-9494-72ED9FFB9E8A}"/>
              </a:ext>
            </a:extLst>
          </p:cNvPr>
          <p:cNvSpPr txBox="1"/>
          <p:nvPr/>
        </p:nvSpPr>
        <p:spPr>
          <a:xfrm>
            <a:off x="665090" y="1134087"/>
            <a:ext cx="6967102" cy="1292662"/>
          </a:xfrm>
          <a:prstGeom prst="rect">
            <a:avLst/>
          </a:prstGeom>
          <a:noFill/>
        </p:spPr>
        <p:txBody>
          <a:bodyPr wrap="square" rtlCol="0">
            <a:spAutoFit/>
          </a:bodyPr>
          <a:lstStyle/>
          <a:p>
            <a:r>
              <a:rPr lang="en-US" i="1" dirty="0"/>
              <a:t>Ideal application for ISONAS RMR License</a:t>
            </a:r>
          </a:p>
          <a:p>
            <a:r>
              <a:rPr lang="en-US" i="1" dirty="0"/>
              <a:t>Manage up to 25 tenants/300 Doors on a single license</a:t>
            </a:r>
          </a:p>
        </p:txBody>
      </p:sp>
      <p:sp>
        <p:nvSpPr>
          <p:cNvPr id="7" name="TextBox 6">
            <a:extLst>
              <a:ext uri="{FF2B5EF4-FFF2-40B4-BE49-F238E27FC236}">
                <a16:creationId xmlns:a16="http://schemas.microsoft.com/office/drawing/2014/main" id="{5B3CE9CE-2C41-474E-85B2-A376DED906F1}"/>
              </a:ext>
            </a:extLst>
          </p:cNvPr>
          <p:cNvSpPr txBox="1"/>
          <p:nvPr/>
        </p:nvSpPr>
        <p:spPr>
          <a:xfrm>
            <a:off x="668451" y="2791968"/>
            <a:ext cx="8308222" cy="2000548"/>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400" dirty="0"/>
              <a:t>The Dealer uses their RMR license to sell seat licenses to up to 25 users.  The dealer has “Master” Administrative rights to assist/manage all locations. </a:t>
            </a:r>
          </a:p>
          <a:p>
            <a:pPr marL="457200" indent="-457200">
              <a:spcAft>
                <a:spcPts val="600"/>
              </a:spcAft>
              <a:buFont typeface="Arial" panose="020B0604020202020204" pitchFamily="34" charset="0"/>
              <a:buChar char="•"/>
            </a:pPr>
            <a:r>
              <a:rPr lang="en-US" sz="2400" dirty="0"/>
              <a:t>Each user has independent authority for only their location.  </a:t>
            </a:r>
          </a:p>
        </p:txBody>
      </p:sp>
    </p:spTree>
    <p:extLst>
      <p:ext uri="{BB962C8B-B14F-4D97-AF65-F5344CB8AC3E}">
        <p14:creationId xmlns:p14="http://schemas.microsoft.com/office/powerpoint/2010/main" val="142728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627C3-8BD0-4595-A3EE-71B31CC08906}"/>
              </a:ext>
            </a:extLst>
          </p:cNvPr>
          <p:cNvSpPr>
            <a:spLocks noGrp="1"/>
          </p:cNvSpPr>
          <p:nvPr>
            <p:ph type="title"/>
          </p:nvPr>
        </p:nvSpPr>
        <p:spPr>
          <a:xfrm>
            <a:off x="409935" y="176286"/>
            <a:ext cx="13167360" cy="1371600"/>
          </a:xfrm>
        </p:spPr>
        <p:txBody>
          <a:bodyPr/>
          <a:lstStyle/>
          <a:p>
            <a:r>
              <a:rPr lang="en-US" dirty="0"/>
              <a:t>Allegion Acquires ISONAS July 2018</a:t>
            </a:r>
          </a:p>
        </p:txBody>
      </p:sp>
      <p:pic>
        <p:nvPicPr>
          <p:cNvPr id="4" name="Picture 3">
            <a:extLst>
              <a:ext uri="{FF2B5EF4-FFF2-40B4-BE49-F238E27FC236}">
                <a16:creationId xmlns:a16="http://schemas.microsoft.com/office/drawing/2014/main" id="{757F9ABD-B209-4662-B1CA-EB62F9872D8A}"/>
              </a:ext>
            </a:extLst>
          </p:cNvPr>
          <p:cNvPicPr>
            <a:picLocks noChangeAspect="1"/>
          </p:cNvPicPr>
          <p:nvPr/>
        </p:nvPicPr>
        <p:blipFill>
          <a:blip r:embed="rId2"/>
          <a:stretch>
            <a:fillRect/>
          </a:stretch>
        </p:blipFill>
        <p:spPr>
          <a:xfrm>
            <a:off x="409935" y="931536"/>
            <a:ext cx="13416845" cy="5793357"/>
          </a:xfrm>
          <a:prstGeom prst="rect">
            <a:avLst/>
          </a:prstGeom>
        </p:spPr>
      </p:pic>
    </p:spTree>
    <p:extLst>
      <p:ext uri="{BB962C8B-B14F-4D97-AF65-F5344CB8AC3E}">
        <p14:creationId xmlns:p14="http://schemas.microsoft.com/office/powerpoint/2010/main" val="119707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F3EC-E7AF-4CED-B63A-23A6FC53C189}"/>
              </a:ext>
            </a:extLst>
          </p:cNvPr>
          <p:cNvSpPr>
            <a:spLocks noGrp="1"/>
          </p:cNvSpPr>
          <p:nvPr>
            <p:ph type="title"/>
          </p:nvPr>
        </p:nvSpPr>
        <p:spPr/>
        <p:txBody>
          <a:bodyPr/>
          <a:lstStyle/>
          <a:p>
            <a:r>
              <a:rPr lang="en-US" dirty="0"/>
              <a:t>Corp Office w Property Management</a:t>
            </a:r>
          </a:p>
        </p:txBody>
      </p:sp>
      <p:sp>
        <p:nvSpPr>
          <p:cNvPr id="3" name="TextBox 2">
            <a:extLst>
              <a:ext uri="{FF2B5EF4-FFF2-40B4-BE49-F238E27FC236}">
                <a16:creationId xmlns:a16="http://schemas.microsoft.com/office/drawing/2014/main" id="{E122AD04-4152-4B78-9CB9-BF0998DD175B}"/>
              </a:ext>
            </a:extLst>
          </p:cNvPr>
          <p:cNvSpPr txBox="1"/>
          <p:nvPr/>
        </p:nvSpPr>
        <p:spPr>
          <a:xfrm>
            <a:off x="627888" y="1149762"/>
            <a:ext cx="6431280" cy="3785652"/>
          </a:xfrm>
          <a:prstGeom prst="rect">
            <a:avLst/>
          </a:prstGeom>
          <a:noFill/>
        </p:spPr>
        <p:txBody>
          <a:bodyPr wrap="square" rtlCol="0">
            <a:spAutoFit/>
          </a:bodyPr>
          <a:lstStyle/>
          <a:p>
            <a:r>
              <a:rPr lang="en-US" sz="2000" dirty="0"/>
              <a:t>Location contains: </a:t>
            </a:r>
          </a:p>
          <a:p>
            <a:pPr marL="457200" indent="-457200">
              <a:buFont typeface="Arial" panose="020B0604020202020204" pitchFamily="34" charset="0"/>
              <a:buChar char="•"/>
            </a:pPr>
            <a:r>
              <a:rPr lang="en-US" sz="2000" dirty="0"/>
              <a:t>Exterior Door (Property Manage w own Access)</a:t>
            </a:r>
          </a:p>
          <a:p>
            <a:pPr marL="457200" indent="-457200">
              <a:buFont typeface="Arial" panose="020B0604020202020204" pitchFamily="34" charset="0"/>
              <a:buChar char="•"/>
            </a:pPr>
            <a:r>
              <a:rPr lang="en-US" sz="2000" dirty="0"/>
              <a:t>Suites w ISONAS access control</a:t>
            </a:r>
          </a:p>
          <a:p>
            <a:pPr marL="457200" indent="-457200">
              <a:buFont typeface="Arial" panose="020B0604020202020204" pitchFamily="34" charset="0"/>
              <a:buChar char="•"/>
            </a:pPr>
            <a:r>
              <a:rPr lang="en-US" sz="2000" dirty="0"/>
              <a:t>Same credentials? </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Suite</a:t>
            </a:r>
          </a:p>
          <a:p>
            <a:pPr marL="1110310" lvl="1" indent="-457200">
              <a:buFont typeface="Arial" panose="020B0604020202020204" pitchFamily="34" charset="0"/>
              <a:buChar char="•"/>
            </a:pPr>
            <a:r>
              <a:rPr lang="en-US" sz="2000" dirty="0"/>
              <a:t>Front, Back, Delivery Doors</a:t>
            </a:r>
          </a:p>
          <a:p>
            <a:pPr marL="1110310" lvl="1" indent="-457200">
              <a:buFont typeface="Arial" panose="020B0604020202020204" pitchFamily="34" charset="0"/>
              <a:buChar char="•"/>
            </a:pPr>
            <a:r>
              <a:rPr lang="en-US" sz="2000" dirty="0"/>
              <a:t>Auto Openers</a:t>
            </a:r>
          </a:p>
          <a:p>
            <a:pPr marL="1110310" lvl="1" indent="-457200">
              <a:buFont typeface="Arial" panose="020B0604020202020204" pitchFamily="34" charset="0"/>
              <a:buChar char="•"/>
            </a:pPr>
            <a:r>
              <a:rPr lang="en-US" sz="2000" dirty="0"/>
              <a:t>BLE</a:t>
            </a:r>
          </a:p>
          <a:p>
            <a:pPr marL="1110310" lvl="1" indent="-457200">
              <a:buFont typeface="Arial" panose="020B0604020202020204" pitchFamily="34" charset="0"/>
              <a:buChar char="•"/>
            </a:pPr>
            <a:r>
              <a:rPr lang="en-US" sz="2000" dirty="0"/>
              <a:t>Physical</a:t>
            </a:r>
          </a:p>
          <a:p>
            <a:pPr marL="1110310" lvl="1" indent="-457200">
              <a:buFont typeface="Arial" panose="020B0604020202020204" pitchFamily="34" charset="0"/>
              <a:buChar char="•"/>
            </a:pPr>
            <a:r>
              <a:rPr lang="en-US" sz="2000" dirty="0"/>
              <a:t>Parking </a:t>
            </a:r>
          </a:p>
          <a:p>
            <a:pPr marL="1110310" lvl="1" indent="-457200">
              <a:buFont typeface="Arial" panose="020B0604020202020204" pitchFamily="34" charset="0"/>
              <a:buChar char="•"/>
            </a:pPr>
            <a:r>
              <a:rPr lang="en-US" sz="2000" dirty="0"/>
              <a:t>VMS Integration </a:t>
            </a:r>
          </a:p>
        </p:txBody>
      </p:sp>
      <p:pic>
        <p:nvPicPr>
          <p:cNvPr id="5" name="Picture 4">
            <a:extLst>
              <a:ext uri="{FF2B5EF4-FFF2-40B4-BE49-F238E27FC236}">
                <a16:creationId xmlns:a16="http://schemas.microsoft.com/office/drawing/2014/main" id="{6F7C142B-D5AE-4B1C-8AAD-55DDF45C3C71}"/>
              </a:ext>
            </a:extLst>
          </p:cNvPr>
          <p:cNvPicPr>
            <a:picLocks noChangeAspect="1"/>
          </p:cNvPicPr>
          <p:nvPr/>
        </p:nvPicPr>
        <p:blipFill>
          <a:blip r:embed="rId2"/>
          <a:stretch>
            <a:fillRect/>
          </a:stretch>
        </p:blipFill>
        <p:spPr>
          <a:xfrm rot="20075275">
            <a:off x="4815265" y="2542342"/>
            <a:ext cx="5891512" cy="2557020"/>
          </a:xfrm>
          <a:prstGeom prst="rect">
            <a:avLst/>
          </a:prstGeom>
        </p:spPr>
      </p:pic>
    </p:spTree>
    <p:extLst>
      <p:ext uri="{BB962C8B-B14F-4D97-AF65-F5344CB8AC3E}">
        <p14:creationId xmlns:p14="http://schemas.microsoft.com/office/powerpoint/2010/main" val="3630177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D4926803-4A86-46CD-9CA5-ED51E9F01057}"/>
              </a:ext>
            </a:extLst>
          </p:cNvPr>
          <p:cNvSpPr txBox="1">
            <a:spLocks/>
          </p:cNvSpPr>
          <p:nvPr/>
        </p:nvSpPr>
        <p:spPr>
          <a:xfrm>
            <a:off x="2266529" y="1821817"/>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endParaRPr lang="en-US" sz="2729" dirty="0">
              <a:latin typeface="Segoe UI" panose="020B0502040204020203" pitchFamily="34" charset="0"/>
              <a:cs typeface="Segoe UI" panose="020B0502040204020203" pitchFamily="34" charset="0"/>
            </a:endParaRPr>
          </a:p>
        </p:txBody>
      </p:sp>
      <p:grpSp>
        <p:nvGrpSpPr>
          <p:cNvPr id="3" name="Group 2">
            <a:extLst>
              <a:ext uri="{FF2B5EF4-FFF2-40B4-BE49-F238E27FC236}">
                <a16:creationId xmlns:a16="http://schemas.microsoft.com/office/drawing/2014/main" id="{F662E8ED-B6E4-41E1-BBD5-39A6C4A17700}"/>
              </a:ext>
            </a:extLst>
          </p:cNvPr>
          <p:cNvGrpSpPr/>
          <p:nvPr/>
        </p:nvGrpSpPr>
        <p:grpSpPr>
          <a:xfrm>
            <a:off x="-4" y="816"/>
            <a:ext cx="11063096" cy="8218531"/>
            <a:chOff x="1608882" y="-10759"/>
            <a:chExt cx="11063096" cy="8218531"/>
          </a:xfrm>
        </p:grpSpPr>
        <p:sp>
          <p:nvSpPr>
            <p:cNvPr id="9" name="Rectangle 8">
              <a:extLst>
                <a:ext uri="{FF2B5EF4-FFF2-40B4-BE49-F238E27FC236}">
                  <a16:creationId xmlns:a16="http://schemas.microsoft.com/office/drawing/2014/main" id="{B674B8F0-3A7C-4536-9BD2-5C666468CFE8}"/>
                </a:ext>
              </a:extLst>
            </p:cNvPr>
            <p:cNvSpPr/>
            <p:nvPr/>
          </p:nvSpPr>
          <p:spPr>
            <a:xfrm>
              <a:off x="1608882" y="-10759"/>
              <a:ext cx="3366868" cy="8218531"/>
            </a:xfrm>
            <a:prstGeom prst="rect">
              <a:avLst/>
            </a:prstGeom>
            <a:solidFill>
              <a:srgbClr val="0070C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sp>
          <p:nvSpPr>
            <p:cNvPr id="8" name="Title 2">
              <a:extLst>
                <a:ext uri="{FF2B5EF4-FFF2-40B4-BE49-F238E27FC236}">
                  <a16:creationId xmlns:a16="http://schemas.microsoft.com/office/drawing/2014/main" id="{D7260AC8-EE25-49B5-BFC8-F4690EE03179}"/>
                </a:ext>
              </a:extLst>
            </p:cNvPr>
            <p:cNvSpPr txBox="1">
              <a:spLocks/>
            </p:cNvSpPr>
            <p:nvPr/>
          </p:nvSpPr>
          <p:spPr>
            <a:xfrm>
              <a:off x="2266529" y="2374282"/>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r>
                <a:rPr lang="en-US" sz="2729" dirty="0">
                  <a:latin typeface="Segoe UI" panose="020B0502040204020203" pitchFamily="34" charset="0"/>
                  <a:cs typeface="Segoe UI" panose="020B0502040204020203" pitchFamily="34" charset="0"/>
                </a:rPr>
                <a:t>ISONAS</a:t>
              </a:r>
            </a:p>
            <a:p>
              <a:pPr algn="ctr"/>
              <a:r>
                <a:rPr lang="en-US" sz="2729" dirty="0">
                  <a:latin typeface="Segoe UI" panose="020B0502040204020203" pitchFamily="34" charset="0"/>
                  <a:cs typeface="Segoe UI" panose="020B0502040204020203" pitchFamily="34" charset="0"/>
                </a:rPr>
                <a:t>Hardware</a:t>
              </a:r>
            </a:p>
          </p:txBody>
        </p:sp>
        <p:pic>
          <p:nvPicPr>
            <p:cNvPr id="1030" name="Picture 6" descr="ISONAS">
              <a:extLst>
                <a:ext uri="{FF2B5EF4-FFF2-40B4-BE49-F238E27FC236}">
                  <a16:creationId xmlns:a16="http://schemas.microsoft.com/office/drawing/2014/main" id="{963A9E45-3E52-4B09-9947-719EEA5D3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6530" y="7192073"/>
              <a:ext cx="2182561" cy="7407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3BD3D-6DE1-45C3-BB21-30596FDD1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722" y="-10759"/>
              <a:ext cx="7695256" cy="8218531"/>
            </a:xfrm>
            <a:prstGeom prst="rect">
              <a:avLst/>
            </a:prstGeom>
          </p:spPr>
        </p:pic>
      </p:grpSp>
    </p:spTree>
    <p:extLst>
      <p:ext uri="{BB962C8B-B14F-4D97-AF65-F5344CB8AC3E}">
        <p14:creationId xmlns:p14="http://schemas.microsoft.com/office/powerpoint/2010/main" val="1783355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651882C-160A-4D45-AAE8-8782860250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66"/>
          <a:stretch/>
        </p:blipFill>
        <p:spPr>
          <a:xfrm>
            <a:off x="731520" y="5092175"/>
            <a:ext cx="1520894" cy="1906555"/>
          </a:xfrm>
          <a:prstGeom prst="rect">
            <a:avLst/>
          </a:prstGeom>
        </p:spPr>
      </p:pic>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 </a:t>
            </a:r>
          </a:p>
        </p:txBody>
      </p:sp>
      <p:sp>
        <p:nvSpPr>
          <p:cNvPr id="97" name="Rounded Rectangle 46">
            <a:extLst>
              <a:ext uri="{FF2B5EF4-FFF2-40B4-BE49-F238E27FC236}">
                <a16:creationId xmlns:a16="http://schemas.microsoft.com/office/drawing/2014/main" id="{BA4FD2DE-FB56-4BB8-A2BB-676094F74ECD}"/>
              </a:ext>
            </a:extLst>
          </p:cNvPr>
          <p:cNvSpPr/>
          <p:nvPr/>
        </p:nvSpPr>
        <p:spPr>
          <a:xfrm>
            <a:off x="764033" y="2579035"/>
            <a:ext cx="5478272" cy="48181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ea typeface="Segoe UI" panose="020B0502040204020203" pitchFamily="34" charset="0"/>
                <a:cs typeface="Segoe UI" panose="020B0502040204020203" pitchFamily="34" charset="0"/>
              </a:rPr>
              <a:t>Pure IP Reader- Controller (RC-04)</a:t>
            </a: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846207" y="137226"/>
            <a:ext cx="938852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ISONAS Pure IP Reader-Controllers</a:t>
            </a:r>
          </a:p>
        </p:txBody>
      </p:sp>
      <p:sp>
        <p:nvSpPr>
          <p:cNvPr id="19" name="TextBox 18">
            <a:extLst>
              <a:ext uri="{FF2B5EF4-FFF2-40B4-BE49-F238E27FC236}">
                <a16:creationId xmlns:a16="http://schemas.microsoft.com/office/drawing/2014/main" id="{8E19BA4F-3AB9-4035-A0D4-F400F69AC9F5}"/>
              </a:ext>
            </a:extLst>
          </p:cNvPr>
          <p:cNvSpPr txBox="1"/>
          <p:nvPr/>
        </p:nvSpPr>
        <p:spPr>
          <a:xfrm>
            <a:off x="764032" y="1325275"/>
            <a:ext cx="12817857" cy="730870"/>
          </a:xfrm>
          <a:prstGeom prst="rect">
            <a:avLst/>
          </a:prstGeom>
          <a:noFill/>
        </p:spPr>
        <p:txBody>
          <a:bodyPr wrap="square" rtlCol="0">
            <a:noAutofit/>
          </a:bodyPr>
          <a:lstStyle/>
          <a:p>
            <a:r>
              <a:rPr lang="en-US" sz="1800" dirty="0">
                <a:latin typeface="Segoe UI" panose="020B0502040204020203" pitchFamily="34" charset="0"/>
                <a:ea typeface="Segoe UI" panose="020B0502040204020203" pitchFamily="34" charset="0"/>
                <a:cs typeface="Segoe UI" panose="020B0502040204020203" pitchFamily="34" charset="0"/>
              </a:rPr>
              <a:t>ISONAS has installed more than 50,000 reader-controllers for organizations worldwide. Small and Medium size business are a core growth engine with market installations including education and healthcare institutions, to state and local governments, to Fortune 500 companies.  </a:t>
            </a:r>
          </a:p>
        </p:txBody>
      </p:sp>
      <p:sp>
        <p:nvSpPr>
          <p:cNvPr id="18" name="TextBox 17">
            <a:extLst>
              <a:ext uri="{FF2B5EF4-FFF2-40B4-BE49-F238E27FC236}">
                <a16:creationId xmlns:a16="http://schemas.microsoft.com/office/drawing/2014/main" id="{9875DB59-A514-4297-824B-4487C677E0BE}"/>
              </a:ext>
            </a:extLst>
          </p:cNvPr>
          <p:cNvSpPr txBox="1"/>
          <p:nvPr/>
        </p:nvSpPr>
        <p:spPr>
          <a:xfrm>
            <a:off x="6564227" y="2579035"/>
            <a:ext cx="7475864" cy="4483876"/>
          </a:xfrm>
          <a:prstGeom prst="rect">
            <a:avLst/>
          </a:prstGeom>
          <a:noFill/>
        </p:spPr>
        <p:txBody>
          <a:bodyPr wrap="square" rtlCol="0">
            <a:noAutofit/>
          </a:bodyPr>
          <a:lstStyle>
            <a:defPPr>
              <a:defRPr lang="en-US"/>
            </a:defPPr>
            <a:lvl1pPr marL="285750" indent="-285750">
              <a:spcAft>
                <a:spcPts val="600"/>
              </a:spcAft>
              <a:buClr>
                <a:schemeClr val="bg2"/>
              </a:buClr>
              <a:buFont typeface="Arial" panose="020B0604020202020204" pitchFamily="34" charset="0"/>
              <a:buChar char="•"/>
              <a:defRPr sz="1600">
                <a:latin typeface="Segoe UI" panose="020B0502040204020203" pitchFamily="34" charset="0"/>
                <a:ea typeface="Segoe UI" panose="020B0502040204020203" pitchFamily="34" charset="0"/>
                <a:cs typeface="Segoe UI" panose="020B0502040204020203" pitchFamily="34" charset="0"/>
              </a:defRPr>
            </a:lvl1pPr>
          </a:lstStyle>
          <a:p>
            <a:pPr marL="0" indent="0">
              <a:buNone/>
            </a:pPr>
            <a:r>
              <a:rPr lang="en-US" dirty="0"/>
              <a:t>The ISONAS Pure IP family takes advantage of patented technology and remains an all in one intelligent device eliminating the need for a separate panel. Features include:</a:t>
            </a:r>
          </a:p>
          <a:p>
            <a:r>
              <a:rPr lang="en-US" dirty="0"/>
              <a:t>Multiple form factors</a:t>
            </a:r>
          </a:p>
          <a:p>
            <a:r>
              <a:rPr lang="en-US" dirty="0"/>
              <a:t>Multiple RFID formats (125 kHz and 13.56 MHz)</a:t>
            </a:r>
          </a:p>
          <a:p>
            <a:r>
              <a:rPr lang="en-US" dirty="0"/>
              <a:t>Bluetooth enabled to allow use of smart phone as a credential</a:t>
            </a:r>
          </a:p>
          <a:p>
            <a:r>
              <a:rPr lang="en-US" dirty="0"/>
              <a:t>Local mode decision making allowing functionality without network connectivity</a:t>
            </a:r>
          </a:p>
          <a:p>
            <a:r>
              <a:rPr lang="en-US" dirty="0"/>
              <a:t>Advanced tamper detection via accelerometer</a:t>
            </a:r>
          </a:p>
          <a:p>
            <a:r>
              <a:rPr lang="en-US" dirty="0"/>
              <a:t>Metal back plate for ease of installation</a:t>
            </a:r>
          </a:p>
          <a:p>
            <a:r>
              <a:rPr lang="en-US" dirty="0"/>
              <a:t>Indoor and Outdoor rated</a:t>
            </a:r>
          </a:p>
          <a:p>
            <a:r>
              <a:rPr lang="en-US" dirty="0"/>
              <a:t>UL294 V6 Certified</a:t>
            </a:r>
          </a:p>
          <a:p>
            <a:r>
              <a:rPr lang="en-US" dirty="0"/>
              <a:t>Made in the USA</a:t>
            </a:r>
          </a:p>
          <a:p>
            <a:r>
              <a:rPr lang="en-US" dirty="0"/>
              <a:t>Field programmable IP</a:t>
            </a:r>
          </a:p>
          <a:p>
            <a:r>
              <a:rPr lang="en-US" dirty="0"/>
              <a:t>USA &amp; EU mounting options</a:t>
            </a:r>
          </a:p>
          <a:p>
            <a:r>
              <a:rPr lang="en-US" dirty="0"/>
              <a:t>Encryption Key management</a:t>
            </a:r>
          </a:p>
          <a:p>
            <a:endParaRPr lang="en-US" dirty="0"/>
          </a:p>
          <a:p>
            <a:endParaRPr lang="en-US" dirty="0"/>
          </a:p>
        </p:txBody>
      </p:sp>
      <p:pic>
        <p:nvPicPr>
          <p:cNvPr id="28" name="Picture 27">
            <a:extLst>
              <a:ext uri="{FF2B5EF4-FFF2-40B4-BE49-F238E27FC236}">
                <a16:creationId xmlns:a16="http://schemas.microsoft.com/office/drawing/2014/main" id="{31F10AE4-611A-4BA6-A114-CDA1024D9C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14" t="5197" r="9218" b="7389"/>
          <a:stretch/>
        </p:blipFill>
        <p:spPr>
          <a:xfrm>
            <a:off x="3093420" y="3181233"/>
            <a:ext cx="927964" cy="1428008"/>
          </a:xfrm>
          <a:prstGeom prst="rect">
            <a:avLst/>
          </a:prstGeom>
        </p:spPr>
      </p:pic>
      <p:pic>
        <p:nvPicPr>
          <p:cNvPr id="15" name="Picture 14">
            <a:extLst>
              <a:ext uri="{FF2B5EF4-FFF2-40B4-BE49-F238E27FC236}">
                <a16:creationId xmlns:a16="http://schemas.microsoft.com/office/drawing/2014/main" id="{A1EABE45-A65A-4623-8F4E-1DE921B646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163" y="3181233"/>
            <a:ext cx="1666360" cy="1986177"/>
          </a:xfrm>
          <a:prstGeom prst="rect">
            <a:avLst/>
          </a:prstGeom>
        </p:spPr>
      </p:pic>
      <p:pic>
        <p:nvPicPr>
          <p:cNvPr id="25" name="Picture 24">
            <a:extLst>
              <a:ext uri="{FF2B5EF4-FFF2-40B4-BE49-F238E27FC236}">
                <a16:creationId xmlns:a16="http://schemas.microsoft.com/office/drawing/2014/main" id="{7C9629E5-EB86-441E-9839-710F296B7F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150" t="10078" r="18033" b="7862"/>
          <a:stretch/>
        </p:blipFill>
        <p:spPr>
          <a:xfrm>
            <a:off x="4998110" y="3297753"/>
            <a:ext cx="497702" cy="1428008"/>
          </a:xfrm>
          <a:prstGeom prst="rect">
            <a:avLst/>
          </a:prstGeom>
        </p:spPr>
      </p:pic>
    </p:spTree>
    <p:extLst>
      <p:ext uri="{BB962C8B-B14F-4D97-AF65-F5344CB8AC3E}">
        <p14:creationId xmlns:p14="http://schemas.microsoft.com/office/powerpoint/2010/main" val="2463488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vert="horz" lIns="0" tIns="65311" rIns="130622" bIns="65311" rtlCol="0" anchor="t">
            <a:noAutofit/>
          </a:bodyPr>
          <a:lstStyle/>
          <a:p>
            <a:r>
              <a:rPr lang="en-US" dirty="0"/>
              <a:t> </a:t>
            </a:r>
          </a:p>
        </p:txBody>
      </p:sp>
      <p:sp>
        <p:nvSpPr>
          <p:cNvPr id="98" name="Rounded Rectangle 46">
            <a:extLst>
              <a:ext uri="{FF2B5EF4-FFF2-40B4-BE49-F238E27FC236}">
                <a16:creationId xmlns:a16="http://schemas.microsoft.com/office/drawing/2014/main" id="{4CF2C17C-21E2-4D3F-BDA0-F36FED55C8D3}"/>
              </a:ext>
            </a:extLst>
          </p:cNvPr>
          <p:cNvSpPr/>
          <p:nvPr/>
        </p:nvSpPr>
        <p:spPr>
          <a:xfrm>
            <a:off x="858396" y="1857377"/>
            <a:ext cx="4876800" cy="378436"/>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ea typeface="Segoe UI" panose="020B0502040204020203" pitchFamily="34" charset="0"/>
                <a:cs typeface="Segoe UI" panose="020B0502040204020203" pitchFamily="34" charset="0"/>
              </a:rPr>
              <a:t>PowerNet IP-Bridge</a:t>
            </a: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557784" y="158495"/>
            <a:ext cx="863324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ISONAS Legacy Takeover Solution</a:t>
            </a:r>
          </a:p>
        </p:txBody>
      </p:sp>
      <p:sp>
        <p:nvSpPr>
          <p:cNvPr id="19" name="TextBox 18">
            <a:extLst>
              <a:ext uri="{FF2B5EF4-FFF2-40B4-BE49-F238E27FC236}">
                <a16:creationId xmlns:a16="http://schemas.microsoft.com/office/drawing/2014/main" id="{8E19BA4F-3AB9-4035-A0D4-F400F69AC9F5}"/>
              </a:ext>
            </a:extLst>
          </p:cNvPr>
          <p:cNvSpPr txBox="1"/>
          <p:nvPr/>
        </p:nvSpPr>
        <p:spPr>
          <a:xfrm>
            <a:off x="764032" y="1082192"/>
            <a:ext cx="11354815" cy="730870"/>
          </a:xfrm>
          <a:prstGeom prst="rect">
            <a:avLst/>
          </a:prstGeom>
          <a:noFill/>
        </p:spPr>
        <p:txBody>
          <a:bodyPr wrap="square" rtlCol="0">
            <a:noAutofit/>
          </a:bodyPr>
          <a:lstStyle/>
          <a:p>
            <a:r>
              <a:rPr lang="en-US" sz="1800" dirty="0">
                <a:latin typeface="Segoe UI" panose="020B0502040204020203" pitchFamily="34" charset="0"/>
                <a:ea typeface="Segoe UI" panose="020B0502040204020203" pitchFamily="34" charset="0"/>
                <a:cs typeface="Segoe UI" panose="020B0502040204020203" pitchFamily="34" charset="0"/>
              </a:rPr>
              <a:t>Customers that have access control want more, however they are trapped into proprietary systems.</a:t>
            </a:r>
          </a:p>
          <a:p>
            <a:r>
              <a:rPr lang="en-US" sz="1800" dirty="0">
                <a:latin typeface="Segoe UI" panose="020B0502040204020203" pitchFamily="34" charset="0"/>
                <a:ea typeface="Segoe UI" panose="020B0502040204020203" pitchFamily="34" charset="0"/>
                <a:cs typeface="Segoe UI" panose="020B0502040204020203" pitchFamily="34" charset="0"/>
              </a:rPr>
              <a:t>The IP Bridge frees the customer to move to an open architecture IP platform</a:t>
            </a:r>
          </a:p>
        </p:txBody>
      </p:sp>
      <p:sp>
        <p:nvSpPr>
          <p:cNvPr id="26" name="TextBox 25">
            <a:extLst>
              <a:ext uri="{FF2B5EF4-FFF2-40B4-BE49-F238E27FC236}">
                <a16:creationId xmlns:a16="http://schemas.microsoft.com/office/drawing/2014/main" id="{881BBC3C-7ABE-475D-A115-24B99B6CEE1C}"/>
              </a:ext>
            </a:extLst>
          </p:cNvPr>
          <p:cNvSpPr txBox="1"/>
          <p:nvPr/>
        </p:nvSpPr>
        <p:spPr>
          <a:xfrm>
            <a:off x="557784" y="4685455"/>
            <a:ext cx="7342632" cy="2278091"/>
          </a:xfrm>
          <a:prstGeom prst="rect">
            <a:avLst/>
          </a:prstGeom>
          <a:noFill/>
        </p:spPr>
        <p:txBody>
          <a:bodyPr wrap="square" rtlCol="0">
            <a:noAutofit/>
          </a:bodyPr>
          <a:lstStyle/>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Replaces existing panels and eliminates the need to rip and replace existing hardware to upgrade system.  Use existing readers.  </a:t>
            </a:r>
          </a:p>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Seamlessly allows migration to a Pure IP Access Control solution by bridging Wiegand systems with Pure IP Systems via the IT Network</a:t>
            </a:r>
          </a:p>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Local decision making, centralized programming</a:t>
            </a:r>
          </a:p>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Utilizes existing power supplies or use PoE (802.3af) or PoE+ (802.3at) </a:t>
            </a:r>
          </a:p>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Up to 32 IP-Bridges can be placed in series (96 doors) using a single switch port</a:t>
            </a:r>
          </a:p>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2 or 3 door options, Wiegand Inputs, DIN-Rail mountable, Compact Size (6” wide)</a:t>
            </a:r>
          </a:p>
          <a:p>
            <a:pPr marL="205740" indent="-205740">
              <a:spcAft>
                <a:spcPts val="600"/>
              </a:spcAft>
              <a:buFont typeface="Wingdings" panose="05000000000000000000" pitchFamily="2" charset="2"/>
              <a:buChar char="§"/>
            </a:pPr>
            <a:endParaRPr lang="en-US" sz="1600" dirty="0">
              <a:latin typeface="Segoe UI" panose="020B0502040204020203" pitchFamily="34" charset="0"/>
              <a:ea typeface="Segoe UI" panose="020B0502040204020203" pitchFamily="34" charset="0"/>
              <a:cs typeface="Segoe UI" panose="020B0502040204020203" pitchFamily="34" charset="0"/>
            </a:endParaRPr>
          </a:p>
          <a:p>
            <a:pPr marL="205740" indent="-205740">
              <a:spcAft>
                <a:spcPts val="600"/>
              </a:spcAft>
              <a:buFont typeface="Wingdings" panose="05000000000000000000" pitchFamily="2" charset="2"/>
              <a:buChar char="§"/>
            </a:pPr>
            <a:endParaRPr lang="en-US" sz="1600" b="1" dirty="0">
              <a:latin typeface="Segoe UI" panose="020B0502040204020203" pitchFamily="34" charset="0"/>
              <a:ea typeface="Segoe UI" panose="020B05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06EB70A2-469E-4827-941D-556DEEE50C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057" b="18075"/>
          <a:stretch/>
        </p:blipFill>
        <p:spPr>
          <a:xfrm>
            <a:off x="1471843" y="2300656"/>
            <a:ext cx="3649906" cy="2027504"/>
          </a:xfrm>
          <a:prstGeom prst="rect">
            <a:avLst/>
          </a:prstGeom>
        </p:spPr>
      </p:pic>
      <p:sp>
        <p:nvSpPr>
          <p:cNvPr id="12" name="Rounded Rectangle 46">
            <a:extLst>
              <a:ext uri="{FF2B5EF4-FFF2-40B4-BE49-F238E27FC236}">
                <a16:creationId xmlns:a16="http://schemas.microsoft.com/office/drawing/2014/main" id="{218F61E2-9540-4F13-B618-0C9D4F074C95}"/>
              </a:ext>
            </a:extLst>
          </p:cNvPr>
          <p:cNvSpPr/>
          <p:nvPr/>
        </p:nvSpPr>
        <p:spPr>
          <a:xfrm>
            <a:off x="8564268" y="1866918"/>
            <a:ext cx="4876800" cy="378436"/>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ea typeface="Segoe UI" panose="020B0502040204020203" pitchFamily="34" charset="0"/>
                <a:cs typeface="Segoe UI" panose="020B0502040204020203" pitchFamily="34" charset="0"/>
              </a:rPr>
              <a:t>Pure IP Wiegand Readers (R-1)</a:t>
            </a:r>
          </a:p>
        </p:txBody>
      </p:sp>
      <p:sp>
        <p:nvSpPr>
          <p:cNvPr id="13" name="TextBox 12">
            <a:extLst>
              <a:ext uri="{FF2B5EF4-FFF2-40B4-BE49-F238E27FC236}">
                <a16:creationId xmlns:a16="http://schemas.microsoft.com/office/drawing/2014/main" id="{96329D67-5BB7-419F-BC20-1DE4322DE3ED}"/>
              </a:ext>
            </a:extLst>
          </p:cNvPr>
          <p:cNvSpPr txBox="1"/>
          <p:nvPr/>
        </p:nvSpPr>
        <p:spPr>
          <a:xfrm>
            <a:off x="8461094" y="4685455"/>
            <a:ext cx="5596281" cy="2290378"/>
          </a:xfrm>
          <a:prstGeom prst="rect">
            <a:avLst/>
          </a:prstGeom>
          <a:noFill/>
        </p:spPr>
        <p:txBody>
          <a:bodyPr wrap="square" rtlCol="0">
            <a:noAutofit/>
          </a:bodyPr>
          <a:lstStyle>
            <a:defPPr>
              <a:defRPr lang="en-US"/>
            </a:defPPr>
            <a:lvl1pPr marL="285750" indent="-285750">
              <a:buClr>
                <a:schemeClr val="bg2"/>
              </a:buClr>
              <a:buFont typeface="Arial" panose="020B0604020202020204" pitchFamily="34" charset="0"/>
              <a:buChar char="•"/>
              <a:defRPr sz="1800">
                <a:latin typeface="Segoe UI" panose="020B0502040204020203" pitchFamily="34" charset="0"/>
                <a:ea typeface="Segoe UI" panose="020B0502040204020203" pitchFamily="34" charset="0"/>
                <a:cs typeface="Segoe UI" panose="020B0502040204020203" pitchFamily="34" charset="0"/>
              </a:defRPr>
            </a:lvl1pPr>
          </a:lstStyle>
          <a:p>
            <a:pPr>
              <a:spcAft>
                <a:spcPts val="600"/>
              </a:spcAft>
            </a:pPr>
            <a:r>
              <a:rPr lang="en-US" sz="1600" dirty="0"/>
              <a:t>All Wiegand Readers available in Multi-Card technology, providing flexibility in credential model choice</a:t>
            </a:r>
          </a:p>
          <a:p>
            <a:pPr>
              <a:spcAft>
                <a:spcPts val="600"/>
              </a:spcAft>
            </a:pPr>
            <a:r>
              <a:rPr lang="en-US" sz="1600" dirty="0"/>
              <a:t>Bluetooth Low Energy (BLE) enabled for smart phone</a:t>
            </a:r>
          </a:p>
        </p:txBody>
      </p:sp>
      <p:pic>
        <p:nvPicPr>
          <p:cNvPr id="15" name="Picture 14">
            <a:extLst>
              <a:ext uri="{FF2B5EF4-FFF2-40B4-BE49-F238E27FC236}">
                <a16:creationId xmlns:a16="http://schemas.microsoft.com/office/drawing/2014/main" id="{2A1CDD57-ED5D-483A-ABD7-56FAEFAD14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475" b="11461"/>
          <a:stretch/>
        </p:blipFill>
        <p:spPr>
          <a:xfrm>
            <a:off x="8721273" y="2558288"/>
            <a:ext cx="2468880" cy="1927144"/>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0599" t="9131" r="7415"/>
          <a:stretch/>
        </p:blipFill>
        <p:spPr>
          <a:xfrm>
            <a:off x="11717294" y="2558288"/>
            <a:ext cx="1474474" cy="2131130"/>
          </a:xfrm>
          <a:prstGeom prst="rect">
            <a:avLst/>
          </a:prstGeom>
        </p:spPr>
      </p:pic>
    </p:spTree>
    <p:extLst>
      <p:ext uri="{BB962C8B-B14F-4D97-AF65-F5344CB8AC3E}">
        <p14:creationId xmlns:p14="http://schemas.microsoft.com/office/powerpoint/2010/main" val="1096824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A8D624-9321-42D9-943E-7743BE4A44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9820" y="2559145"/>
            <a:ext cx="8913638" cy="2976154"/>
          </a:xfrm>
          <a:prstGeom prst="rect">
            <a:avLst/>
          </a:prstGeom>
        </p:spPr>
      </p:pic>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vert="horz" lIns="0" tIns="65311" rIns="130622" bIns="65311" rtlCol="0" anchor="t">
            <a:noAutofit/>
          </a:bodyPr>
          <a:lstStyle/>
          <a:p>
            <a:r>
              <a:rPr lang="en-US" dirty="0"/>
              <a:t> </a:t>
            </a:r>
          </a:p>
        </p:txBody>
      </p:sp>
      <p:sp>
        <p:nvSpPr>
          <p:cNvPr id="97" name="Rounded Rectangle 46">
            <a:extLst>
              <a:ext uri="{FF2B5EF4-FFF2-40B4-BE49-F238E27FC236}">
                <a16:creationId xmlns:a16="http://schemas.microsoft.com/office/drawing/2014/main" id="{BA4FD2DE-FB56-4BB8-A2BB-676094F74ECD}"/>
              </a:ext>
            </a:extLst>
          </p:cNvPr>
          <p:cNvSpPr/>
          <p:nvPr/>
        </p:nvSpPr>
        <p:spPr>
          <a:xfrm>
            <a:off x="539943" y="1924844"/>
            <a:ext cx="13167360" cy="378436"/>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mj-lt"/>
                <a:ea typeface="Segoe UI" panose="020B0502040204020203" pitchFamily="34" charset="0"/>
                <a:cs typeface="Segoe UI" panose="020B0502040204020203" pitchFamily="34" charset="0"/>
              </a:rPr>
              <a:t>Mobile Credentials</a:t>
            </a:r>
          </a:p>
        </p:txBody>
      </p:sp>
      <p:sp>
        <p:nvSpPr>
          <p:cNvPr id="105" name="TextBox 104">
            <a:extLst>
              <a:ext uri="{FF2B5EF4-FFF2-40B4-BE49-F238E27FC236}">
                <a16:creationId xmlns:a16="http://schemas.microsoft.com/office/drawing/2014/main" id="{BF3388CC-E3AF-4DF3-B675-F3FEDF977B3B}"/>
              </a:ext>
            </a:extLst>
          </p:cNvPr>
          <p:cNvSpPr txBox="1"/>
          <p:nvPr/>
        </p:nvSpPr>
        <p:spPr>
          <a:xfrm>
            <a:off x="539943" y="5824205"/>
            <a:ext cx="13403071" cy="1316605"/>
          </a:xfrm>
          <a:prstGeom prst="rect">
            <a:avLst/>
          </a:prstGeom>
          <a:noFill/>
        </p:spPr>
        <p:txBody>
          <a:bodyPr wrap="square" rtlCol="0">
            <a:noAutofit/>
          </a:bodyPr>
          <a:lstStyle/>
          <a:p>
            <a:r>
              <a:rPr lang="en-US" sz="1800" dirty="0">
                <a:latin typeface="Segoe UI" panose="020B0502040204020203" pitchFamily="34" charset="0"/>
                <a:ea typeface="Segoe UI" panose="020B0502040204020203" pitchFamily="34" charset="0"/>
                <a:cs typeface="Segoe UI" panose="020B0502040204020203" pitchFamily="34" charset="0"/>
              </a:rPr>
              <a:t>Market is shifting towards innovative technologies that reduce scale costs and provide better security management. Pure IP hardware eliminates the need for a physical card, allowing organizations to efficiently manage an unlimited number of credentials and manage access control in real-time.</a:t>
            </a:r>
          </a:p>
          <a:p>
            <a:endParaRPr lang="en-US" sz="1440" dirty="0">
              <a:latin typeface="Segoe UI" panose="020B0502040204020203" pitchFamily="34" charset="0"/>
              <a:ea typeface="Segoe UI" panose="020B0502040204020203" pitchFamily="34" charset="0"/>
              <a:cs typeface="Segoe UI" panose="020B0502040204020203" pitchFamily="34" charset="0"/>
            </a:endParaRP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533400" y="221117"/>
            <a:ext cx="938852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ISONAS Pure Mobile Credentials</a:t>
            </a:r>
          </a:p>
        </p:txBody>
      </p:sp>
      <p:sp>
        <p:nvSpPr>
          <p:cNvPr id="19" name="TextBox 18">
            <a:extLst>
              <a:ext uri="{FF2B5EF4-FFF2-40B4-BE49-F238E27FC236}">
                <a16:creationId xmlns:a16="http://schemas.microsoft.com/office/drawing/2014/main" id="{8E19BA4F-3AB9-4035-A0D4-F400F69AC9F5}"/>
              </a:ext>
            </a:extLst>
          </p:cNvPr>
          <p:cNvSpPr txBox="1"/>
          <p:nvPr/>
        </p:nvSpPr>
        <p:spPr>
          <a:xfrm>
            <a:off x="539943" y="1038945"/>
            <a:ext cx="11476735" cy="730870"/>
          </a:xfrm>
          <a:prstGeom prst="rect">
            <a:avLst/>
          </a:prstGeom>
          <a:noFill/>
        </p:spPr>
        <p:txBody>
          <a:bodyPr wrap="square" rtlCol="0">
            <a:noAutofit/>
          </a:bodyPr>
          <a:lstStyle/>
          <a:p>
            <a:r>
              <a:rPr lang="en-US" sz="1680" dirty="0">
                <a:latin typeface="Segoe UI" panose="020B0502040204020203" pitchFamily="34" charset="0"/>
                <a:ea typeface="Segoe UI" panose="020B0502040204020203" pitchFamily="34" charset="0"/>
                <a:cs typeface="Segoe UI" panose="020B0502040204020203" pitchFamily="34" charset="0"/>
              </a:rPr>
              <a:t>Proprietary mobile software integrates into ISONAS Pure IP hardware, significantly reducing cost and complexity of legacy access control key management.  </a:t>
            </a:r>
          </a:p>
        </p:txBody>
      </p:sp>
      <p:sp>
        <p:nvSpPr>
          <p:cNvPr id="3" name="Rectangle 2">
            <a:extLst>
              <a:ext uri="{FF2B5EF4-FFF2-40B4-BE49-F238E27FC236}">
                <a16:creationId xmlns:a16="http://schemas.microsoft.com/office/drawing/2014/main" id="{7FC9E7DC-26E1-44AA-89EB-6C9D30F8B2AF}"/>
              </a:ext>
            </a:extLst>
          </p:cNvPr>
          <p:cNvSpPr/>
          <p:nvPr/>
        </p:nvSpPr>
        <p:spPr>
          <a:xfrm>
            <a:off x="9651430" y="2594424"/>
            <a:ext cx="4145280" cy="2369880"/>
          </a:xfrm>
          <a:prstGeom prst="rect">
            <a:avLst/>
          </a:prstGeom>
          <a:noFill/>
        </p:spPr>
        <p:txBody>
          <a:bodyPr wrap="square" rtlCol="0">
            <a:noAutofit/>
          </a:bodyPr>
          <a:lstStyle/>
          <a:p>
            <a:pPr>
              <a:spcAft>
                <a:spcPts val="600"/>
              </a:spcAft>
              <a:buClr>
                <a:schemeClr val="bg2"/>
              </a:buClr>
            </a:pPr>
            <a:r>
              <a:rPr lang="en-US" sz="1600" dirty="0">
                <a:latin typeface="Segoe UI" panose="020B0502040204020203" pitchFamily="34" charset="0"/>
                <a:ea typeface="Segoe UI" panose="020B0502040204020203" pitchFamily="34" charset="0"/>
                <a:cs typeface="Segoe UI" panose="020B0502040204020203" pitchFamily="34" charset="0"/>
              </a:rPr>
              <a:t>ISONAS Pure Mobile has the following capabilities:</a:t>
            </a:r>
          </a:p>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Quick Enrollment and Management Settings</a:t>
            </a:r>
          </a:p>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IOS and Android Compatibility</a:t>
            </a:r>
          </a:p>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Secure encrypted communication with unique session keys</a:t>
            </a:r>
          </a:p>
          <a:p>
            <a:pPr marL="285750"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Non-transferrable credentials</a:t>
            </a:r>
          </a:p>
        </p:txBody>
      </p:sp>
    </p:spTree>
    <p:extLst>
      <p:ext uri="{BB962C8B-B14F-4D97-AF65-F5344CB8AC3E}">
        <p14:creationId xmlns:p14="http://schemas.microsoft.com/office/powerpoint/2010/main" val="2883879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451104" y="329566"/>
            <a:ext cx="10897126" cy="1371600"/>
          </a:xfr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stStyle>
          <a:p>
            <a:r>
              <a:rPr lang="en-US" dirty="0"/>
              <a:t>ISONAS Topology (Reader-Controller)</a:t>
            </a:r>
          </a:p>
        </p:txBody>
      </p:sp>
      <p:grpSp>
        <p:nvGrpSpPr>
          <p:cNvPr id="9" name="Group 8">
            <a:extLst>
              <a:ext uri="{FF2B5EF4-FFF2-40B4-BE49-F238E27FC236}">
                <a16:creationId xmlns:a16="http://schemas.microsoft.com/office/drawing/2014/main" id="{69E1E9B9-EEE9-4AB4-ACAC-2677DF4E75CF}"/>
              </a:ext>
            </a:extLst>
          </p:cNvPr>
          <p:cNvGrpSpPr/>
          <p:nvPr/>
        </p:nvGrpSpPr>
        <p:grpSpPr>
          <a:xfrm>
            <a:off x="1154802" y="1232996"/>
            <a:ext cx="10628671" cy="5875808"/>
            <a:chOff x="132815" y="1162535"/>
            <a:chExt cx="8857226" cy="4896507"/>
          </a:xfrm>
        </p:grpSpPr>
        <p:sp>
          <p:nvSpPr>
            <p:cNvPr id="10" name="TextBox 9">
              <a:extLst>
                <a:ext uri="{FF2B5EF4-FFF2-40B4-BE49-F238E27FC236}">
                  <a16:creationId xmlns:a16="http://schemas.microsoft.com/office/drawing/2014/main" id="{5E74D45A-92BF-419B-8C56-0DA9CA2A2D89}"/>
                </a:ext>
              </a:extLst>
            </p:cNvPr>
            <p:cNvSpPr txBox="1"/>
            <p:nvPr/>
          </p:nvSpPr>
          <p:spPr>
            <a:xfrm>
              <a:off x="7632024" y="4557553"/>
              <a:ext cx="1267541" cy="230833"/>
            </a:xfrm>
            <a:prstGeom prst="rect">
              <a:avLst/>
            </a:prstGeom>
            <a:noFill/>
          </p:spPr>
          <p:txBody>
            <a:bodyPr wrap="square" rtlCol="0">
              <a:spAutoFit/>
            </a:bodyPr>
            <a:lstStyle/>
            <a:p>
              <a:r>
                <a:rPr lang="en-US" sz="1200" dirty="0"/>
                <a:t>Request For Exit</a:t>
              </a:r>
            </a:p>
          </p:txBody>
        </p:sp>
        <p:grpSp>
          <p:nvGrpSpPr>
            <p:cNvPr id="11" name="Group 10">
              <a:extLst>
                <a:ext uri="{FF2B5EF4-FFF2-40B4-BE49-F238E27FC236}">
                  <a16:creationId xmlns:a16="http://schemas.microsoft.com/office/drawing/2014/main" id="{CB0774BF-6462-4724-BC9F-D32C327888E0}"/>
                </a:ext>
              </a:extLst>
            </p:cNvPr>
            <p:cNvGrpSpPr/>
            <p:nvPr/>
          </p:nvGrpSpPr>
          <p:grpSpPr>
            <a:xfrm>
              <a:off x="2425290" y="1779869"/>
              <a:ext cx="5935156" cy="4279173"/>
              <a:chOff x="2425290" y="1926173"/>
              <a:chExt cx="5935156" cy="4279173"/>
            </a:xfrm>
          </p:grpSpPr>
          <p:pic>
            <p:nvPicPr>
              <p:cNvPr id="25" name="Picture 24">
                <a:extLst>
                  <a:ext uri="{FF2B5EF4-FFF2-40B4-BE49-F238E27FC236}">
                    <a16:creationId xmlns:a16="http://schemas.microsoft.com/office/drawing/2014/main" id="{F068F60D-48B5-413F-AB13-A528F1D02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5466" y="4817069"/>
                <a:ext cx="597487" cy="1270523"/>
              </a:xfrm>
              <a:prstGeom prst="rect">
                <a:avLst/>
              </a:prstGeom>
            </p:spPr>
          </p:pic>
          <p:pic>
            <p:nvPicPr>
              <p:cNvPr id="26" name="Picture 42">
                <a:extLst>
                  <a:ext uri="{FF2B5EF4-FFF2-40B4-BE49-F238E27FC236}">
                    <a16:creationId xmlns:a16="http://schemas.microsoft.com/office/drawing/2014/main" id="{E4655851-DE10-455A-8B54-8FB2697185D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49922" y="4516056"/>
                <a:ext cx="1206500" cy="1689290"/>
              </a:xfrm>
              <a:prstGeom prst="rect">
                <a:avLst/>
              </a:prstGeom>
              <a:noFill/>
              <a:ln w="9525">
                <a:noFill/>
                <a:miter lim="800000"/>
                <a:headEnd/>
                <a:tailEnd/>
              </a:ln>
            </p:spPr>
          </p:pic>
          <p:sp>
            <p:nvSpPr>
              <p:cNvPr id="27" name="Equal 48">
                <a:extLst>
                  <a:ext uri="{FF2B5EF4-FFF2-40B4-BE49-F238E27FC236}">
                    <a16:creationId xmlns:a16="http://schemas.microsoft.com/office/drawing/2014/main" id="{A6F591C9-3572-42DE-9427-C916B01E6719}"/>
                  </a:ext>
                </a:extLst>
              </p:cNvPr>
              <p:cNvSpPr/>
              <p:nvPr/>
            </p:nvSpPr>
            <p:spPr>
              <a:xfrm>
                <a:off x="6640872" y="4152900"/>
                <a:ext cx="152400" cy="533400"/>
              </a:xfrm>
              <a:prstGeom prst="math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dirty="0">
                  <a:solidFill>
                    <a:schemeClr val="tx1"/>
                  </a:solidFill>
                </a:endParaRPr>
              </a:p>
            </p:txBody>
          </p:sp>
          <p:grpSp>
            <p:nvGrpSpPr>
              <p:cNvPr id="28" name="Group 21">
                <a:extLst>
                  <a:ext uri="{FF2B5EF4-FFF2-40B4-BE49-F238E27FC236}">
                    <a16:creationId xmlns:a16="http://schemas.microsoft.com/office/drawing/2014/main" id="{4011CECA-FAC1-4B92-9D42-A394C4FA1F5F}"/>
                  </a:ext>
                </a:extLst>
              </p:cNvPr>
              <p:cNvGrpSpPr/>
              <p:nvPr/>
            </p:nvGrpSpPr>
            <p:grpSpPr>
              <a:xfrm>
                <a:off x="6300838" y="5022645"/>
                <a:ext cx="193777" cy="660810"/>
                <a:chOff x="5029200" y="5334000"/>
                <a:chExt cx="304800" cy="762000"/>
              </a:xfrm>
            </p:grpSpPr>
            <p:sp>
              <p:nvSpPr>
                <p:cNvPr id="41" name="Snip Same Side Corner Rectangle 57">
                  <a:extLst>
                    <a:ext uri="{FF2B5EF4-FFF2-40B4-BE49-F238E27FC236}">
                      <a16:creationId xmlns:a16="http://schemas.microsoft.com/office/drawing/2014/main" id="{85835E18-3114-4CD5-A077-969294F763CA}"/>
                    </a:ext>
                  </a:extLst>
                </p:cNvPr>
                <p:cNvSpPr/>
                <p:nvPr/>
              </p:nvSpPr>
              <p:spPr>
                <a:xfrm rot="16200000">
                  <a:off x="4800600" y="5562600"/>
                  <a:ext cx="762000" cy="3048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dirty="0"/>
                </a:p>
              </p:txBody>
            </p:sp>
            <p:sp>
              <p:nvSpPr>
                <p:cNvPr id="42" name="Rectangle 41">
                  <a:extLst>
                    <a:ext uri="{FF2B5EF4-FFF2-40B4-BE49-F238E27FC236}">
                      <a16:creationId xmlns:a16="http://schemas.microsoft.com/office/drawing/2014/main" id="{5435C691-55BD-4E5E-B65C-8FA69C00D329}"/>
                    </a:ext>
                  </a:extLst>
                </p:cNvPr>
                <p:cNvSpPr/>
                <p:nvPr/>
              </p:nvSpPr>
              <p:spPr>
                <a:xfrm>
                  <a:off x="5181600" y="5524499"/>
                  <a:ext cx="1524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dirty="0"/>
                </a:p>
              </p:txBody>
            </p:sp>
            <p:sp>
              <p:nvSpPr>
                <p:cNvPr id="43" name="Rectangle 42">
                  <a:extLst>
                    <a:ext uri="{FF2B5EF4-FFF2-40B4-BE49-F238E27FC236}">
                      <a16:creationId xmlns:a16="http://schemas.microsoft.com/office/drawing/2014/main" id="{4AA1195F-532D-44BB-9581-ADF2AD902656}"/>
                    </a:ext>
                  </a:extLst>
                </p:cNvPr>
                <p:cNvSpPr/>
                <p:nvPr/>
              </p:nvSpPr>
              <p:spPr>
                <a:xfrm>
                  <a:off x="5257800" y="5638799"/>
                  <a:ext cx="76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dirty="0"/>
                </a:p>
              </p:txBody>
            </p:sp>
          </p:grpSp>
          <p:sp>
            <p:nvSpPr>
              <p:cNvPr id="29" name="Arc 28">
                <a:extLst>
                  <a:ext uri="{FF2B5EF4-FFF2-40B4-BE49-F238E27FC236}">
                    <a16:creationId xmlns:a16="http://schemas.microsoft.com/office/drawing/2014/main" id="{B58E947E-FFC9-4428-AC52-71A4B828B686}"/>
                  </a:ext>
                </a:extLst>
              </p:cNvPr>
              <p:cNvSpPr/>
              <p:nvPr/>
            </p:nvSpPr>
            <p:spPr>
              <a:xfrm flipV="1">
                <a:off x="5664200" y="4305296"/>
                <a:ext cx="762000" cy="990599"/>
              </a:xfrm>
              <a:prstGeom prst="arc">
                <a:avLst>
                  <a:gd name="adj1" fmla="val 11146272"/>
                  <a:gd name="adj2" fmla="val 2037610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120" dirty="0"/>
              </a:p>
            </p:txBody>
          </p:sp>
          <p:sp>
            <p:nvSpPr>
              <p:cNvPr id="30" name="TextBox 29">
                <a:extLst>
                  <a:ext uri="{FF2B5EF4-FFF2-40B4-BE49-F238E27FC236}">
                    <a16:creationId xmlns:a16="http://schemas.microsoft.com/office/drawing/2014/main" id="{03CE69F2-1D06-4BA8-954A-625D4CD02CC9}"/>
                  </a:ext>
                </a:extLst>
              </p:cNvPr>
              <p:cNvSpPr txBox="1"/>
              <p:nvPr/>
            </p:nvSpPr>
            <p:spPr>
              <a:xfrm>
                <a:off x="6759678" y="4206978"/>
                <a:ext cx="1073355" cy="384721"/>
              </a:xfrm>
              <a:prstGeom prst="rect">
                <a:avLst/>
              </a:prstGeom>
              <a:noFill/>
            </p:spPr>
            <p:txBody>
              <a:bodyPr wrap="square" rtlCol="0">
                <a:spAutoFit/>
              </a:bodyPr>
              <a:lstStyle/>
              <a:p>
                <a:r>
                  <a:rPr lang="en-US" sz="1200" dirty="0"/>
                  <a:t>Door Open Sensor</a:t>
                </a:r>
              </a:p>
            </p:txBody>
          </p:sp>
          <p:sp>
            <p:nvSpPr>
              <p:cNvPr id="31" name="TextBox 30">
                <a:extLst>
                  <a:ext uri="{FF2B5EF4-FFF2-40B4-BE49-F238E27FC236}">
                    <a16:creationId xmlns:a16="http://schemas.microsoft.com/office/drawing/2014/main" id="{1D38B4C2-0118-4891-9FCC-E2AF2B8D8D4A}"/>
                  </a:ext>
                </a:extLst>
              </p:cNvPr>
              <p:cNvSpPr txBox="1"/>
              <p:nvPr/>
            </p:nvSpPr>
            <p:spPr>
              <a:xfrm>
                <a:off x="5898535" y="4765918"/>
                <a:ext cx="762000" cy="230833"/>
              </a:xfrm>
              <a:prstGeom prst="rect">
                <a:avLst/>
              </a:prstGeom>
              <a:noFill/>
            </p:spPr>
            <p:txBody>
              <a:bodyPr wrap="square" rtlCol="0">
                <a:spAutoFit/>
              </a:bodyPr>
              <a:lstStyle/>
              <a:p>
                <a:r>
                  <a:rPr lang="en-US" sz="1200" dirty="0"/>
                  <a:t>Door Lock</a:t>
                </a:r>
              </a:p>
            </p:txBody>
          </p:sp>
          <p:pic>
            <p:nvPicPr>
              <p:cNvPr id="32" name="Picture 31" descr="exit.png">
                <a:extLst>
                  <a:ext uri="{FF2B5EF4-FFF2-40B4-BE49-F238E27FC236}">
                    <a16:creationId xmlns:a16="http://schemas.microsoft.com/office/drawing/2014/main" id="{340364FB-0DFD-45FB-97C4-B216C96146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9880" y="4924323"/>
                <a:ext cx="620566" cy="448876"/>
              </a:xfrm>
              <a:prstGeom prst="rect">
                <a:avLst/>
              </a:prstGeom>
            </p:spPr>
          </p:pic>
          <p:cxnSp>
            <p:nvCxnSpPr>
              <p:cNvPr id="33" name="Curved Connector 7">
                <a:extLst>
                  <a:ext uri="{FF2B5EF4-FFF2-40B4-BE49-F238E27FC236}">
                    <a16:creationId xmlns:a16="http://schemas.microsoft.com/office/drawing/2014/main" id="{625323AE-3DA1-4312-968E-683EFB4680E7}"/>
                  </a:ext>
                </a:extLst>
              </p:cNvPr>
              <p:cNvCxnSpPr>
                <a:endCxn id="27" idx="3"/>
              </p:cNvCxnSpPr>
              <p:nvPr/>
            </p:nvCxnSpPr>
            <p:spPr>
              <a:xfrm rot="5400000" flipH="1" flipV="1">
                <a:off x="5609982" y="3889209"/>
                <a:ext cx="614792" cy="1487390"/>
              </a:xfrm>
              <a:prstGeom prst="curvedConnector2">
                <a:avLst/>
              </a:prstGeom>
            </p:spPr>
            <p:style>
              <a:lnRef idx="2">
                <a:schemeClr val="accent1"/>
              </a:lnRef>
              <a:fillRef idx="0">
                <a:schemeClr val="accent1"/>
              </a:fillRef>
              <a:effectRef idx="1">
                <a:schemeClr val="accent1"/>
              </a:effectRef>
              <a:fontRef idx="minor">
                <a:schemeClr val="tx1"/>
              </a:fontRef>
            </p:style>
          </p:cxnSp>
          <p:cxnSp>
            <p:nvCxnSpPr>
              <p:cNvPr id="34" name="Curved Connector 14">
                <a:extLst>
                  <a:ext uri="{FF2B5EF4-FFF2-40B4-BE49-F238E27FC236}">
                    <a16:creationId xmlns:a16="http://schemas.microsoft.com/office/drawing/2014/main" id="{BDF68962-A1EA-4838-9C49-A585EAE43425}"/>
                  </a:ext>
                </a:extLst>
              </p:cNvPr>
              <p:cNvCxnSpPr>
                <a:stCxn id="41" idx="3"/>
              </p:cNvCxnSpPr>
              <p:nvPr/>
            </p:nvCxnSpPr>
            <p:spPr>
              <a:xfrm rot="10800000" flipV="1">
                <a:off x="5418803" y="5353051"/>
                <a:ext cx="882036" cy="46648"/>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35" name="Curved Connector 18">
                <a:extLst>
                  <a:ext uri="{FF2B5EF4-FFF2-40B4-BE49-F238E27FC236}">
                    <a16:creationId xmlns:a16="http://schemas.microsoft.com/office/drawing/2014/main" id="{A6808422-F421-4A34-A3A5-A51A691F1888}"/>
                  </a:ext>
                </a:extLst>
              </p:cNvPr>
              <p:cNvCxnSpPr>
                <a:stCxn id="32" idx="1"/>
              </p:cNvCxnSpPr>
              <p:nvPr/>
            </p:nvCxnSpPr>
            <p:spPr>
              <a:xfrm rot="10800000">
                <a:off x="5173684" y="4940301"/>
                <a:ext cx="2566197" cy="208461"/>
              </a:xfrm>
              <a:prstGeom prst="curvedConnector4">
                <a:avLst>
                  <a:gd name="adj1" fmla="val 5709"/>
                  <a:gd name="adj2" fmla="val 590919"/>
                </a:avLst>
              </a:prstGeom>
            </p:spPr>
            <p:style>
              <a:lnRef idx="2">
                <a:schemeClr val="accent1"/>
              </a:lnRef>
              <a:fillRef idx="0">
                <a:schemeClr val="accent1"/>
              </a:fillRef>
              <a:effectRef idx="1">
                <a:schemeClr val="accent1"/>
              </a:effectRef>
              <a:fontRef idx="minor">
                <a:schemeClr val="tx1"/>
              </a:fontRef>
            </p:style>
          </p:cxnSp>
          <p:cxnSp>
            <p:nvCxnSpPr>
              <p:cNvPr id="36" name="Curved Connector 27">
                <a:extLst>
                  <a:ext uri="{FF2B5EF4-FFF2-40B4-BE49-F238E27FC236}">
                    <a16:creationId xmlns:a16="http://schemas.microsoft.com/office/drawing/2014/main" id="{4E444744-BDDA-43F7-ABB3-DF3743FEDF87}"/>
                  </a:ext>
                </a:extLst>
              </p:cNvPr>
              <p:cNvCxnSpPr/>
              <p:nvPr/>
            </p:nvCxnSpPr>
            <p:spPr>
              <a:xfrm rot="10800000">
                <a:off x="2425290" y="3457680"/>
                <a:ext cx="2610322" cy="1961451"/>
              </a:xfrm>
              <a:prstGeom prst="curvedConnector3">
                <a:avLst/>
              </a:prstGeom>
            </p:spPr>
            <p:style>
              <a:lnRef idx="2">
                <a:schemeClr val="accent1"/>
              </a:lnRef>
              <a:fillRef idx="0">
                <a:schemeClr val="accent1"/>
              </a:fillRef>
              <a:effectRef idx="1">
                <a:schemeClr val="accent1"/>
              </a:effectRef>
              <a:fontRef idx="minor">
                <a:schemeClr val="tx1"/>
              </a:fontRef>
            </p:style>
          </p:cxnSp>
          <p:pic>
            <p:nvPicPr>
              <p:cNvPr id="37" name="Picture 36" descr="1277449507486432927fire_alarm_fire_equipment_sign-hi.png">
                <a:extLst>
                  <a:ext uri="{FF2B5EF4-FFF2-40B4-BE49-F238E27FC236}">
                    <a16:creationId xmlns:a16="http://schemas.microsoft.com/office/drawing/2014/main" id="{B1D170BE-0DB0-4188-BD66-F516BC8860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1519" y="5407743"/>
                <a:ext cx="520064" cy="685799"/>
              </a:xfrm>
              <a:prstGeom prst="rect">
                <a:avLst/>
              </a:prstGeom>
            </p:spPr>
          </p:pic>
          <p:cxnSp>
            <p:nvCxnSpPr>
              <p:cNvPr id="38" name="Curved Connector 34">
                <a:extLst>
                  <a:ext uri="{FF2B5EF4-FFF2-40B4-BE49-F238E27FC236}">
                    <a16:creationId xmlns:a16="http://schemas.microsoft.com/office/drawing/2014/main" id="{79B83C84-691F-4BCC-B7C7-0B34A50BA13E}"/>
                  </a:ext>
                </a:extLst>
              </p:cNvPr>
              <p:cNvCxnSpPr>
                <a:stCxn id="37" idx="2"/>
                <a:endCxn id="41" idx="2"/>
              </p:cNvCxnSpPr>
              <p:nvPr/>
            </p:nvCxnSpPr>
            <p:spPr>
              <a:xfrm rot="5400000" flipH="1" flipV="1">
                <a:off x="5264596" y="4960410"/>
                <a:ext cx="410086" cy="1856177"/>
              </a:xfrm>
              <a:prstGeom prst="curvedConnector3">
                <a:avLst>
                  <a:gd name="adj1" fmla="val -55744"/>
                </a:avLst>
              </a:prstGeom>
            </p:spPr>
            <p:style>
              <a:lnRef idx="2">
                <a:schemeClr val="accent1"/>
              </a:lnRef>
              <a:fillRef idx="0">
                <a:schemeClr val="accent1"/>
              </a:fillRef>
              <a:effectRef idx="1">
                <a:schemeClr val="accent1"/>
              </a:effectRef>
              <a:fontRef idx="minor">
                <a:schemeClr val="tx1"/>
              </a:fontRef>
            </p:style>
          </p:cxnSp>
          <p:pic>
            <p:nvPicPr>
              <p:cNvPr id="39" name="Picture 38">
                <a:extLst>
                  <a:ext uri="{FF2B5EF4-FFF2-40B4-BE49-F238E27FC236}">
                    <a16:creationId xmlns:a16="http://schemas.microsoft.com/office/drawing/2014/main" id="{016FB982-3DD2-4EEB-8ECB-F267B6AEA5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9636" y="5194301"/>
                <a:ext cx="373489" cy="434807"/>
              </a:xfrm>
              <a:prstGeom prst="rect">
                <a:avLst/>
              </a:prstGeom>
            </p:spPr>
          </p:pic>
          <p:cxnSp>
            <p:nvCxnSpPr>
              <p:cNvPr id="40" name="Straight Arrow Connector 39">
                <a:extLst>
                  <a:ext uri="{FF2B5EF4-FFF2-40B4-BE49-F238E27FC236}">
                    <a16:creationId xmlns:a16="http://schemas.microsoft.com/office/drawing/2014/main" id="{32CCC191-912B-4B2A-A05E-0AB3BF560E88}"/>
                  </a:ext>
                </a:extLst>
              </p:cNvPr>
              <p:cNvCxnSpPr>
                <a:stCxn id="16" idx="2"/>
              </p:cNvCxnSpPr>
              <p:nvPr/>
            </p:nvCxnSpPr>
            <p:spPr>
              <a:xfrm flipH="1">
                <a:off x="5254539" y="1926173"/>
                <a:ext cx="3278" cy="231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B1718A08-5BEA-4BFF-AB07-FCAEE1DE1C15}"/>
                </a:ext>
              </a:extLst>
            </p:cNvPr>
            <p:cNvSpPr txBox="1"/>
            <p:nvPr/>
          </p:nvSpPr>
          <p:spPr>
            <a:xfrm>
              <a:off x="5710903" y="1556774"/>
              <a:ext cx="1073355" cy="384721"/>
            </a:xfrm>
            <a:prstGeom prst="rect">
              <a:avLst/>
            </a:prstGeom>
            <a:noFill/>
          </p:spPr>
          <p:txBody>
            <a:bodyPr wrap="square" rtlCol="0">
              <a:spAutoFit/>
            </a:bodyPr>
            <a:lstStyle/>
            <a:p>
              <a:r>
                <a:rPr lang="en-US" sz="1200" dirty="0"/>
                <a:t>Geographically Dispersed</a:t>
              </a:r>
            </a:p>
          </p:txBody>
        </p:sp>
        <p:grpSp>
          <p:nvGrpSpPr>
            <p:cNvPr id="14" name="Group 13">
              <a:extLst>
                <a:ext uri="{FF2B5EF4-FFF2-40B4-BE49-F238E27FC236}">
                  <a16:creationId xmlns:a16="http://schemas.microsoft.com/office/drawing/2014/main" id="{4587161B-7270-45D4-BC84-7E537BE727E5}"/>
                </a:ext>
              </a:extLst>
            </p:cNvPr>
            <p:cNvGrpSpPr/>
            <p:nvPr/>
          </p:nvGrpSpPr>
          <p:grpSpPr>
            <a:xfrm>
              <a:off x="132815" y="1700904"/>
              <a:ext cx="8857226" cy="1734785"/>
              <a:chOff x="214332" y="3448472"/>
              <a:chExt cx="8857226" cy="1734785"/>
            </a:xfrm>
          </p:grpSpPr>
          <p:grpSp>
            <p:nvGrpSpPr>
              <p:cNvPr id="18" name="Group 17">
                <a:extLst>
                  <a:ext uri="{FF2B5EF4-FFF2-40B4-BE49-F238E27FC236}">
                    <a16:creationId xmlns:a16="http://schemas.microsoft.com/office/drawing/2014/main" id="{DB446695-56FA-452A-9D1C-CBC00AF49A3D}"/>
                  </a:ext>
                </a:extLst>
              </p:cNvPr>
              <p:cNvGrpSpPr/>
              <p:nvPr/>
            </p:nvGrpSpPr>
            <p:grpSpPr>
              <a:xfrm>
                <a:off x="214332" y="3602055"/>
                <a:ext cx="8857226" cy="1581202"/>
                <a:chOff x="214332" y="3602055"/>
                <a:chExt cx="8857226" cy="1581202"/>
              </a:xfrm>
            </p:grpSpPr>
            <p:pic>
              <p:nvPicPr>
                <p:cNvPr id="23" name="Picture 22" descr="CHARTIconsV4.png">
                  <a:extLst>
                    <a:ext uri="{FF2B5EF4-FFF2-40B4-BE49-F238E27FC236}">
                      <a16:creationId xmlns:a16="http://schemas.microsoft.com/office/drawing/2014/main" id="{5A7D5236-C4E0-4FB5-A6BE-595A0B9F27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4332" y="3602055"/>
                  <a:ext cx="8857226" cy="1581202"/>
                </a:xfrm>
                <a:prstGeom prst="rect">
                  <a:avLst/>
                </a:prstGeom>
              </p:spPr>
            </p:pic>
            <p:sp>
              <p:nvSpPr>
                <p:cNvPr id="24" name="Rectangle 23">
                  <a:extLst>
                    <a:ext uri="{FF2B5EF4-FFF2-40B4-BE49-F238E27FC236}">
                      <a16:creationId xmlns:a16="http://schemas.microsoft.com/office/drawing/2014/main" id="{88A6F98E-2587-440D-8BAF-4506F6A4C516}"/>
                    </a:ext>
                  </a:extLst>
                </p:cNvPr>
                <p:cNvSpPr/>
                <p:nvPr/>
              </p:nvSpPr>
              <p:spPr>
                <a:xfrm>
                  <a:off x="2877207" y="4485290"/>
                  <a:ext cx="827690" cy="78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grpSp>
          <p:pic>
            <p:nvPicPr>
              <p:cNvPr id="22" name="Picture 21">
                <a:extLst>
                  <a:ext uri="{FF2B5EF4-FFF2-40B4-BE49-F238E27FC236}">
                    <a16:creationId xmlns:a16="http://schemas.microsoft.com/office/drawing/2014/main" id="{82671355-C9A6-4964-A5E0-7A9BB074799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59893" y="3448472"/>
                <a:ext cx="1879233" cy="1036818"/>
              </a:xfrm>
              <a:prstGeom prst="rect">
                <a:avLst/>
              </a:prstGeom>
            </p:spPr>
          </p:pic>
        </p:grpSp>
        <p:pic>
          <p:nvPicPr>
            <p:cNvPr id="16" name="Picture 15" descr="Globe-icon.png">
              <a:extLst>
                <a:ext uri="{FF2B5EF4-FFF2-40B4-BE49-F238E27FC236}">
                  <a16:creationId xmlns:a16="http://schemas.microsoft.com/office/drawing/2014/main" id="{3E934AC9-6B02-42ED-BC59-230A5EE137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5998" y="1162535"/>
              <a:ext cx="763638" cy="763638"/>
            </a:xfrm>
            <a:prstGeom prst="rect">
              <a:avLst/>
            </a:prstGeom>
          </p:spPr>
        </p:pic>
      </p:grpSp>
    </p:spTree>
    <p:extLst>
      <p:ext uri="{BB962C8B-B14F-4D97-AF65-F5344CB8AC3E}">
        <p14:creationId xmlns:p14="http://schemas.microsoft.com/office/powerpoint/2010/main" val="23463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696525" y="329566"/>
            <a:ext cx="10897126" cy="1371600"/>
          </a:xfr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stStyle>
          <a:p>
            <a:r>
              <a:rPr lang="en-US" dirty="0"/>
              <a:t>ISONAS Topology (Bridge &amp; Wiegand Reader)</a:t>
            </a:r>
          </a:p>
        </p:txBody>
      </p:sp>
      <p:grpSp>
        <p:nvGrpSpPr>
          <p:cNvPr id="9" name="Group 8">
            <a:extLst>
              <a:ext uri="{FF2B5EF4-FFF2-40B4-BE49-F238E27FC236}">
                <a16:creationId xmlns:a16="http://schemas.microsoft.com/office/drawing/2014/main" id="{69E1E9B9-EEE9-4AB4-ACAC-2677DF4E75CF}"/>
              </a:ext>
            </a:extLst>
          </p:cNvPr>
          <p:cNvGrpSpPr/>
          <p:nvPr/>
        </p:nvGrpSpPr>
        <p:grpSpPr>
          <a:xfrm>
            <a:off x="2071852" y="1434800"/>
            <a:ext cx="10628671" cy="5875809"/>
            <a:chOff x="132815" y="1162535"/>
            <a:chExt cx="8857226" cy="4896507"/>
          </a:xfrm>
        </p:grpSpPr>
        <p:sp>
          <p:nvSpPr>
            <p:cNvPr id="10" name="TextBox 9">
              <a:extLst>
                <a:ext uri="{FF2B5EF4-FFF2-40B4-BE49-F238E27FC236}">
                  <a16:creationId xmlns:a16="http://schemas.microsoft.com/office/drawing/2014/main" id="{5E74D45A-92BF-419B-8C56-0DA9CA2A2D89}"/>
                </a:ext>
              </a:extLst>
            </p:cNvPr>
            <p:cNvSpPr txBox="1"/>
            <p:nvPr/>
          </p:nvSpPr>
          <p:spPr>
            <a:xfrm>
              <a:off x="7632024" y="4557553"/>
              <a:ext cx="1267541" cy="230832"/>
            </a:xfrm>
            <a:prstGeom prst="rect">
              <a:avLst/>
            </a:prstGeom>
            <a:noFill/>
          </p:spPr>
          <p:txBody>
            <a:bodyPr wrap="square" rtlCol="0">
              <a:spAutoFit/>
            </a:bodyPr>
            <a:lstStyle/>
            <a:p>
              <a:r>
                <a:rPr lang="en-US" sz="1200" dirty="0"/>
                <a:t>Request For Exit</a:t>
              </a:r>
            </a:p>
          </p:txBody>
        </p:sp>
        <p:grpSp>
          <p:nvGrpSpPr>
            <p:cNvPr id="11" name="Group 10">
              <a:extLst>
                <a:ext uri="{FF2B5EF4-FFF2-40B4-BE49-F238E27FC236}">
                  <a16:creationId xmlns:a16="http://schemas.microsoft.com/office/drawing/2014/main" id="{CB0774BF-6462-4724-BC9F-D32C327888E0}"/>
                </a:ext>
              </a:extLst>
            </p:cNvPr>
            <p:cNvGrpSpPr/>
            <p:nvPr/>
          </p:nvGrpSpPr>
          <p:grpSpPr>
            <a:xfrm>
              <a:off x="1937976" y="1779869"/>
              <a:ext cx="6422470" cy="4279173"/>
              <a:chOff x="1937976" y="1926173"/>
              <a:chExt cx="6422470" cy="4279173"/>
            </a:xfrm>
          </p:grpSpPr>
          <p:pic>
            <p:nvPicPr>
              <p:cNvPr id="26" name="Picture 42">
                <a:extLst>
                  <a:ext uri="{FF2B5EF4-FFF2-40B4-BE49-F238E27FC236}">
                    <a16:creationId xmlns:a16="http://schemas.microsoft.com/office/drawing/2014/main" id="{E4655851-DE10-455A-8B54-8FB2697185D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549922" y="4516056"/>
                <a:ext cx="1206500" cy="1689290"/>
              </a:xfrm>
              <a:prstGeom prst="rect">
                <a:avLst/>
              </a:prstGeom>
              <a:noFill/>
              <a:ln w="9525">
                <a:noFill/>
                <a:miter lim="800000"/>
                <a:headEnd/>
                <a:tailEnd/>
              </a:ln>
            </p:spPr>
          </p:pic>
          <p:sp>
            <p:nvSpPr>
              <p:cNvPr id="27" name="Equal 48">
                <a:extLst>
                  <a:ext uri="{FF2B5EF4-FFF2-40B4-BE49-F238E27FC236}">
                    <a16:creationId xmlns:a16="http://schemas.microsoft.com/office/drawing/2014/main" id="{A6F591C9-3572-42DE-9427-C916B01E6719}"/>
                  </a:ext>
                </a:extLst>
              </p:cNvPr>
              <p:cNvSpPr/>
              <p:nvPr/>
            </p:nvSpPr>
            <p:spPr>
              <a:xfrm>
                <a:off x="6640872" y="4152900"/>
                <a:ext cx="152400" cy="533400"/>
              </a:xfrm>
              <a:prstGeom prst="math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dirty="0">
                  <a:solidFill>
                    <a:schemeClr val="tx1"/>
                  </a:solidFill>
                </a:endParaRPr>
              </a:p>
            </p:txBody>
          </p:sp>
          <p:grpSp>
            <p:nvGrpSpPr>
              <p:cNvPr id="28" name="Group 21">
                <a:extLst>
                  <a:ext uri="{FF2B5EF4-FFF2-40B4-BE49-F238E27FC236}">
                    <a16:creationId xmlns:a16="http://schemas.microsoft.com/office/drawing/2014/main" id="{4011CECA-FAC1-4B92-9D42-A394C4FA1F5F}"/>
                  </a:ext>
                </a:extLst>
              </p:cNvPr>
              <p:cNvGrpSpPr/>
              <p:nvPr/>
            </p:nvGrpSpPr>
            <p:grpSpPr>
              <a:xfrm>
                <a:off x="6300838" y="5022645"/>
                <a:ext cx="193777" cy="660810"/>
                <a:chOff x="5029200" y="5334000"/>
                <a:chExt cx="304800" cy="762000"/>
              </a:xfrm>
            </p:grpSpPr>
            <p:sp>
              <p:nvSpPr>
                <p:cNvPr id="41" name="Snip Same Side Corner Rectangle 57">
                  <a:extLst>
                    <a:ext uri="{FF2B5EF4-FFF2-40B4-BE49-F238E27FC236}">
                      <a16:creationId xmlns:a16="http://schemas.microsoft.com/office/drawing/2014/main" id="{85835E18-3114-4CD5-A077-969294F763CA}"/>
                    </a:ext>
                  </a:extLst>
                </p:cNvPr>
                <p:cNvSpPr/>
                <p:nvPr/>
              </p:nvSpPr>
              <p:spPr>
                <a:xfrm rot="16200000">
                  <a:off x="4800600" y="5562600"/>
                  <a:ext cx="762000" cy="304800"/>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dirty="0"/>
                </a:p>
              </p:txBody>
            </p:sp>
            <p:sp>
              <p:nvSpPr>
                <p:cNvPr id="42" name="Rectangle 41">
                  <a:extLst>
                    <a:ext uri="{FF2B5EF4-FFF2-40B4-BE49-F238E27FC236}">
                      <a16:creationId xmlns:a16="http://schemas.microsoft.com/office/drawing/2014/main" id="{5435C691-55BD-4E5E-B65C-8FA69C00D329}"/>
                    </a:ext>
                  </a:extLst>
                </p:cNvPr>
                <p:cNvSpPr/>
                <p:nvPr/>
              </p:nvSpPr>
              <p:spPr>
                <a:xfrm>
                  <a:off x="5181600" y="5524499"/>
                  <a:ext cx="152400" cy="381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dirty="0"/>
                </a:p>
              </p:txBody>
            </p:sp>
            <p:sp>
              <p:nvSpPr>
                <p:cNvPr id="43" name="Rectangle 42">
                  <a:extLst>
                    <a:ext uri="{FF2B5EF4-FFF2-40B4-BE49-F238E27FC236}">
                      <a16:creationId xmlns:a16="http://schemas.microsoft.com/office/drawing/2014/main" id="{4AA1195F-532D-44BB-9581-ADF2AD902656}"/>
                    </a:ext>
                  </a:extLst>
                </p:cNvPr>
                <p:cNvSpPr/>
                <p:nvPr/>
              </p:nvSpPr>
              <p:spPr>
                <a:xfrm>
                  <a:off x="5257800" y="5638799"/>
                  <a:ext cx="76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dirty="0"/>
                </a:p>
              </p:txBody>
            </p:sp>
          </p:grpSp>
          <p:sp>
            <p:nvSpPr>
              <p:cNvPr id="29" name="Arc 28">
                <a:extLst>
                  <a:ext uri="{FF2B5EF4-FFF2-40B4-BE49-F238E27FC236}">
                    <a16:creationId xmlns:a16="http://schemas.microsoft.com/office/drawing/2014/main" id="{B58E947E-FFC9-4428-AC52-71A4B828B686}"/>
                  </a:ext>
                </a:extLst>
              </p:cNvPr>
              <p:cNvSpPr/>
              <p:nvPr/>
            </p:nvSpPr>
            <p:spPr>
              <a:xfrm flipV="1">
                <a:off x="5664200" y="4305296"/>
                <a:ext cx="762000" cy="990599"/>
              </a:xfrm>
              <a:prstGeom prst="arc">
                <a:avLst>
                  <a:gd name="adj1" fmla="val 11146272"/>
                  <a:gd name="adj2" fmla="val 2037610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120" dirty="0"/>
              </a:p>
            </p:txBody>
          </p:sp>
          <p:sp>
            <p:nvSpPr>
              <p:cNvPr id="30" name="TextBox 29">
                <a:extLst>
                  <a:ext uri="{FF2B5EF4-FFF2-40B4-BE49-F238E27FC236}">
                    <a16:creationId xmlns:a16="http://schemas.microsoft.com/office/drawing/2014/main" id="{03CE69F2-1D06-4BA8-954A-625D4CD02CC9}"/>
                  </a:ext>
                </a:extLst>
              </p:cNvPr>
              <p:cNvSpPr txBox="1"/>
              <p:nvPr/>
            </p:nvSpPr>
            <p:spPr>
              <a:xfrm>
                <a:off x="6759678" y="4206978"/>
                <a:ext cx="1073355" cy="384721"/>
              </a:xfrm>
              <a:prstGeom prst="rect">
                <a:avLst/>
              </a:prstGeom>
              <a:noFill/>
            </p:spPr>
            <p:txBody>
              <a:bodyPr wrap="square" rtlCol="0">
                <a:spAutoFit/>
              </a:bodyPr>
              <a:lstStyle/>
              <a:p>
                <a:r>
                  <a:rPr lang="en-US" sz="1200" dirty="0"/>
                  <a:t>Door Open Sensor</a:t>
                </a:r>
              </a:p>
            </p:txBody>
          </p:sp>
          <p:sp>
            <p:nvSpPr>
              <p:cNvPr id="31" name="TextBox 30">
                <a:extLst>
                  <a:ext uri="{FF2B5EF4-FFF2-40B4-BE49-F238E27FC236}">
                    <a16:creationId xmlns:a16="http://schemas.microsoft.com/office/drawing/2014/main" id="{1D38B4C2-0118-4891-9FCC-E2AF2B8D8D4A}"/>
                  </a:ext>
                </a:extLst>
              </p:cNvPr>
              <p:cNvSpPr txBox="1"/>
              <p:nvPr/>
            </p:nvSpPr>
            <p:spPr>
              <a:xfrm>
                <a:off x="5929086" y="5767023"/>
                <a:ext cx="762000" cy="230833"/>
              </a:xfrm>
              <a:prstGeom prst="rect">
                <a:avLst/>
              </a:prstGeom>
              <a:noFill/>
            </p:spPr>
            <p:txBody>
              <a:bodyPr wrap="square" rtlCol="0">
                <a:spAutoFit/>
              </a:bodyPr>
              <a:lstStyle/>
              <a:p>
                <a:r>
                  <a:rPr lang="en-US" sz="1200" dirty="0"/>
                  <a:t>Door Lock</a:t>
                </a:r>
              </a:p>
            </p:txBody>
          </p:sp>
          <p:pic>
            <p:nvPicPr>
              <p:cNvPr id="32" name="Picture 31" descr="exit.png">
                <a:extLst>
                  <a:ext uri="{FF2B5EF4-FFF2-40B4-BE49-F238E27FC236}">
                    <a16:creationId xmlns:a16="http://schemas.microsoft.com/office/drawing/2014/main" id="{340364FB-0DFD-45FB-97C4-B216C9614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9880" y="4924323"/>
                <a:ext cx="620566" cy="448876"/>
              </a:xfrm>
              <a:prstGeom prst="rect">
                <a:avLst/>
              </a:prstGeom>
            </p:spPr>
          </p:pic>
          <p:pic>
            <p:nvPicPr>
              <p:cNvPr id="37" name="Picture 36" descr="1277449507486432927fire_alarm_fire_equipment_sign-hi.png">
                <a:extLst>
                  <a:ext uri="{FF2B5EF4-FFF2-40B4-BE49-F238E27FC236}">
                    <a16:creationId xmlns:a16="http://schemas.microsoft.com/office/drawing/2014/main" id="{B1D170BE-0DB0-4188-BD66-F516BC8860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1519" y="5407743"/>
                <a:ext cx="520064" cy="685799"/>
              </a:xfrm>
              <a:prstGeom prst="rect">
                <a:avLst/>
              </a:prstGeom>
            </p:spPr>
          </p:pic>
          <p:cxnSp>
            <p:nvCxnSpPr>
              <p:cNvPr id="38" name="Curved Connector 34">
                <a:extLst>
                  <a:ext uri="{FF2B5EF4-FFF2-40B4-BE49-F238E27FC236}">
                    <a16:creationId xmlns:a16="http://schemas.microsoft.com/office/drawing/2014/main" id="{79B83C84-691F-4BCC-B7C7-0B34A50BA13E}"/>
                  </a:ext>
                </a:extLst>
              </p:cNvPr>
              <p:cNvCxnSpPr>
                <a:cxnSpLocks/>
                <a:stCxn id="37" idx="0"/>
                <a:endCxn id="50" idx="2"/>
              </p:cNvCxnSpPr>
              <p:nvPr/>
            </p:nvCxnSpPr>
            <p:spPr>
              <a:xfrm rot="5400000" flipH="1" flipV="1">
                <a:off x="4798372" y="4021041"/>
                <a:ext cx="1129882" cy="1643522"/>
              </a:xfrm>
              <a:prstGeom prst="curvedConnector3">
                <a:avLst>
                  <a:gd name="adj1"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2CCC191-912B-4B2A-A05E-0AB3BF560E88}"/>
                  </a:ext>
                </a:extLst>
              </p:cNvPr>
              <p:cNvCxnSpPr>
                <a:stCxn id="16" idx="2"/>
              </p:cNvCxnSpPr>
              <p:nvPr/>
            </p:nvCxnSpPr>
            <p:spPr>
              <a:xfrm flipH="1">
                <a:off x="5254539" y="1926173"/>
                <a:ext cx="3278" cy="231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Curved Connector 27">
                <a:extLst>
                  <a:ext uri="{FF2B5EF4-FFF2-40B4-BE49-F238E27FC236}">
                    <a16:creationId xmlns:a16="http://schemas.microsoft.com/office/drawing/2014/main" id="{4E444744-BDDA-43F7-ABB3-DF3743FEDF87}"/>
                  </a:ext>
                </a:extLst>
              </p:cNvPr>
              <p:cNvCxnSpPr>
                <a:cxnSpLocks/>
                <a:stCxn id="44" idx="1"/>
              </p:cNvCxnSpPr>
              <p:nvPr/>
            </p:nvCxnSpPr>
            <p:spPr>
              <a:xfrm rot="10800000" flipH="1">
                <a:off x="1937976" y="3457685"/>
                <a:ext cx="487312" cy="1107967"/>
              </a:xfrm>
              <a:prstGeom prst="curvedConnector4">
                <a:avLst>
                  <a:gd name="adj1" fmla="val -46910"/>
                  <a:gd name="adj2" fmla="val 66186"/>
                </a:avLst>
              </a:prstGeom>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B1718A08-5BEA-4BFF-AB07-FCAEE1DE1C15}"/>
                </a:ext>
              </a:extLst>
            </p:cNvPr>
            <p:cNvSpPr txBox="1"/>
            <p:nvPr/>
          </p:nvSpPr>
          <p:spPr>
            <a:xfrm>
              <a:off x="5710903" y="1556774"/>
              <a:ext cx="1073355" cy="384721"/>
            </a:xfrm>
            <a:prstGeom prst="rect">
              <a:avLst/>
            </a:prstGeom>
            <a:noFill/>
          </p:spPr>
          <p:txBody>
            <a:bodyPr wrap="square" rtlCol="0">
              <a:spAutoFit/>
            </a:bodyPr>
            <a:lstStyle/>
            <a:p>
              <a:r>
                <a:rPr lang="en-US" sz="1200" dirty="0"/>
                <a:t>Geographically Dispersed</a:t>
              </a:r>
            </a:p>
          </p:txBody>
        </p:sp>
        <p:grpSp>
          <p:nvGrpSpPr>
            <p:cNvPr id="14" name="Group 13">
              <a:extLst>
                <a:ext uri="{FF2B5EF4-FFF2-40B4-BE49-F238E27FC236}">
                  <a16:creationId xmlns:a16="http://schemas.microsoft.com/office/drawing/2014/main" id="{4587161B-7270-45D4-BC84-7E537BE727E5}"/>
                </a:ext>
              </a:extLst>
            </p:cNvPr>
            <p:cNvGrpSpPr/>
            <p:nvPr/>
          </p:nvGrpSpPr>
          <p:grpSpPr>
            <a:xfrm>
              <a:off x="132815" y="1700904"/>
              <a:ext cx="8857226" cy="1734785"/>
              <a:chOff x="214332" y="3448472"/>
              <a:chExt cx="8857226" cy="1734785"/>
            </a:xfrm>
          </p:grpSpPr>
          <p:grpSp>
            <p:nvGrpSpPr>
              <p:cNvPr id="18" name="Group 17">
                <a:extLst>
                  <a:ext uri="{FF2B5EF4-FFF2-40B4-BE49-F238E27FC236}">
                    <a16:creationId xmlns:a16="http://schemas.microsoft.com/office/drawing/2014/main" id="{DB446695-56FA-452A-9D1C-CBC00AF49A3D}"/>
                  </a:ext>
                </a:extLst>
              </p:cNvPr>
              <p:cNvGrpSpPr/>
              <p:nvPr/>
            </p:nvGrpSpPr>
            <p:grpSpPr>
              <a:xfrm>
                <a:off x="214332" y="3602055"/>
                <a:ext cx="8857226" cy="1581202"/>
                <a:chOff x="214332" y="3602055"/>
                <a:chExt cx="8857226" cy="1581202"/>
              </a:xfrm>
            </p:grpSpPr>
            <p:pic>
              <p:nvPicPr>
                <p:cNvPr id="23" name="Picture 22" descr="CHARTIconsV4.png">
                  <a:extLst>
                    <a:ext uri="{FF2B5EF4-FFF2-40B4-BE49-F238E27FC236}">
                      <a16:creationId xmlns:a16="http://schemas.microsoft.com/office/drawing/2014/main" id="{5A7D5236-C4E0-4FB5-A6BE-595A0B9F27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4332" y="3602055"/>
                  <a:ext cx="8857226" cy="1581202"/>
                </a:xfrm>
                <a:prstGeom prst="rect">
                  <a:avLst/>
                </a:prstGeom>
              </p:spPr>
            </p:pic>
            <p:sp>
              <p:nvSpPr>
                <p:cNvPr id="24" name="Rectangle 23">
                  <a:extLst>
                    <a:ext uri="{FF2B5EF4-FFF2-40B4-BE49-F238E27FC236}">
                      <a16:creationId xmlns:a16="http://schemas.microsoft.com/office/drawing/2014/main" id="{88A6F98E-2587-440D-8BAF-4506F6A4C516}"/>
                    </a:ext>
                  </a:extLst>
                </p:cNvPr>
                <p:cNvSpPr/>
                <p:nvPr/>
              </p:nvSpPr>
              <p:spPr>
                <a:xfrm>
                  <a:off x="2877207" y="4485290"/>
                  <a:ext cx="827690" cy="78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grpSp>
          <p:pic>
            <p:nvPicPr>
              <p:cNvPr id="22" name="Picture 21">
                <a:extLst>
                  <a:ext uri="{FF2B5EF4-FFF2-40B4-BE49-F238E27FC236}">
                    <a16:creationId xmlns:a16="http://schemas.microsoft.com/office/drawing/2014/main" id="{82671355-C9A6-4964-A5E0-7A9BB074799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59893" y="3448472"/>
                <a:ext cx="1879233" cy="1036818"/>
              </a:xfrm>
              <a:prstGeom prst="rect">
                <a:avLst/>
              </a:prstGeom>
            </p:spPr>
          </p:pic>
        </p:grpSp>
        <p:pic>
          <p:nvPicPr>
            <p:cNvPr id="16" name="Picture 15" descr="Globe-icon.png">
              <a:extLst>
                <a:ext uri="{FF2B5EF4-FFF2-40B4-BE49-F238E27FC236}">
                  <a16:creationId xmlns:a16="http://schemas.microsoft.com/office/drawing/2014/main" id="{3E934AC9-6B02-42ED-BC59-230A5EE137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75998" y="1162535"/>
              <a:ext cx="763638" cy="763638"/>
            </a:xfrm>
            <a:prstGeom prst="rect">
              <a:avLst/>
            </a:prstGeom>
          </p:spPr>
        </p:pic>
      </p:grpSp>
      <p:pic>
        <p:nvPicPr>
          <p:cNvPr id="44" name="Picture 43">
            <a:extLst>
              <a:ext uri="{FF2B5EF4-FFF2-40B4-BE49-F238E27FC236}">
                <a16:creationId xmlns:a16="http://schemas.microsoft.com/office/drawing/2014/main" id="{6F5A7773-A218-444C-A810-0CDB020E51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640" t="21421" r="4087" b="22715"/>
          <a:stretch/>
        </p:blipFill>
        <p:spPr>
          <a:xfrm>
            <a:off x="4238045" y="4912566"/>
            <a:ext cx="1606164" cy="860815"/>
          </a:xfrm>
          <a:prstGeom prst="rect">
            <a:avLst/>
          </a:prstGeom>
        </p:spPr>
      </p:pic>
      <p:cxnSp>
        <p:nvCxnSpPr>
          <p:cNvPr id="45" name="Curved Connector 27">
            <a:extLst>
              <a:ext uri="{FF2B5EF4-FFF2-40B4-BE49-F238E27FC236}">
                <a16:creationId xmlns:a16="http://schemas.microsoft.com/office/drawing/2014/main" id="{E8CE52B6-88DC-4FDA-B6AB-D566C917326C}"/>
              </a:ext>
            </a:extLst>
          </p:cNvPr>
          <p:cNvCxnSpPr>
            <a:cxnSpLocks/>
            <a:stCxn id="50" idx="1"/>
          </p:cNvCxnSpPr>
          <p:nvPr/>
        </p:nvCxnSpPr>
        <p:spPr>
          <a:xfrm rot="10800000" flipV="1">
            <a:off x="4535568" y="4672256"/>
            <a:ext cx="4341795" cy="240310"/>
          </a:xfrm>
          <a:prstGeom prst="curvedConnector3">
            <a:avLst>
              <a:gd name="adj1"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6825277-97BE-432F-B532-97B1773F4365}"/>
              </a:ext>
            </a:extLst>
          </p:cNvPr>
          <p:cNvSpPr/>
          <p:nvPr/>
        </p:nvSpPr>
        <p:spPr>
          <a:xfrm>
            <a:off x="2822714" y="6208554"/>
            <a:ext cx="811033" cy="721836"/>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r>
              <a:rPr lang="en-US" sz="1260" dirty="0">
                <a:ln w="0"/>
                <a:solidFill>
                  <a:schemeClr val="tx1"/>
                </a:solidFill>
                <a:effectLst>
                  <a:outerShdw blurRad="38100" dist="19050" dir="2700000" algn="tl" rotWithShape="0">
                    <a:schemeClr val="dk1">
                      <a:alpha val="40000"/>
                    </a:schemeClr>
                  </a:outerShdw>
                </a:effectLst>
              </a:rPr>
              <a:t>PS and Battery</a:t>
            </a:r>
          </a:p>
        </p:txBody>
      </p:sp>
      <p:cxnSp>
        <p:nvCxnSpPr>
          <p:cNvPr id="46" name="Curved Connector 27">
            <a:extLst>
              <a:ext uri="{FF2B5EF4-FFF2-40B4-BE49-F238E27FC236}">
                <a16:creationId xmlns:a16="http://schemas.microsoft.com/office/drawing/2014/main" id="{BE92B885-3E83-4F54-AA7E-8956F6C19ACF}"/>
              </a:ext>
            </a:extLst>
          </p:cNvPr>
          <p:cNvCxnSpPr>
            <a:cxnSpLocks/>
            <a:stCxn id="21" idx="3"/>
          </p:cNvCxnSpPr>
          <p:nvPr/>
        </p:nvCxnSpPr>
        <p:spPr>
          <a:xfrm flipV="1">
            <a:off x="3633747" y="5773380"/>
            <a:ext cx="892778" cy="796092"/>
          </a:xfrm>
          <a:prstGeom prst="curvedConnector3">
            <a:avLst>
              <a:gd name="adj1"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0" name="Rectangle 49">
            <a:extLst>
              <a:ext uri="{FF2B5EF4-FFF2-40B4-BE49-F238E27FC236}">
                <a16:creationId xmlns:a16="http://schemas.microsoft.com/office/drawing/2014/main" id="{95C57543-6C0F-4814-9567-81EC5F22F972}"/>
              </a:ext>
            </a:extLst>
          </p:cNvPr>
          <p:cNvSpPr/>
          <p:nvPr/>
        </p:nvSpPr>
        <p:spPr>
          <a:xfrm>
            <a:off x="8877362" y="4346886"/>
            <a:ext cx="914400" cy="650740"/>
          </a:xfrm>
          <a:prstGeom prst="rect">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r>
              <a:rPr lang="en-US" sz="1260" dirty="0">
                <a:ln w="0"/>
                <a:solidFill>
                  <a:schemeClr val="tx1"/>
                </a:solidFill>
                <a:effectLst>
                  <a:outerShdw blurRad="38100" dist="19050" dir="2700000" algn="tl" rotWithShape="0">
                    <a:schemeClr val="dk1">
                      <a:alpha val="40000"/>
                    </a:schemeClr>
                  </a:outerShdw>
                </a:effectLst>
              </a:rPr>
              <a:t>Junction</a:t>
            </a:r>
          </a:p>
          <a:p>
            <a:pPr algn="ctr"/>
            <a:r>
              <a:rPr lang="en-US" sz="1260" dirty="0">
                <a:ln w="0"/>
                <a:solidFill>
                  <a:schemeClr val="tx1"/>
                </a:solidFill>
                <a:effectLst>
                  <a:outerShdw blurRad="38100" dist="19050" dir="2700000" algn="tl" rotWithShape="0">
                    <a:schemeClr val="dk1">
                      <a:alpha val="40000"/>
                    </a:schemeClr>
                  </a:outerShdw>
                </a:effectLst>
              </a:rPr>
              <a:t>Box</a:t>
            </a:r>
          </a:p>
        </p:txBody>
      </p:sp>
      <p:cxnSp>
        <p:nvCxnSpPr>
          <p:cNvPr id="54" name="Curved Connector 34">
            <a:extLst>
              <a:ext uri="{FF2B5EF4-FFF2-40B4-BE49-F238E27FC236}">
                <a16:creationId xmlns:a16="http://schemas.microsoft.com/office/drawing/2014/main" id="{E28A85F2-AA73-48EC-BDE5-C981960231B1}"/>
              </a:ext>
            </a:extLst>
          </p:cNvPr>
          <p:cNvCxnSpPr>
            <a:cxnSpLocks/>
            <a:stCxn id="50" idx="3"/>
            <a:endCxn id="27" idx="5"/>
          </p:cNvCxnSpPr>
          <p:nvPr/>
        </p:nvCxnSpPr>
        <p:spPr>
          <a:xfrm>
            <a:off x="9791762" y="4672256"/>
            <a:ext cx="181198" cy="307274"/>
          </a:xfrm>
          <a:prstGeom prst="curved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Curved Connector 34">
            <a:extLst>
              <a:ext uri="{FF2B5EF4-FFF2-40B4-BE49-F238E27FC236}">
                <a16:creationId xmlns:a16="http://schemas.microsoft.com/office/drawing/2014/main" id="{0704BEEA-7E56-4051-A4B9-8F211BD2B7CC}"/>
              </a:ext>
            </a:extLst>
          </p:cNvPr>
          <p:cNvCxnSpPr>
            <a:cxnSpLocks/>
            <a:stCxn id="41" idx="0"/>
            <a:endCxn id="50" idx="2"/>
          </p:cNvCxnSpPr>
          <p:nvPr/>
        </p:nvCxnSpPr>
        <p:spPr>
          <a:xfrm rot="16200000" flipV="1">
            <a:off x="9015283" y="5316905"/>
            <a:ext cx="893742" cy="255183"/>
          </a:xfrm>
          <a:prstGeom prst="curvedConnector3">
            <a:avLst>
              <a:gd name="adj1"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Curved Connector 34">
            <a:extLst>
              <a:ext uri="{FF2B5EF4-FFF2-40B4-BE49-F238E27FC236}">
                <a16:creationId xmlns:a16="http://schemas.microsoft.com/office/drawing/2014/main" id="{F0CBBD78-3CF6-4488-9B3F-DE6E07C49D34}"/>
              </a:ext>
            </a:extLst>
          </p:cNvPr>
          <p:cNvCxnSpPr>
            <a:cxnSpLocks/>
          </p:cNvCxnSpPr>
          <p:nvPr/>
        </p:nvCxnSpPr>
        <p:spPr>
          <a:xfrm rot="10800000">
            <a:off x="9791635" y="4822508"/>
            <a:ext cx="1802016" cy="780581"/>
          </a:xfrm>
          <a:prstGeom prst="curvedConnector3">
            <a:avLst>
              <a:gd name="adj1" fmla="val 15583"/>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3" name="Picture 62">
            <a:extLst>
              <a:ext uri="{FF2B5EF4-FFF2-40B4-BE49-F238E27FC236}">
                <a16:creationId xmlns:a16="http://schemas.microsoft.com/office/drawing/2014/main" id="{B01464B2-98AF-4C55-9DA6-94563A858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74513" y="5465667"/>
            <a:ext cx="716984" cy="1524628"/>
          </a:xfrm>
          <a:prstGeom prst="rect">
            <a:avLst/>
          </a:prstGeom>
        </p:spPr>
      </p:pic>
      <p:sp>
        <p:nvSpPr>
          <p:cNvPr id="64" name="TextBox 63">
            <a:extLst>
              <a:ext uri="{FF2B5EF4-FFF2-40B4-BE49-F238E27FC236}">
                <a16:creationId xmlns:a16="http://schemas.microsoft.com/office/drawing/2014/main" id="{4D18AF20-C626-4C38-8B59-A15946099EBA}"/>
              </a:ext>
            </a:extLst>
          </p:cNvPr>
          <p:cNvSpPr txBox="1"/>
          <p:nvPr/>
        </p:nvSpPr>
        <p:spPr>
          <a:xfrm>
            <a:off x="8458299" y="6867856"/>
            <a:ext cx="691331" cy="461665"/>
          </a:xfrm>
          <a:prstGeom prst="rect">
            <a:avLst/>
          </a:prstGeom>
          <a:noFill/>
        </p:spPr>
        <p:txBody>
          <a:bodyPr wrap="square" rtlCol="0">
            <a:spAutoFit/>
          </a:bodyPr>
          <a:lstStyle/>
          <a:p>
            <a:r>
              <a:rPr lang="en-US" sz="1200" dirty="0"/>
              <a:t>R-1 Reader</a:t>
            </a:r>
          </a:p>
        </p:txBody>
      </p:sp>
      <p:cxnSp>
        <p:nvCxnSpPr>
          <p:cNvPr id="65" name="Curved Connector 34">
            <a:extLst>
              <a:ext uri="{FF2B5EF4-FFF2-40B4-BE49-F238E27FC236}">
                <a16:creationId xmlns:a16="http://schemas.microsoft.com/office/drawing/2014/main" id="{AE5BF9C9-E773-4313-8440-3CEF047B5680}"/>
              </a:ext>
            </a:extLst>
          </p:cNvPr>
          <p:cNvCxnSpPr>
            <a:cxnSpLocks/>
            <a:endCxn id="50" idx="2"/>
          </p:cNvCxnSpPr>
          <p:nvPr/>
        </p:nvCxnSpPr>
        <p:spPr>
          <a:xfrm rot="5400000" flipH="1" flipV="1">
            <a:off x="8755170" y="5003902"/>
            <a:ext cx="585668" cy="573116"/>
          </a:xfrm>
          <a:prstGeom prst="curvedConnector3">
            <a:avLst>
              <a:gd name="adj1"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489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EE09CE96-9600-4061-93E9-BF32FE970440}"/>
              </a:ext>
            </a:extLst>
          </p:cNvPr>
          <p:cNvSpPr txBox="1">
            <a:spLocks/>
          </p:cNvSpPr>
          <p:nvPr/>
        </p:nvSpPr>
        <p:spPr>
          <a:xfrm>
            <a:off x="7617756" y="3435931"/>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r>
              <a:rPr lang="en-US" sz="2729" dirty="0">
                <a:solidFill>
                  <a:schemeClr val="tx1"/>
                </a:solidFill>
                <a:latin typeface="Segoe UI" panose="020B0502040204020203" pitchFamily="34" charset="0"/>
                <a:cs typeface="Segoe UI" panose="020B0502040204020203" pitchFamily="34" charset="0"/>
              </a:rPr>
              <a:t>Need a Software picture</a:t>
            </a:r>
          </a:p>
        </p:txBody>
      </p:sp>
      <p:grpSp>
        <p:nvGrpSpPr>
          <p:cNvPr id="2" name="Group 1">
            <a:extLst>
              <a:ext uri="{FF2B5EF4-FFF2-40B4-BE49-F238E27FC236}">
                <a16:creationId xmlns:a16="http://schemas.microsoft.com/office/drawing/2014/main" id="{92FDF469-F76A-427A-BEFC-BE72AE64E6E7}"/>
              </a:ext>
            </a:extLst>
          </p:cNvPr>
          <p:cNvGrpSpPr/>
          <p:nvPr/>
        </p:nvGrpSpPr>
        <p:grpSpPr>
          <a:xfrm>
            <a:off x="4" y="0"/>
            <a:ext cx="11656588" cy="8229600"/>
            <a:chOff x="1828800" y="0"/>
            <a:chExt cx="11656588" cy="8229600"/>
          </a:xfrm>
        </p:grpSpPr>
        <p:sp>
          <p:nvSpPr>
            <p:cNvPr id="5" name="Rectangle 4">
              <a:extLst>
                <a:ext uri="{FF2B5EF4-FFF2-40B4-BE49-F238E27FC236}">
                  <a16:creationId xmlns:a16="http://schemas.microsoft.com/office/drawing/2014/main" id="{CD4C5E7A-2825-404D-98C8-0E6DB58DC911}"/>
                </a:ext>
              </a:extLst>
            </p:cNvPr>
            <p:cNvSpPr/>
            <p:nvPr/>
          </p:nvSpPr>
          <p:spPr>
            <a:xfrm>
              <a:off x="1828800" y="1"/>
              <a:ext cx="3366868" cy="8229599"/>
            </a:xfrm>
            <a:prstGeom prst="rect">
              <a:avLst/>
            </a:prstGeom>
            <a:solidFill>
              <a:srgbClr val="0070C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sp>
          <p:nvSpPr>
            <p:cNvPr id="8" name="Title 2">
              <a:extLst>
                <a:ext uri="{FF2B5EF4-FFF2-40B4-BE49-F238E27FC236}">
                  <a16:creationId xmlns:a16="http://schemas.microsoft.com/office/drawing/2014/main" id="{B6194AAF-6DED-4C13-9977-A151CB4E465E}"/>
                </a:ext>
              </a:extLst>
            </p:cNvPr>
            <p:cNvSpPr txBox="1">
              <a:spLocks/>
            </p:cNvSpPr>
            <p:nvPr/>
          </p:nvSpPr>
          <p:spPr>
            <a:xfrm>
              <a:off x="2266529" y="2374282"/>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r>
                <a:rPr lang="en-US" sz="2729" dirty="0">
                  <a:latin typeface="Segoe UI" panose="020B0502040204020203" pitchFamily="34" charset="0"/>
                  <a:cs typeface="Segoe UI" panose="020B0502040204020203" pitchFamily="34" charset="0"/>
                </a:rPr>
                <a:t>Pure Access</a:t>
              </a:r>
            </a:p>
            <a:p>
              <a:pPr algn="ctr"/>
              <a:r>
                <a:rPr lang="en-US" sz="2729" dirty="0">
                  <a:latin typeface="Segoe UI" panose="020B0502040204020203" pitchFamily="34" charset="0"/>
                  <a:cs typeface="Segoe UI" panose="020B0502040204020203" pitchFamily="34" charset="0"/>
                </a:rPr>
                <a:t>Software</a:t>
              </a:r>
            </a:p>
          </p:txBody>
        </p:sp>
        <p:pic>
          <p:nvPicPr>
            <p:cNvPr id="11" name="Picture 6" descr="ISONAS">
              <a:extLst>
                <a:ext uri="{FF2B5EF4-FFF2-40B4-BE49-F238E27FC236}">
                  <a16:creationId xmlns:a16="http://schemas.microsoft.com/office/drawing/2014/main" id="{592BEB99-296F-4657-BE0B-9D1E418E04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6530" y="7192073"/>
              <a:ext cx="2182561" cy="7407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DF2BA0A-18C7-4221-833F-122E62E38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668" y="0"/>
              <a:ext cx="8289720" cy="8229600"/>
            </a:xfrm>
            <a:prstGeom prst="rect">
              <a:avLst/>
            </a:prstGeom>
          </p:spPr>
        </p:pic>
      </p:grpSp>
    </p:spTree>
    <p:extLst>
      <p:ext uri="{BB962C8B-B14F-4D97-AF65-F5344CB8AC3E}">
        <p14:creationId xmlns:p14="http://schemas.microsoft.com/office/powerpoint/2010/main" val="973878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 </a:t>
            </a: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416011" y="147753"/>
            <a:ext cx="938852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Forefront of Software Innovation</a:t>
            </a:r>
          </a:p>
        </p:txBody>
      </p:sp>
      <p:sp>
        <p:nvSpPr>
          <p:cNvPr id="19" name="TextBox 18">
            <a:extLst>
              <a:ext uri="{FF2B5EF4-FFF2-40B4-BE49-F238E27FC236}">
                <a16:creationId xmlns:a16="http://schemas.microsoft.com/office/drawing/2014/main" id="{8E19BA4F-3AB9-4035-A0D4-F400F69AC9F5}"/>
              </a:ext>
            </a:extLst>
          </p:cNvPr>
          <p:cNvSpPr txBox="1"/>
          <p:nvPr/>
        </p:nvSpPr>
        <p:spPr>
          <a:xfrm>
            <a:off x="450757" y="909822"/>
            <a:ext cx="12524313" cy="730870"/>
          </a:xfrm>
          <a:prstGeom prst="rect">
            <a:avLst/>
          </a:prstGeom>
          <a:noFill/>
        </p:spPr>
        <p:txBody>
          <a:bodyPr wrap="square" rtlCol="0">
            <a:noAutofit/>
          </a:bodyPr>
          <a:lstStyle/>
          <a:p>
            <a:r>
              <a:rPr lang="en-US" sz="1680" dirty="0">
                <a:latin typeface="Segoe UI" panose="020B0502040204020203" pitchFamily="34" charset="0"/>
                <a:ea typeface="Segoe UI" panose="020B0502040204020203" pitchFamily="34" charset="0"/>
                <a:cs typeface="Segoe UI" panose="020B0502040204020203" pitchFamily="34" charset="0"/>
              </a:rPr>
              <a:t>ISONAS access control software products include a fully hosted platform, Pure Access Cloud, and an on premise option, Pure Access Manager.</a:t>
            </a:r>
          </a:p>
        </p:txBody>
      </p:sp>
      <p:sp>
        <p:nvSpPr>
          <p:cNvPr id="18" name="TextBox 17">
            <a:extLst>
              <a:ext uri="{FF2B5EF4-FFF2-40B4-BE49-F238E27FC236}">
                <a16:creationId xmlns:a16="http://schemas.microsoft.com/office/drawing/2014/main" id="{9875DB59-A514-4297-824B-4487C677E0BE}"/>
              </a:ext>
            </a:extLst>
          </p:cNvPr>
          <p:cNvSpPr txBox="1"/>
          <p:nvPr/>
        </p:nvSpPr>
        <p:spPr>
          <a:xfrm>
            <a:off x="438381" y="4774039"/>
            <a:ext cx="5559218" cy="2360653"/>
          </a:xfrm>
          <a:prstGeom prst="rect">
            <a:avLst/>
          </a:prstGeom>
          <a:noFill/>
        </p:spPr>
        <p:txBody>
          <a:bodyPr wrap="square" rtlCol="0">
            <a:noAutofit/>
          </a:bodyPr>
          <a:lstStyle/>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Setup and configuration can be done easily and quickly by a single technician, reducing installation time and cost. </a:t>
            </a:r>
          </a:p>
          <a:p>
            <a:pPr marL="285750" indent="-285750">
              <a:buClr>
                <a:schemeClr val="bg2"/>
              </a:buClr>
              <a:buFont typeface="Arial" panose="020B0604020202020204" pitchFamily="34" charset="0"/>
              <a:buChar char="•"/>
            </a:pPr>
            <a:endParaRPr lang="en-US" sz="1400" dirty="0">
              <a:latin typeface="Segoe UI" panose="020B0502040204020203" pitchFamily="34" charset="0"/>
              <a:ea typeface="Segoe UI" panose="020B0502040204020203" pitchFamily="34" charset="0"/>
              <a:cs typeface="Segoe UI" panose="020B0502040204020203" pitchFamily="34" charset="0"/>
            </a:endParaRP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Step by step, access point check out process allows testing of the IP configuration and connectivity, lock wiring, encryption and all unique door configurations from a mobile device or tablet.</a:t>
            </a:r>
          </a:p>
          <a:p>
            <a:pPr marL="285750" indent="-285750">
              <a:buClr>
                <a:schemeClr val="bg2"/>
              </a:buClr>
              <a:buFont typeface="Arial" panose="020B0604020202020204" pitchFamily="34" charset="0"/>
              <a:buChar char="•"/>
            </a:pP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20" name="Rounded Rectangle 46">
            <a:extLst>
              <a:ext uri="{FF2B5EF4-FFF2-40B4-BE49-F238E27FC236}">
                <a16:creationId xmlns:a16="http://schemas.microsoft.com/office/drawing/2014/main" id="{3112E866-A155-46CA-A76A-89A7E8E934C2}"/>
              </a:ext>
            </a:extLst>
          </p:cNvPr>
          <p:cNvSpPr/>
          <p:nvPr/>
        </p:nvSpPr>
        <p:spPr>
          <a:xfrm>
            <a:off x="450756" y="4188053"/>
            <a:ext cx="5683825" cy="378436"/>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Access Point Configuration Wizard</a:t>
            </a:r>
          </a:p>
        </p:txBody>
      </p:sp>
      <p:sp>
        <p:nvSpPr>
          <p:cNvPr id="21" name="Rounded Rectangle 46">
            <a:extLst>
              <a:ext uri="{FF2B5EF4-FFF2-40B4-BE49-F238E27FC236}">
                <a16:creationId xmlns:a16="http://schemas.microsoft.com/office/drawing/2014/main" id="{E9F9330E-FD3F-41C0-9308-2B03F0EE2D01}"/>
              </a:ext>
            </a:extLst>
          </p:cNvPr>
          <p:cNvSpPr/>
          <p:nvPr/>
        </p:nvSpPr>
        <p:spPr>
          <a:xfrm>
            <a:off x="413247" y="1610685"/>
            <a:ext cx="12561823" cy="378436"/>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ISONAS Pure Access Software</a:t>
            </a:r>
          </a:p>
        </p:txBody>
      </p:sp>
      <p:sp>
        <p:nvSpPr>
          <p:cNvPr id="22" name="TextBox 21">
            <a:extLst>
              <a:ext uri="{FF2B5EF4-FFF2-40B4-BE49-F238E27FC236}">
                <a16:creationId xmlns:a16="http://schemas.microsoft.com/office/drawing/2014/main" id="{7A50C3B7-AB4B-4C92-98EF-EB77F374FE56}"/>
              </a:ext>
            </a:extLst>
          </p:cNvPr>
          <p:cNvSpPr txBox="1"/>
          <p:nvPr/>
        </p:nvSpPr>
        <p:spPr>
          <a:xfrm>
            <a:off x="413247" y="2093507"/>
            <a:ext cx="7806943" cy="2369502"/>
          </a:xfrm>
          <a:prstGeom prst="rect">
            <a:avLst/>
          </a:prstGeom>
          <a:noFill/>
        </p:spPr>
        <p:txBody>
          <a:bodyPr wrap="square" rtlCol="0">
            <a:noAutofit/>
          </a:bodyPr>
          <a:lstStyle/>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The Complete Access Control platform allows full installation, administration and management of ISONAS patented Pure IP Access Control Hardware.</a:t>
            </a:r>
          </a:p>
          <a:p>
            <a:pPr marL="285750" indent="-285750">
              <a:buClr>
                <a:schemeClr val="bg2"/>
              </a:buClr>
              <a:buFont typeface="Arial" panose="020B0604020202020204" pitchFamily="34" charset="0"/>
              <a:buChar char="•"/>
            </a:pPr>
            <a:endParaRPr lang="en-US" sz="1400" dirty="0">
              <a:latin typeface="Segoe UI" panose="020B0502040204020203" pitchFamily="34" charset="0"/>
              <a:ea typeface="Segoe UI" panose="020B0502040204020203" pitchFamily="34" charset="0"/>
              <a:cs typeface="Segoe UI" panose="020B0502040204020203" pitchFamily="34" charset="0"/>
            </a:endParaRP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Modern user interface establishes a new standard for ease of use in managing an unlimited number of access points across any geography through mobile device, tablet or modern browser.</a:t>
            </a:r>
          </a:p>
          <a:p>
            <a:pPr marL="285750" indent="-285750">
              <a:buClr>
                <a:schemeClr val="bg2"/>
              </a:buClr>
              <a:buFont typeface="Arial" panose="020B0604020202020204" pitchFamily="34" charset="0"/>
              <a:buChar char="•"/>
            </a:pPr>
            <a:endParaRPr lang="en-US" sz="1400" dirty="0">
              <a:latin typeface="Segoe UI" panose="020B0502040204020203" pitchFamily="34" charset="0"/>
              <a:ea typeface="Segoe UI" panose="020B0502040204020203" pitchFamily="34" charset="0"/>
              <a:cs typeface="Segoe UI" panose="020B0502040204020203" pitchFamily="34" charset="0"/>
            </a:endParaRP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New features and functionality to Access Control that fully leverage the power of ISONAS Pure IP hardware.</a:t>
            </a:r>
          </a:p>
          <a:p>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68B72376-238E-475C-865F-6FA7F4E6C342}"/>
              </a:ext>
            </a:extLst>
          </p:cNvPr>
          <p:cNvSpPr txBox="1"/>
          <p:nvPr/>
        </p:nvSpPr>
        <p:spPr>
          <a:xfrm>
            <a:off x="6801804" y="4652298"/>
            <a:ext cx="5905041" cy="2915682"/>
          </a:xfrm>
          <a:prstGeom prst="rect">
            <a:avLst/>
          </a:prstGeom>
          <a:noFill/>
        </p:spPr>
        <p:txBody>
          <a:bodyPr wrap="square" rtlCol="0">
            <a:noAutofit/>
          </a:bodyPr>
          <a:lstStyle/>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Cloud or Manager (on-premise)</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Simple User interface and intuitive work flow</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Real time monitoring, unlimited dashboards and alerts</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Full reporting suite</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Active Directory integration</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Web API</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Badge printing integration</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Responsive design for mobile devices</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Master integrator licenses for RMR business model</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Custom rules engine</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Floor plan views</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Partitioned tenants with defined areas</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Predefined and customizable user roles and permissions</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Integrated with leading Video Management Software providers</a:t>
            </a:r>
          </a:p>
          <a:p>
            <a:pPr marL="285750" indent="-285750">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Private Cloud structure available to large customers</a:t>
            </a:r>
          </a:p>
        </p:txBody>
      </p:sp>
      <p:sp>
        <p:nvSpPr>
          <p:cNvPr id="15" name="Rounded Rectangle 46">
            <a:extLst>
              <a:ext uri="{FF2B5EF4-FFF2-40B4-BE49-F238E27FC236}">
                <a16:creationId xmlns:a16="http://schemas.microsoft.com/office/drawing/2014/main" id="{7849C883-FA1D-4860-8EB2-A5F6814DE158}"/>
              </a:ext>
            </a:extLst>
          </p:cNvPr>
          <p:cNvSpPr/>
          <p:nvPr/>
        </p:nvSpPr>
        <p:spPr>
          <a:xfrm>
            <a:off x="6832470" y="4184348"/>
            <a:ext cx="6142600" cy="378436"/>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Features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2062" y="2112654"/>
            <a:ext cx="4080054" cy="1919736"/>
          </a:xfrm>
          <a:prstGeom prst="rect">
            <a:avLst/>
          </a:prstGeom>
        </p:spPr>
      </p:pic>
    </p:spTree>
    <p:extLst>
      <p:ext uri="{BB962C8B-B14F-4D97-AF65-F5344CB8AC3E}">
        <p14:creationId xmlns:p14="http://schemas.microsoft.com/office/powerpoint/2010/main" val="2539995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9B9AFF-ABC2-491D-86CE-DB574EEDFD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4775" y="3523791"/>
            <a:ext cx="9719569" cy="4759034"/>
          </a:xfrm>
          <a:prstGeom prst="rect">
            <a:avLst/>
          </a:prstGeom>
        </p:spPr>
      </p:pic>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 </a:t>
            </a:r>
          </a:p>
        </p:txBody>
      </p:sp>
      <p:sp>
        <p:nvSpPr>
          <p:cNvPr id="97" name="Rounded Rectangle 46">
            <a:extLst>
              <a:ext uri="{FF2B5EF4-FFF2-40B4-BE49-F238E27FC236}">
                <a16:creationId xmlns:a16="http://schemas.microsoft.com/office/drawing/2014/main" id="{BA4FD2DE-FB56-4BB8-A2BB-676094F74ECD}"/>
              </a:ext>
            </a:extLst>
          </p:cNvPr>
          <p:cNvSpPr/>
          <p:nvPr/>
        </p:nvSpPr>
        <p:spPr>
          <a:xfrm>
            <a:off x="731520" y="1713179"/>
            <a:ext cx="11480801" cy="45650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ISONAS Cloud Software</a:t>
            </a:r>
          </a:p>
        </p:txBody>
      </p:sp>
      <p:sp>
        <p:nvSpPr>
          <p:cNvPr id="105" name="TextBox 104">
            <a:extLst>
              <a:ext uri="{FF2B5EF4-FFF2-40B4-BE49-F238E27FC236}">
                <a16:creationId xmlns:a16="http://schemas.microsoft.com/office/drawing/2014/main" id="{BF3388CC-E3AF-4DF3-B675-F3FEDF977B3B}"/>
              </a:ext>
            </a:extLst>
          </p:cNvPr>
          <p:cNvSpPr txBox="1"/>
          <p:nvPr/>
        </p:nvSpPr>
        <p:spPr>
          <a:xfrm>
            <a:off x="2336801" y="3079158"/>
            <a:ext cx="9875520" cy="634813"/>
          </a:xfrm>
          <a:prstGeom prst="rect">
            <a:avLst/>
          </a:prstGeom>
          <a:noFill/>
        </p:spPr>
        <p:txBody>
          <a:bodyPr wrap="square" rtlCol="0">
            <a:noAutofit/>
          </a:bodyPr>
          <a:lstStyle/>
          <a:p>
            <a:endParaRPr lang="en-US" sz="1320" dirty="0">
              <a:latin typeface="Segoe UI" panose="020B0502040204020203" pitchFamily="34" charset="0"/>
              <a:ea typeface="Segoe UI" panose="020B0502040204020203" pitchFamily="34" charset="0"/>
              <a:cs typeface="Segoe UI" panose="020B0502040204020203" pitchFamily="34" charset="0"/>
            </a:endParaRP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387096" y="232220"/>
            <a:ext cx="938852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ISONAS Pure Access Cloud</a:t>
            </a:r>
          </a:p>
        </p:txBody>
      </p:sp>
      <p:sp>
        <p:nvSpPr>
          <p:cNvPr id="19" name="TextBox 18">
            <a:extLst>
              <a:ext uri="{FF2B5EF4-FFF2-40B4-BE49-F238E27FC236}">
                <a16:creationId xmlns:a16="http://schemas.microsoft.com/office/drawing/2014/main" id="{8E19BA4F-3AB9-4035-A0D4-F400F69AC9F5}"/>
              </a:ext>
            </a:extLst>
          </p:cNvPr>
          <p:cNvSpPr txBox="1"/>
          <p:nvPr/>
        </p:nvSpPr>
        <p:spPr>
          <a:xfrm>
            <a:off x="405483" y="999575"/>
            <a:ext cx="11888116" cy="730870"/>
          </a:xfrm>
          <a:prstGeom prst="rect">
            <a:avLst/>
          </a:prstGeom>
          <a:noFill/>
        </p:spPr>
        <p:txBody>
          <a:bodyPr wrap="square" rtlCol="0">
            <a:noAutofit/>
          </a:bodyPr>
          <a:lstStyle/>
          <a:p>
            <a:r>
              <a:rPr lang="en-US" sz="1680" dirty="0">
                <a:latin typeface="Segoe UI" panose="020B0502040204020203" pitchFamily="34" charset="0"/>
                <a:ea typeface="Segoe UI" panose="020B0502040204020203" pitchFamily="34" charset="0"/>
                <a:cs typeface="Segoe UI" panose="020B0502040204020203" pitchFamily="34" charset="0"/>
              </a:rPr>
              <a:t>ISONAS Pure Access is architected for the cloud, assuring best-in-class features and functionality, infinite scalability, and bullet proof security with real time threat response and security updating.</a:t>
            </a:r>
          </a:p>
        </p:txBody>
      </p:sp>
      <p:sp>
        <p:nvSpPr>
          <p:cNvPr id="22" name="TextBox 21">
            <a:extLst>
              <a:ext uri="{FF2B5EF4-FFF2-40B4-BE49-F238E27FC236}">
                <a16:creationId xmlns:a16="http://schemas.microsoft.com/office/drawing/2014/main" id="{3B971AA6-518A-4536-9D4D-5B0743365A1C}"/>
              </a:ext>
            </a:extLst>
          </p:cNvPr>
          <p:cNvSpPr txBox="1"/>
          <p:nvPr/>
        </p:nvSpPr>
        <p:spPr>
          <a:xfrm>
            <a:off x="2521857" y="7716139"/>
            <a:ext cx="9505408" cy="313932"/>
          </a:xfrm>
          <a:prstGeom prst="rect">
            <a:avLst/>
          </a:prstGeom>
          <a:noFill/>
        </p:spPr>
        <p:txBody>
          <a:bodyPr wrap="square" rtlCol="0">
            <a:spAutoFit/>
          </a:bodyPr>
          <a:lstStyle/>
          <a:p>
            <a:pPr algn="ctr"/>
            <a:r>
              <a:rPr lang="en-US" sz="144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ISONAS obsoletes traditional on premise solutions and moves management to the cloud.</a:t>
            </a:r>
          </a:p>
        </p:txBody>
      </p:sp>
      <p:sp>
        <p:nvSpPr>
          <p:cNvPr id="11" name="Rectangle 10">
            <a:extLst>
              <a:ext uri="{FF2B5EF4-FFF2-40B4-BE49-F238E27FC236}">
                <a16:creationId xmlns:a16="http://schemas.microsoft.com/office/drawing/2014/main" id="{BBB9F5E5-511B-4334-995C-63C3F96DF16F}"/>
              </a:ext>
            </a:extLst>
          </p:cNvPr>
          <p:cNvSpPr/>
          <p:nvPr/>
        </p:nvSpPr>
        <p:spPr>
          <a:xfrm>
            <a:off x="790503" y="2281722"/>
            <a:ext cx="1828798" cy="73567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Segoe UI" panose="020B0502040204020203" pitchFamily="34" charset="0"/>
                <a:ea typeface="Segoe UI" panose="020B0502040204020203" pitchFamily="34" charset="0"/>
                <a:cs typeface="Segoe UI" panose="020B0502040204020203" pitchFamily="34" charset="0"/>
              </a:rPr>
              <a:t>On Demand</a:t>
            </a:r>
          </a:p>
          <a:p>
            <a:pPr algn="ctr"/>
            <a:r>
              <a:rPr lang="en-US" sz="1600" dirty="0">
                <a:latin typeface="Segoe UI" panose="020B0502040204020203" pitchFamily="34" charset="0"/>
                <a:ea typeface="Segoe UI" panose="020B0502040204020203" pitchFamily="34" charset="0"/>
                <a:cs typeface="Segoe UI" panose="020B0502040204020203" pitchFamily="34" charset="0"/>
              </a:rPr>
              <a:t>Self Service</a:t>
            </a:r>
          </a:p>
        </p:txBody>
      </p:sp>
      <p:sp>
        <p:nvSpPr>
          <p:cNvPr id="12" name="Rectangle 11">
            <a:extLst>
              <a:ext uri="{FF2B5EF4-FFF2-40B4-BE49-F238E27FC236}">
                <a16:creationId xmlns:a16="http://schemas.microsoft.com/office/drawing/2014/main" id="{1BCBCC63-8BA0-4125-894F-C5C86C4B5467}"/>
              </a:ext>
            </a:extLst>
          </p:cNvPr>
          <p:cNvSpPr/>
          <p:nvPr/>
        </p:nvSpPr>
        <p:spPr>
          <a:xfrm>
            <a:off x="3184464" y="2295289"/>
            <a:ext cx="1828798" cy="73567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Segoe UI" panose="020B0502040204020203" pitchFamily="34" charset="0"/>
                <a:ea typeface="Segoe UI" panose="020B0502040204020203" pitchFamily="34" charset="0"/>
                <a:cs typeface="Segoe UI" panose="020B0502040204020203" pitchFamily="34" charset="0"/>
              </a:rPr>
              <a:t>Broad Network Access (mobile)</a:t>
            </a:r>
          </a:p>
        </p:txBody>
      </p:sp>
      <p:sp>
        <p:nvSpPr>
          <p:cNvPr id="13" name="Rectangle 12">
            <a:extLst>
              <a:ext uri="{FF2B5EF4-FFF2-40B4-BE49-F238E27FC236}">
                <a16:creationId xmlns:a16="http://schemas.microsoft.com/office/drawing/2014/main" id="{8D00A729-F0CA-4CED-9C8C-8C9928E425C6}"/>
              </a:ext>
            </a:extLst>
          </p:cNvPr>
          <p:cNvSpPr/>
          <p:nvPr/>
        </p:nvSpPr>
        <p:spPr>
          <a:xfrm>
            <a:off x="5578425" y="2292543"/>
            <a:ext cx="1828798" cy="73567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Segoe UI" panose="020B0502040204020203" pitchFamily="34" charset="0"/>
                <a:ea typeface="Segoe UI" panose="020B0502040204020203" pitchFamily="34" charset="0"/>
                <a:cs typeface="Segoe UI" panose="020B0502040204020203" pitchFamily="34" charset="0"/>
              </a:rPr>
              <a:t>Resource Sharing</a:t>
            </a:r>
          </a:p>
        </p:txBody>
      </p:sp>
      <p:sp>
        <p:nvSpPr>
          <p:cNvPr id="14" name="Rectangle 13">
            <a:extLst>
              <a:ext uri="{FF2B5EF4-FFF2-40B4-BE49-F238E27FC236}">
                <a16:creationId xmlns:a16="http://schemas.microsoft.com/office/drawing/2014/main" id="{DC92D180-E781-42B7-B53E-5AC411B8A176}"/>
              </a:ext>
            </a:extLst>
          </p:cNvPr>
          <p:cNvSpPr/>
          <p:nvPr/>
        </p:nvSpPr>
        <p:spPr>
          <a:xfrm>
            <a:off x="7972386" y="2308857"/>
            <a:ext cx="1828798" cy="73567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Segoe UI" panose="020B0502040204020203" pitchFamily="34" charset="0"/>
                <a:ea typeface="Segoe UI" panose="020B0502040204020203" pitchFamily="34" charset="0"/>
                <a:cs typeface="Segoe UI" panose="020B0502040204020203" pitchFamily="34" charset="0"/>
              </a:rPr>
              <a:t>Rapid Elasticity</a:t>
            </a:r>
          </a:p>
        </p:txBody>
      </p:sp>
      <p:sp>
        <p:nvSpPr>
          <p:cNvPr id="15" name="Rectangle 14">
            <a:extLst>
              <a:ext uri="{FF2B5EF4-FFF2-40B4-BE49-F238E27FC236}">
                <a16:creationId xmlns:a16="http://schemas.microsoft.com/office/drawing/2014/main" id="{FD22ECF5-2DCA-4F7F-B163-18F2E4E8CFB2}"/>
              </a:ext>
            </a:extLst>
          </p:cNvPr>
          <p:cNvSpPr/>
          <p:nvPr/>
        </p:nvSpPr>
        <p:spPr>
          <a:xfrm>
            <a:off x="10366347" y="2303795"/>
            <a:ext cx="1828798" cy="735676"/>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Segoe UI" panose="020B0502040204020203" pitchFamily="34" charset="0"/>
                <a:ea typeface="Segoe UI" panose="020B0502040204020203" pitchFamily="34" charset="0"/>
                <a:cs typeface="Segoe UI" panose="020B0502040204020203" pitchFamily="34" charset="0"/>
              </a:rPr>
              <a:t>Measured Service - Pay per use</a:t>
            </a:r>
          </a:p>
        </p:txBody>
      </p:sp>
      <p:sp>
        <p:nvSpPr>
          <p:cNvPr id="16" name="TextBox 15">
            <a:extLst>
              <a:ext uri="{FF2B5EF4-FFF2-40B4-BE49-F238E27FC236}">
                <a16:creationId xmlns:a16="http://schemas.microsoft.com/office/drawing/2014/main" id="{48940018-ED1A-4C58-9D12-CD12CFE37F7B}"/>
              </a:ext>
            </a:extLst>
          </p:cNvPr>
          <p:cNvSpPr txBox="1"/>
          <p:nvPr/>
        </p:nvSpPr>
        <p:spPr>
          <a:xfrm>
            <a:off x="3478976" y="3303984"/>
            <a:ext cx="3815125" cy="1015481"/>
          </a:xfrm>
          <a:prstGeom prst="rect">
            <a:avLst/>
          </a:prstGeom>
          <a:noFill/>
        </p:spPr>
        <p:txBody>
          <a:bodyPr wrap="square" rtlCol="0">
            <a:noAutofit/>
          </a:bodyPr>
          <a:lstStyle/>
          <a:p>
            <a:pPr marL="205740" indent="-20574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99.999% up time</a:t>
            </a:r>
          </a:p>
          <a:p>
            <a:pPr marL="205740" indent="-20574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Amazon Web Services – RDS infrastructure</a:t>
            </a:r>
          </a:p>
          <a:p>
            <a:pPr marL="205740" indent="-20574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Barracuda / Elastic Load balancing	</a:t>
            </a:r>
          </a:p>
          <a:p>
            <a:pPr marL="205740" indent="-20574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Nagios 24/7 monitoring	</a:t>
            </a:r>
          </a:p>
        </p:txBody>
      </p:sp>
      <p:sp>
        <p:nvSpPr>
          <p:cNvPr id="18" name="TextBox 17">
            <a:extLst>
              <a:ext uri="{FF2B5EF4-FFF2-40B4-BE49-F238E27FC236}">
                <a16:creationId xmlns:a16="http://schemas.microsoft.com/office/drawing/2014/main" id="{09DDB328-D3D6-429C-8298-B365D9DA7854}"/>
              </a:ext>
            </a:extLst>
          </p:cNvPr>
          <p:cNvSpPr txBox="1"/>
          <p:nvPr/>
        </p:nvSpPr>
        <p:spPr>
          <a:xfrm>
            <a:off x="7543551" y="3303985"/>
            <a:ext cx="4688560" cy="1015481"/>
          </a:xfrm>
          <a:prstGeom prst="rect">
            <a:avLst/>
          </a:prstGeom>
          <a:noFill/>
        </p:spPr>
        <p:txBody>
          <a:bodyPr wrap="square" rtlCol="0">
            <a:noAutofit/>
          </a:bodyPr>
          <a:lstStyle/>
          <a:p>
            <a:pPr marL="205740" indent="-20574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Java and .NET architecture</a:t>
            </a:r>
          </a:p>
          <a:p>
            <a:pPr marL="205740" indent="-20574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Encryption systemwide</a:t>
            </a:r>
          </a:p>
          <a:p>
            <a:pPr marL="205740" indent="-20574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Postgres Database with Tenancy</a:t>
            </a:r>
          </a:p>
          <a:p>
            <a:pPr marL="205740" indent="-20574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Caching, Read replication and Sharding by Tenant</a:t>
            </a:r>
          </a:p>
        </p:txBody>
      </p:sp>
    </p:spTree>
    <p:extLst>
      <p:ext uri="{BB962C8B-B14F-4D97-AF65-F5344CB8AC3E}">
        <p14:creationId xmlns:p14="http://schemas.microsoft.com/office/powerpoint/2010/main" val="1954834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E9196-BBA4-4A8E-A031-0FD0B4F6CB1D}"/>
              </a:ext>
            </a:extLst>
          </p:cNvPr>
          <p:cNvSpPr>
            <a:spLocks noGrp="1"/>
          </p:cNvSpPr>
          <p:nvPr>
            <p:ph type="title"/>
          </p:nvPr>
        </p:nvSpPr>
        <p:spPr/>
        <p:txBody>
          <a:bodyPr/>
          <a:lstStyle/>
          <a:p>
            <a:r>
              <a:rPr lang="en-US" dirty="0"/>
              <a:t>Premier Family of Industry Leading Brands</a:t>
            </a:r>
          </a:p>
        </p:txBody>
      </p:sp>
      <p:grpSp>
        <p:nvGrpSpPr>
          <p:cNvPr id="7" name="Group 6">
            <a:extLst>
              <a:ext uri="{FF2B5EF4-FFF2-40B4-BE49-F238E27FC236}">
                <a16:creationId xmlns:a16="http://schemas.microsoft.com/office/drawing/2014/main" id="{791AA2DA-7633-4E8A-847C-3B3D68D3F606}"/>
              </a:ext>
            </a:extLst>
          </p:cNvPr>
          <p:cNvGrpSpPr/>
          <p:nvPr/>
        </p:nvGrpSpPr>
        <p:grpSpPr>
          <a:xfrm>
            <a:off x="2898133" y="1153581"/>
            <a:ext cx="7688086" cy="6393267"/>
            <a:chOff x="3471157" y="1836333"/>
            <a:chExt cx="7688086" cy="6393267"/>
          </a:xfrm>
        </p:grpSpPr>
        <p:pic>
          <p:nvPicPr>
            <p:cNvPr id="3" name="Picture 2">
              <a:extLst>
                <a:ext uri="{FF2B5EF4-FFF2-40B4-BE49-F238E27FC236}">
                  <a16:creationId xmlns:a16="http://schemas.microsoft.com/office/drawing/2014/main" id="{24589498-2E97-4319-BD62-DE5B6893EC86}"/>
                </a:ext>
              </a:extLst>
            </p:cNvPr>
            <p:cNvPicPr>
              <a:picLocks noChangeAspect="1"/>
            </p:cNvPicPr>
            <p:nvPr/>
          </p:nvPicPr>
          <p:blipFill>
            <a:blip r:embed="rId2"/>
            <a:stretch>
              <a:fillRect/>
            </a:stretch>
          </p:blipFill>
          <p:spPr>
            <a:xfrm>
              <a:off x="3471157" y="5715048"/>
              <a:ext cx="7688086" cy="2514552"/>
            </a:xfrm>
            <a:prstGeom prst="rect">
              <a:avLst/>
            </a:prstGeom>
          </p:spPr>
        </p:pic>
        <p:pic>
          <p:nvPicPr>
            <p:cNvPr id="4" name="Picture 3">
              <a:extLst>
                <a:ext uri="{FF2B5EF4-FFF2-40B4-BE49-F238E27FC236}">
                  <a16:creationId xmlns:a16="http://schemas.microsoft.com/office/drawing/2014/main" id="{7D835956-7C21-4AF9-839B-5CE438A36E63}"/>
                </a:ext>
              </a:extLst>
            </p:cNvPr>
            <p:cNvPicPr>
              <a:picLocks noChangeAspect="1"/>
            </p:cNvPicPr>
            <p:nvPr/>
          </p:nvPicPr>
          <p:blipFill>
            <a:blip r:embed="rId3"/>
            <a:stretch>
              <a:fillRect/>
            </a:stretch>
          </p:blipFill>
          <p:spPr>
            <a:xfrm>
              <a:off x="3471158" y="3116994"/>
              <a:ext cx="7688084" cy="2539252"/>
            </a:xfrm>
            <a:prstGeom prst="rect">
              <a:avLst/>
            </a:prstGeom>
          </p:spPr>
        </p:pic>
        <p:pic>
          <p:nvPicPr>
            <p:cNvPr id="5" name="Picture 4">
              <a:extLst>
                <a:ext uri="{FF2B5EF4-FFF2-40B4-BE49-F238E27FC236}">
                  <a16:creationId xmlns:a16="http://schemas.microsoft.com/office/drawing/2014/main" id="{B82C44A2-C7CE-490E-B711-43C788BF17DE}"/>
                </a:ext>
              </a:extLst>
            </p:cNvPr>
            <p:cNvPicPr>
              <a:picLocks noChangeAspect="1"/>
            </p:cNvPicPr>
            <p:nvPr/>
          </p:nvPicPr>
          <p:blipFill>
            <a:blip r:embed="rId4"/>
            <a:stretch>
              <a:fillRect/>
            </a:stretch>
          </p:blipFill>
          <p:spPr>
            <a:xfrm>
              <a:off x="3471157" y="1836333"/>
              <a:ext cx="7667074" cy="1221859"/>
            </a:xfrm>
            <a:prstGeom prst="rect">
              <a:avLst/>
            </a:prstGeom>
          </p:spPr>
        </p:pic>
      </p:grpSp>
      <p:sp>
        <p:nvSpPr>
          <p:cNvPr id="6" name="Rectangle 5">
            <a:extLst>
              <a:ext uri="{FF2B5EF4-FFF2-40B4-BE49-F238E27FC236}">
                <a16:creationId xmlns:a16="http://schemas.microsoft.com/office/drawing/2014/main" id="{292EADEA-F9C8-4E6D-98EE-E42F205A5E02}"/>
              </a:ext>
            </a:extLst>
          </p:cNvPr>
          <p:cNvSpPr/>
          <p:nvPr/>
        </p:nvSpPr>
        <p:spPr>
          <a:xfrm>
            <a:off x="5451676" y="3738623"/>
            <a:ext cx="1250066" cy="1234871"/>
          </a:xfrm>
          <a:prstGeom prst="rect">
            <a:avLst/>
          </a:prstGeom>
          <a:solidFill>
            <a:srgbClr val="0070C0">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0948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vert="horz" lIns="0" tIns="65311" rIns="130622" bIns="65311" rtlCol="0" anchor="t">
            <a:noAutofit/>
          </a:bodyPr>
          <a:lstStyle/>
          <a:p>
            <a:r>
              <a:rPr lang="en-US" dirty="0"/>
              <a:t> </a:t>
            </a: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650242" y="206586"/>
            <a:ext cx="938852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Providing Best-in-Class Cyber Security</a:t>
            </a:r>
          </a:p>
        </p:txBody>
      </p:sp>
      <p:sp>
        <p:nvSpPr>
          <p:cNvPr id="19" name="TextBox 18">
            <a:extLst>
              <a:ext uri="{FF2B5EF4-FFF2-40B4-BE49-F238E27FC236}">
                <a16:creationId xmlns:a16="http://schemas.microsoft.com/office/drawing/2014/main" id="{8E19BA4F-3AB9-4035-A0D4-F400F69AC9F5}"/>
              </a:ext>
            </a:extLst>
          </p:cNvPr>
          <p:cNvSpPr txBox="1"/>
          <p:nvPr/>
        </p:nvSpPr>
        <p:spPr>
          <a:xfrm>
            <a:off x="776225" y="938107"/>
            <a:ext cx="12312956" cy="730870"/>
          </a:xfrm>
          <a:prstGeom prst="rect">
            <a:avLst/>
          </a:prstGeom>
          <a:noFill/>
        </p:spPr>
        <p:txBody>
          <a:bodyPr wrap="square" rtlCol="0">
            <a:noAutofit/>
          </a:bodyPr>
          <a:lstStyle/>
          <a:p>
            <a:r>
              <a:rPr lang="en-US" sz="1680" dirty="0">
                <a:latin typeface="Segoe UI" panose="020B0502040204020203" pitchFamily="34" charset="0"/>
                <a:ea typeface="Segoe UI" panose="020B0502040204020203" pitchFamily="34" charset="0"/>
                <a:cs typeface="Segoe UI" panose="020B0502040204020203" pitchFamily="34" charset="0"/>
              </a:rPr>
              <a:t>Cybersecurity is better addressed by cloud based solutions and ISONAS is at the leading edge of securing the cloud.</a:t>
            </a:r>
          </a:p>
        </p:txBody>
      </p:sp>
      <p:sp>
        <p:nvSpPr>
          <p:cNvPr id="13" name="Rounded Rectangle 46">
            <a:extLst>
              <a:ext uri="{FF2B5EF4-FFF2-40B4-BE49-F238E27FC236}">
                <a16:creationId xmlns:a16="http://schemas.microsoft.com/office/drawing/2014/main" id="{7FA27993-D989-4B4D-9386-521B9D41B00D}"/>
              </a:ext>
            </a:extLst>
          </p:cNvPr>
          <p:cNvSpPr/>
          <p:nvPr/>
        </p:nvSpPr>
        <p:spPr>
          <a:xfrm>
            <a:off x="776225" y="1426571"/>
            <a:ext cx="12312956" cy="378436"/>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Amazon Web Services</a:t>
            </a:r>
          </a:p>
        </p:txBody>
      </p:sp>
      <p:sp>
        <p:nvSpPr>
          <p:cNvPr id="16" name="TextBox 15">
            <a:extLst>
              <a:ext uri="{FF2B5EF4-FFF2-40B4-BE49-F238E27FC236}">
                <a16:creationId xmlns:a16="http://schemas.microsoft.com/office/drawing/2014/main" id="{0594E81C-A821-40FD-95A5-D0C91EB60A7C}"/>
              </a:ext>
            </a:extLst>
          </p:cNvPr>
          <p:cNvSpPr txBox="1"/>
          <p:nvPr/>
        </p:nvSpPr>
        <p:spPr>
          <a:xfrm>
            <a:off x="776225" y="1889783"/>
            <a:ext cx="10347854" cy="2369502"/>
          </a:xfrm>
          <a:prstGeom prst="rect">
            <a:avLst/>
          </a:prstGeom>
          <a:noFill/>
        </p:spPr>
        <p:txBody>
          <a:bodyPr wrap="square" rtlCol="0">
            <a:noAutofit/>
          </a:bodyPr>
          <a:lstStyle/>
          <a:p>
            <a:r>
              <a:rPr lang="en-US" sz="1320" dirty="0">
                <a:latin typeface="Segoe UI" panose="020B0502040204020203" pitchFamily="34" charset="0"/>
                <a:ea typeface="Segoe UI" panose="020B0502040204020203" pitchFamily="34" charset="0"/>
                <a:cs typeface="Segoe UI" panose="020B0502040204020203" pitchFamily="34" charset="0"/>
              </a:rPr>
              <a:t>ISONAS has invested heavily in a robust Amazon Web Services (AWS) cyber security platform that incorporates the highest levels of security:</a:t>
            </a:r>
          </a:p>
          <a:p>
            <a:pPr marL="83439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Overall structure</a:t>
            </a:r>
          </a:p>
          <a:p>
            <a:pPr marL="83439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Perimeter security</a:t>
            </a:r>
          </a:p>
          <a:p>
            <a:pPr marL="83439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Internal security</a:t>
            </a:r>
          </a:p>
          <a:p>
            <a:pPr marL="83439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Encryption &amp; data protection</a:t>
            </a:r>
          </a:p>
          <a:p>
            <a:pPr marL="83439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Testing &amp; Monitoring</a:t>
            </a:r>
          </a:p>
          <a:p>
            <a:pPr marL="83439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Redundancy and Load Balancing</a:t>
            </a:r>
          </a:p>
          <a:p>
            <a:pPr marL="834390" lvl="1" indent="-285750">
              <a:spcAft>
                <a:spcPts val="720"/>
              </a:spcAft>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Support Philosophy</a:t>
            </a:r>
          </a:p>
          <a:p>
            <a:pPr indent="-205740">
              <a:spcAft>
                <a:spcPts val="720"/>
              </a:spcAft>
            </a:pPr>
            <a:r>
              <a:rPr lang="en-US" sz="1320" dirty="0">
                <a:latin typeface="Segoe UI" panose="020B0502040204020203" pitchFamily="34" charset="0"/>
                <a:ea typeface="Segoe UI" panose="020B0502040204020203" pitchFamily="34" charset="0"/>
                <a:cs typeface="Segoe UI" panose="020B0502040204020203" pitchFamily="34" charset="0"/>
              </a:rPr>
              <a:t>A 2017 IPVM survey found cloud based services and cyber security as the two top trends of the year.  ISONAS is perfectly positioned</a:t>
            </a:r>
            <a:r>
              <a:rPr lang="en-US" sz="1320" i="1" dirty="0">
                <a:latin typeface="Segoe UI" panose="020B0502040204020203" pitchFamily="34" charset="0"/>
                <a:ea typeface="Segoe UI" panose="020B0502040204020203" pitchFamily="34" charset="0"/>
                <a:cs typeface="Segoe UI" panose="020B0502040204020203" pitchFamily="34" charset="0"/>
              </a:rPr>
              <a:t>.  </a:t>
            </a:r>
          </a:p>
        </p:txBody>
      </p:sp>
      <p:sp>
        <p:nvSpPr>
          <p:cNvPr id="12" name="Rounded Rectangle 46">
            <a:extLst>
              <a:ext uri="{FF2B5EF4-FFF2-40B4-BE49-F238E27FC236}">
                <a16:creationId xmlns:a16="http://schemas.microsoft.com/office/drawing/2014/main" id="{92401692-2B37-47DB-A099-A2C36EECB986}"/>
              </a:ext>
            </a:extLst>
          </p:cNvPr>
          <p:cNvSpPr/>
          <p:nvPr/>
        </p:nvSpPr>
        <p:spPr>
          <a:xfrm>
            <a:off x="813733" y="4410014"/>
            <a:ext cx="12432347" cy="378436"/>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Why the Cloud provides better Cyber Security than On Prem Solutions</a:t>
            </a:r>
          </a:p>
        </p:txBody>
      </p:sp>
      <p:sp>
        <p:nvSpPr>
          <p:cNvPr id="18" name="TextBox 17">
            <a:extLst>
              <a:ext uri="{FF2B5EF4-FFF2-40B4-BE49-F238E27FC236}">
                <a16:creationId xmlns:a16="http://schemas.microsoft.com/office/drawing/2014/main" id="{D0DD355F-D14F-4312-834A-B6A41186304F}"/>
              </a:ext>
            </a:extLst>
          </p:cNvPr>
          <p:cNvSpPr txBox="1"/>
          <p:nvPr/>
        </p:nvSpPr>
        <p:spPr>
          <a:xfrm>
            <a:off x="929374" y="4975947"/>
            <a:ext cx="12128258" cy="2748610"/>
          </a:xfrm>
          <a:prstGeom prst="rect">
            <a:avLst/>
          </a:prstGeom>
          <a:noFill/>
        </p:spPr>
        <p:txBody>
          <a:bodyPr wrap="square" rtlCol="0">
            <a:noAutofit/>
          </a:bodyPr>
          <a:lstStyle/>
          <a:p>
            <a:pPr marL="205740" indent="-205740"/>
            <a:r>
              <a:rPr lang="en-US" sz="1320" dirty="0">
                <a:latin typeface="Segoe UI" panose="020B0502040204020203" pitchFamily="34" charset="0"/>
                <a:ea typeface="Segoe UI" panose="020B0502040204020203" pitchFamily="34" charset="0"/>
                <a:cs typeface="Segoe UI" panose="020B0502040204020203" pitchFamily="34" charset="0"/>
              </a:rPr>
              <a:t>Cloud based security services have fewer cyber security vulnerabilities than traditional on premise solutions:</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On premise “enterprise” systems suffer from a host of vulnerabilities including port forwarding, firewall complexity, operating system patches, operating system passwords, network topology, connection encryption, video encryption, mobile connections and physical access to the physical system.  </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In contrast, it is much easier for an end user to evaluate the cloud provider it is working with and significantly reduce or eliminate cyber security risk.</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NIST has established its “True Cloud:  NIST 5-3-2 Framework”</a:t>
            </a:r>
          </a:p>
          <a:p>
            <a:pPr marL="83439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5 key characteristics of a true cloud</a:t>
            </a:r>
          </a:p>
          <a:p>
            <a:pPr marL="83439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3 implementation methods</a:t>
            </a:r>
          </a:p>
          <a:p>
            <a:pPr marL="83439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2 deployments models</a:t>
            </a:r>
          </a:p>
          <a:p>
            <a:pPr marL="285750" indent="-285750">
              <a:buClr>
                <a:schemeClr val="bg2"/>
              </a:buClr>
              <a:buFont typeface="Arial" panose="020B0604020202020204" pitchFamily="34" charset="0"/>
              <a:buChar char="•"/>
            </a:pPr>
            <a:endParaRPr lang="en-US" sz="1320" dirty="0">
              <a:latin typeface="Segoe UI" panose="020B0502040204020203" pitchFamily="34" charset="0"/>
              <a:ea typeface="Segoe UI" panose="020B0502040204020203" pitchFamily="34" charset="0"/>
              <a:cs typeface="Segoe UI" panose="020B0502040204020203" pitchFamily="34" charset="0"/>
            </a:endParaRPr>
          </a:p>
          <a:p>
            <a:pPr marL="205740" indent="-205740"/>
            <a:endParaRPr lang="en-US" sz="1320" dirty="0">
              <a:latin typeface="Segoe UI" panose="020B0502040204020203" pitchFamily="34" charset="0"/>
              <a:ea typeface="Segoe UI" panose="020B0502040204020203" pitchFamily="34" charset="0"/>
              <a:cs typeface="Segoe UI" panose="020B0502040204020203" pitchFamily="34" charset="0"/>
            </a:endParaRPr>
          </a:p>
          <a:p>
            <a:pPr marL="205740" indent="-205740" algn="ctr"/>
            <a:r>
              <a:rPr lang="en-US" sz="1320" b="1" i="1" dirty="0">
                <a:latin typeface="Segoe UI" panose="020B0502040204020203" pitchFamily="34" charset="0"/>
                <a:ea typeface="Segoe UI" panose="020B0502040204020203" pitchFamily="34" charset="0"/>
                <a:cs typeface="Segoe UI" panose="020B0502040204020203" pitchFamily="34" charset="0"/>
              </a:rPr>
              <a:t>ISONAS meets or exceeds the NIST standards in all respects.  </a:t>
            </a:r>
          </a:p>
        </p:txBody>
      </p:sp>
      <p:sp>
        <p:nvSpPr>
          <p:cNvPr id="14" name="TextBox 13"/>
          <p:cNvSpPr txBox="1"/>
          <p:nvPr/>
        </p:nvSpPr>
        <p:spPr>
          <a:xfrm>
            <a:off x="4313816" y="7653118"/>
            <a:ext cx="6810263" cy="461665"/>
          </a:xfrm>
          <a:prstGeom prst="rect">
            <a:avLst/>
          </a:prstGeom>
          <a:noFill/>
        </p:spPr>
        <p:txBody>
          <a:bodyPr wrap="square" rtlCol="0">
            <a:spAutoFit/>
          </a:bodyPr>
          <a:lstStyle/>
          <a:p>
            <a:r>
              <a:rPr lang="en-US" sz="1200" baseline="30000" dirty="0">
                <a:solidFill>
                  <a:schemeClr val="tx1">
                    <a:lumMod val="50000"/>
                    <a:lumOff val="50000"/>
                  </a:schemeClr>
                </a:solidFill>
                <a:latin typeface="Segoe UI" panose="020B0502040204020203" pitchFamily="34" charset="0"/>
                <a:ea typeface="Segoe UI" panose="020B0502040204020203" pitchFamily="34" charset="0"/>
                <a:cs typeface="Segoe UI" panose="020B0502040204020203" pitchFamily="34" charset="0"/>
              </a:rPr>
              <a:t>1 </a:t>
            </a:r>
            <a:r>
              <a:rPr lang="en-US" sz="1200" dirty="0">
                <a:solidFill>
                  <a:schemeClr val="tx1">
                    <a:lumMod val="50000"/>
                    <a:lumOff val="50000"/>
                  </a:schemeClr>
                </a:solidFill>
              </a:rPr>
              <a:t>“Cyber Security for the New Connected Physical Security Worlds:  A Cyber Security Veteran’s Perspective”, Cloud+ Security Conference, Speaker:  Dean Drako, November 28-29, 2017.</a:t>
            </a:r>
          </a:p>
        </p:txBody>
      </p:sp>
      <p:pic>
        <p:nvPicPr>
          <p:cNvPr id="4098" name="Picture 2" descr="https://upload.wikimedia.org/wikipedia/commons/thumb/1/1d/AmazonWebservices_Logo.svg/2000px-AmazonWebservices_Logo.svg.png">
            <a:extLst>
              <a:ext uri="{FF2B5EF4-FFF2-40B4-BE49-F238E27FC236}">
                <a16:creationId xmlns:a16="http://schemas.microsoft.com/office/drawing/2014/main" id="{0E947A55-21C1-4A98-9C29-67790FEB65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99606" y="2245603"/>
            <a:ext cx="3458026" cy="129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590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 </a:t>
            </a: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429733" y="200833"/>
            <a:ext cx="938852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ISONAS Pure Access Manager</a:t>
            </a:r>
          </a:p>
        </p:txBody>
      </p:sp>
      <p:sp>
        <p:nvSpPr>
          <p:cNvPr id="5" name="TextBox 4">
            <a:extLst>
              <a:ext uri="{FF2B5EF4-FFF2-40B4-BE49-F238E27FC236}">
                <a16:creationId xmlns:a16="http://schemas.microsoft.com/office/drawing/2014/main" id="{4F691A16-8AB2-490D-942A-96652DE526C6}"/>
              </a:ext>
            </a:extLst>
          </p:cNvPr>
          <p:cNvSpPr txBox="1"/>
          <p:nvPr/>
        </p:nvSpPr>
        <p:spPr>
          <a:xfrm>
            <a:off x="429733" y="959276"/>
            <a:ext cx="11782588" cy="730870"/>
          </a:xfrm>
          <a:prstGeom prst="rect">
            <a:avLst/>
          </a:prstGeom>
          <a:noFill/>
        </p:spPr>
        <p:txBody>
          <a:bodyPr wrap="square" rtlCol="0">
            <a:noAutofit/>
          </a:bodyPr>
          <a:lstStyle/>
          <a:p>
            <a:r>
              <a:rPr lang="en-US" sz="1680" dirty="0">
                <a:latin typeface="Segoe UI" panose="020B0502040204020203" pitchFamily="34" charset="0"/>
                <a:ea typeface="Segoe UI" panose="020B0502040204020203" pitchFamily="34" charset="0"/>
                <a:cs typeface="Segoe UI" panose="020B0502040204020203" pitchFamily="34" charset="0"/>
              </a:rPr>
              <a:t>ISONAS offers an on premise version of Pure Access that addresses the segment of the market that, while clamoring for modern architecture, is still unable or unwilling to embrace cloud deployment.</a:t>
            </a:r>
          </a:p>
        </p:txBody>
      </p:sp>
      <p:sp>
        <p:nvSpPr>
          <p:cNvPr id="6" name="TextBox 5">
            <a:extLst>
              <a:ext uri="{FF2B5EF4-FFF2-40B4-BE49-F238E27FC236}">
                <a16:creationId xmlns:a16="http://schemas.microsoft.com/office/drawing/2014/main" id="{281D7D08-4A91-4BBA-A3A0-8C8BE6BC5D98}"/>
              </a:ext>
            </a:extLst>
          </p:cNvPr>
          <p:cNvSpPr txBox="1"/>
          <p:nvPr/>
        </p:nvSpPr>
        <p:spPr>
          <a:xfrm>
            <a:off x="6303821" y="4996146"/>
            <a:ext cx="6436819" cy="3039144"/>
          </a:xfrm>
          <a:prstGeom prst="rect">
            <a:avLst/>
          </a:prstGeom>
          <a:noFill/>
        </p:spPr>
        <p:txBody>
          <a:bodyPr wrap="square" rtlCol="0">
            <a:noAutofit/>
          </a:bodyPr>
          <a:lstStyle/>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Shared code base with Pure Access Cloud. Architected as a cloud solution with a single instance installation.</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Perpetual licensing</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20% Software Upgrade and Support Program</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Auto discovery of devices across sub-nets</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Features and bug fixes deployed to Pure Access Cloud are available to Pure Access Manager within 7 days</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Pre-configured with data backup and restore facilities</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No additional licensing required other than Pure Access Manager </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Best in class, open source programs packaged with Pure Access Manager installer include Apache Tomcat, PostgreSQL and Java</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Supports Windows platforms</a:t>
            </a:r>
          </a:p>
        </p:txBody>
      </p:sp>
      <p:sp>
        <p:nvSpPr>
          <p:cNvPr id="7" name="Rounded Rectangle 46">
            <a:extLst>
              <a:ext uri="{FF2B5EF4-FFF2-40B4-BE49-F238E27FC236}">
                <a16:creationId xmlns:a16="http://schemas.microsoft.com/office/drawing/2014/main" id="{F5B5FCB7-0A7C-43D9-B1D8-B83EDC26C751}"/>
              </a:ext>
            </a:extLst>
          </p:cNvPr>
          <p:cNvSpPr/>
          <p:nvPr/>
        </p:nvSpPr>
        <p:spPr>
          <a:xfrm>
            <a:off x="6188182" y="4613853"/>
            <a:ext cx="6436818" cy="382293"/>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Pure Access Manager – Features</a:t>
            </a:r>
          </a:p>
        </p:txBody>
      </p:sp>
      <p:sp>
        <p:nvSpPr>
          <p:cNvPr id="10" name="TextBox 9">
            <a:extLst>
              <a:ext uri="{FF2B5EF4-FFF2-40B4-BE49-F238E27FC236}">
                <a16:creationId xmlns:a16="http://schemas.microsoft.com/office/drawing/2014/main" id="{F188545E-17C1-4379-A962-47C8F362C37C}"/>
              </a:ext>
            </a:extLst>
          </p:cNvPr>
          <p:cNvSpPr txBox="1"/>
          <p:nvPr/>
        </p:nvSpPr>
        <p:spPr>
          <a:xfrm>
            <a:off x="932034" y="4996147"/>
            <a:ext cx="4992439" cy="2360653"/>
          </a:xfrm>
          <a:prstGeom prst="rect">
            <a:avLst/>
          </a:prstGeom>
          <a:noFill/>
        </p:spPr>
        <p:txBody>
          <a:bodyPr wrap="square" rtlCol="0">
            <a:noAutofit/>
          </a:bodyPr>
          <a:lstStyle/>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Government installations precluded from Cloud applications</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Larger installations with perceived strong IT support staff and infrastructure</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Leadership unwilling to embrace the strength of Cloud security </a:t>
            </a:r>
          </a:p>
          <a:p>
            <a:pPr marL="285750"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Sites with no or limited internet connectivity</a:t>
            </a:r>
          </a:p>
        </p:txBody>
      </p:sp>
      <p:sp>
        <p:nvSpPr>
          <p:cNvPr id="11" name="Rounded Rectangle 46">
            <a:extLst>
              <a:ext uri="{FF2B5EF4-FFF2-40B4-BE49-F238E27FC236}">
                <a16:creationId xmlns:a16="http://schemas.microsoft.com/office/drawing/2014/main" id="{AC3127BA-8D67-4AAD-B5BB-E3D6464284C4}"/>
              </a:ext>
            </a:extLst>
          </p:cNvPr>
          <p:cNvSpPr/>
          <p:nvPr/>
        </p:nvSpPr>
        <p:spPr>
          <a:xfrm>
            <a:off x="932034" y="4613854"/>
            <a:ext cx="4876800" cy="378436"/>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Pure Access Manager – Customer Profile</a:t>
            </a:r>
          </a:p>
        </p:txBody>
      </p:sp>
      <p:pic>
        <p:nvPicPr>
          <p:cNvPr id="12" name="Picture 11">
            <a:extLst>
              <a:ext uri="{FF2B5EF4-FFF2-40B4-BE49-F238E27FC236}">
                <a16:creationId xmlns:a16="http://schemas.microsoft.com/office/drawing/2014/main" id="{3AFA32B7-165D-4004-926A-C29FA83B44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095110" y="1723165"/>
            <a:ext cx="6685134" cy="2628559"/>
          </a:xfrm>
          <a:prstGeom prst="rect">
            <a:avLst/>
          </a:prstGeom>
        </p:spPr>
      </p:pic>
    </p:spTree>
    <p:extLst>
      <p:ext uri="{BB962C8B-B14F-4D97-AF65-F5344CB8AC3E}">
        <p14:creationId xmlns:p14="http://schemas.microsoft.com/office/powerpoint/2010/main" val="1760027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4C5E7A-2825-404D-98C8-0E6DB58DC911}"/>
              </a:ext>
            </a:extLst>
          </p:cNvPr>
          <p:cNvSpPr/>
          <p:nvPr/>
        </p:nvSpPr>
        <p:spPr>
          <a:xfrm>
            <a:off x="11577" y="1"/>
            <a:ext cx="3366868" cy="8229599"/>
          </a:xfrm>
          <a:prstGeom prst="rect">
            <a:avLst/>
          </a:prstGeom>
          <a:solidFill>
            <a:srgbClr val="0070C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sp>
        <p:nvSpPr>
          <p:cNvPr id="8" name="Title 2">
            <a:extLst>
              <a:ext uri="{FF2B5EF4-FFF2-40B4-BE49-F238E27FC236}">
                <a16:creationId xmlns:a16="http://schemas.microsoft.com/office/drawing/2014/main" id="{B6194AAF-6DED-4C13-9977-A151CB4E465E}"/>
              </a:ext>
            </a:extLst>
          </p:cNvPr>
          <p:cNvSpPr txBox="1">
            <a:spLocks/>
          </p:cNvSpPr>
          <p:nvPr/>
        </p:nvSpPr>
        <p:spPr>
          <a:xfrm>
            <a:off x="449306" y="2374282"/>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r>
              <a:rPr lang="en-US" sz="2729" dirty="0">
                <a:latin typeface="Segoe UI" panose="020B0502040204020203" pitchFamily="34" charset="0"/>
                <a:cs typeface="Segoe UI" panose="020B0502040204020203" pitchFamily="34" charset="0"/>
              </a:rPr>
              <a:t>Recurring Monthly Revenue</a:t>
            </a:r>
          </a:p>
        </p:txBody>
      </p:sp>
      <p:sp>
        <p:nvSpPr>
          <p:cNvPr id="9" name="Title 2">
            <a:extLst>
              <a:ext uri="{FF2B5EF4-FFF2-40B4-BE49-F238E27FC236}">
                <a16:creationId xmlns:a16="http://schemas.microsoft.com/office/drawing/2014/main" id="{EE09CE96-9600-4061-93E9-BF32FE970440}"/>
              </a:ext>
            </a:extLst>
          </p:cNvPr>
          <p:cNvSpPr txBox="1">
            <a:spLocks/>
          </p:cNvSpPr>
          <p:nvPr/>
        </p:nvSpPr>
        <p:spPr>
          <a:xfrm>
            <a:off x="2266529" y="1821817"/>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endParaRPr lang="en-US" sz="2729" dirty="0">
              <a:latin typeface="Segoe UI" panose="020B0502040204020203" pitchFamily="34" charset="0"/>
              <a:cs typeface="Segoe UI" panose="020B0502040204020203" pitchFamily="34" charset="0"/>
            </a:endParaRPr>
          </a:p>
        </p:txBody>
      </p:sp>
      <p:pic>
        <p:nvPicPr>
          <p:cNvPr id="11" name="Picture 6" descr="ISONAS">
            <a:extLst>
              <a:ext uri="{FF2B5EF4-FFF2-40B4-BE49-F238E27FC236}">
                <a16:creationId xmlns:a16="http://schemas.microsoft.com/office/drawing/2014/main" id="{592BEB99-296F-4657-BE0B-9D1E418E04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307" y="7192073"/>
            <a:ext cx="2182561" cy="74074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rrow: Curved Left 2">
            <a:extLst>
              <a:ext uri="{FF2B5EF4-FFF2-40B4-BE49-F238E27FC236}">
                <a16:creationId xmlns:a16="http://schemas.microsoft.com/office/drawing/2014/main" id="{CD4F90E1-14EC-4B8A-A7D7-6246A57984FD}"/>
              </a:ext>
            </a:extLst>
          </p:cNvPr>
          <p:cNvSpPr/>
          <p:nvPr/>
        </p:nvSpPr>
        <p:spPr>
          <a:xfrm>
            <a:off x="9101940" y="3257424"/>
            <a:ext cx="1645920" cy="3240911"/>
          </a:xfrm>
          <a:prstGeom prst="curvedLeftArrow">
            <a:avLst>
              <a:gd name="adj1" fmla="val 29516"/>
              <a:gd name="adj2" fmla="val 87333"/>
              <a:gd name="adj3" fmla="val 25000"/>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8B5FF1E8-356B-4ABE-B1F3-291E61160395}"/>
              </a:ext>
            </a:extLst>
          </p:cNvPr>
          <p:cNvSpPr/>
          <p:nvPr/>
        </p:nvSpPr>
        <p:spPr>
          <a:xfrm>
            <a:off x="6524836" y="946783"/>
            <a:ext cx="3130986" cy="6447919"/>
          </a:xfrm>
          <a:prstGeom prst="rect">
            <a:avLst/>
          </a:prstGeom>
          <a:noFill/>
        </p:spPr>
        <p:txBody>
          <a:bodyPr wrap="none" lIns="91440" tIns="45720" rIns="91440" bIns="45720">
            <a:spAutoFit/>
          </a:bodyPr>
          <a:lstStyle/>
          <a:p>
            <a:pPr algn="ctr"/>
            <a:r>
              <a:rPr lang="en-US" sz="41300" b="0" cap="none" spc="0" dirty="0">
                <a:ln w="0"/>
                <a:solidFill>
                  <a:schemeClr val="tx1"/>
                </a:solidFill>
                <a:effectLst>
                  <a:outerShdw blurRad="38100" dist="19050" dir="2700000" algn="tl" rotWithShape="0">
                    <a:schemeClr val="dk1">
                      <a:alpha val="40000"/>
                    </a:schemeClr>
                  </a:outerShdw>
                </a:effectLst>
              </a:rPr>
              <a:t>$</a:t>
            </a:r>
          </a:p>
        </p:txBody>
      </p:sp>
      <p:sp>
        <p:nvSpPr>
          <p:cNvPr id="17" name="Arrow: Curved Left 16">
            <a:extLst>
              <a:ext uri="{FF2B5EF4-FFF2-40B4-BE49-F238E27FC236}">
                <a16:creationId xmlns:a16="http://schemas.microsoft.com/office/drawing/2014/main" id="{BC94265D-A2E5-4DF2-9A94-47328DD4FF0B}"/>
              </a:ext>
            </a:extLst>
          </p:cNvPr>
          <p:cNvSpPr/>
          <p:nvPr/>
        </p:nvSpPr>
        <p:spPr>
          <a:xfrm rot="10800000">
            <a:off x="5266332" y="2885569"/>
            <a:ext cx="1645920" cy="3240911"/>
          </a:xfrm>
          <a:prstGeom prst="curvedLeftArrow">
            <a:avLst>
              <a:gd name="adj1" fmla="val 29516"/>
              <a:gd name="adj2" fmla="val 87333"/>
              <a:gd name="adj3" fmla="val 25000"/>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76872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B042-C94D-4048-93ED-E8C3E73C249C}"/>
              </a:ext>
            </a:extLst>
          </p:cNvPr>
          <p:cNvSpPr>
            <a:spLocks noGrp="1"/>
          </p:cNvSpPr>
          <p:nvPr>
            <p:ph type="title"/>
          </p:nvPr>
        </p:nvSpPr>
        <p:spPr/>
        <p:txBody>
          <a:bodyPr/>
          <a:lstStyle/>
          <a:p>
            <a:r>
              <a:rPr lang="en-US" dirty="0"/>
              <a:t>Recurring Monthly Revenue RMR</a:t>
            </a:r>
          </a:p>
        </p:txBody>
      </p:sp>
      <p:sp>
        <p:nvSpPr>
          <p:cNvPr id="3" name="Rectangle 2">
            <a:extLst>
              <a:ext uri="{FF2B5EF4-FFF2-40B4-BE49-F238E27FC236}">
                <a16:creationId xmlns:a16="http://schemas.microsoft.com/office/drawing/2014/main" id="{E08F0A04-C0DD-42E4-990A-03C0AF5A2490}"/>
              </a:ext>
            </a:extLst>
          </p:cNvPr>
          <p:cNvSpPr/>
          <p:nvPr/>
        </p:nvSpPr>
        <p:spPr>
          <a:xfrm>
            <a:off x="731520" y="1170432"/>
            <a:ext cx="12899136" cy="5732823"/>
          </a:xfrm>
          <a:prstGeom prst="rect">
            <a:avLst/>
          </a:prstGeom>
          <a:noFill/>
        </p:spPr>
        <p:txBody>
          <a:bodyPr wrap="square" rtlCol="0">
            <a:noAutofit/>
          </a:bodyPr>
          <a:lstStyle/>
          <a:p>
            <a:pPr>
              <a:spcAft>
                <a:spcPts val="600"/>
              </a:spcAft>
            </a:pPr>
            <a:r>
              <a:rPr lang="en-US" sz="1600" b="1" dirty="0">
                <a:latin typeface="Segoe UI" panose="020B0502040204020203" pitchFamily="34" charset="0"/>
                <a:ea typeface="Segoe UI" panose="020B0502040204020203" pitchFamily="34" charset="0"/>
                <a:cs typeface="Segoe UI" panose="020B0502040204020203" pitchFamily="34" charset="0"/>
              </a:rPr>
              <a:t>Hosted Access Control Service-Why?</a:t>
            </a:r>
            <a:endParaRPr lang="en-US" sz="1600" dirty="0">
              <a:latin typeface="Segoe UI" panose="020B0502040204020203" pitchFamily="34" charset="0"/>
              <a:ea typeface="Segoe UI" panose="020B0502040204020203" pitchFamily="34" charset="0"/>
              <a:cs typeface="Segoe UI" panose="020B0502040204020203" pitchFamily="34" charset="0"/>
            </a:endParaRPr>
          </a:p>
          <a:p>
            <a:r>
              <a:rPr lang="en-US" sz="1600" dirty="0">
                <a:latin typeface="Segoe UI" panose="020B0502040204020203" pitchFamily="34" charset="0"/>
                <a:ea typeface="Segoe UI" panose="020B0502040204020203" pitchFamily="34" charset="0"/>
                <a:cs typeface="Segoe UI" panose="020B0502040204020203" pitchFamily="34" charset="0"/>
              </a:rPr>
              <a:t>Understanding “why” this service model makes sense and how it positions within a dealer’s access control portfolio is essential when considering this service model.  The cost of installing the first door as well as the requirement for an end user to identify and assign responsibility to a person within their organization to learn how to use access control software is frequently an inhibitor for end user customers considering electronic access control in the 1-8+ door segment.  </a:t>
            </a:r>
          </a:p>
          <a:p>
            <a:pPr marL="205740" indent="-205740">
              <a:buFont typeface="Wingdings" panose="05000000000000000000" pitchFamily="2" charset="2"/>
              <a:buChar char="§"/>
            </a:pPr>
            <a:endParaRPr lang="en-US" sz="1600" dirty="0">
              <a:latin typeface="Segoe UI" panose="020B0502040204020203" pitchFamily="34" charset="0"/>
              <a:ea typeface="Segoe UI" panose="020B0502040204020203" pitchFamily="34" charset="0"/>
              <a:cs typeface="Segoe UI" panose="020B0502040204020203" pitchFamily="34" charset="0"/>
            </a:endParaRPr>
          </a:p>
          <a:p>
            <a:pPr>
              <a:spcAft>
                <a:spcPts val="600"/>
              </a:spcAft>
            </a:pPr>
            <a:r>
              <a:rPr lang="en-US" sz="1600" dirty="0">
                <a:latin typeface="Segoe UI" panose="020B0502040204020203" pitchFamily="34" charset="0"/>
                <a:ea typeface="Segoe UI" panose="020B0502040204020203" pitchFamily="34" charset="0"/>
                <a:cs typeface="Segoe UI" panose="020B0502040204020203" pitchFamily="34" charset="0"/>
              </a:rPr>
              <a:t>This service model addresses these electronic access control impediments by:</a:t>
            </a:r>
          </a:p>
          <a:p>
            <a:pPr marL="463550" lvl="1" indent="-285750">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Eliminating the need for head end infrastructure-PC/server, access control software, software support agreements and IT support services at the customer location.</a:t>
            </a:r>
          </a:p>
          <a:p>
            <a:pPr marL="463550" lvl="1" indent="-285750">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Reducing the cost of the installed door with the ISONAS IP/POE Reader-Controllers</a:t>
            </a:r>
          </a:p>
          <a:p>
            <a:pPr marL="463550" lvl="1" indent="-285750">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Offering the End User options for access control management.  </a:t>
            </a:r>
          </a:p>
          <a:p>
            <a:pPr lvl="1"/>
            <a:r>
              <a:rPr lang="en-US" sz="1600" dirty="0">
                <a:latin typeface="Segoe UI" panose="020B0502040204020203" pitchFamily="34" charset="0"/>
                <a:ea typeface="Segoe UI" panose="020B0502040204020203" pitchFamily="34" charset="0"/>
                <a:cs typeface="Segoe UI" panose="020B0502040204020203" pitchFamily="34" charset="0"/>
              </a:rPr>
              <a:t> </a:t>
            </a:r>
          </a:p>
          <a:p>
            <a:pPr>
              <a:spcAft>
                <a:spcPts val="600"/>
              </a:spcAft>
            </a:pPr>
            <a:r>
              <a:rPr lang="en-US" sz="1600" b="1" dirty="0">
                <a:latin typeface="Segoe UI" panose="020B0502040204020203" pitchFamily="34" charset="0"/>
                <a:ea typeface="Segoe UI" panose="020B0502040204020203" pitchFamily="34" charset="0"/>
                <a:cs typeface="Segoe UI" panose="020B0502040204020203" pitchFamily="34" charset="0"/>
              </a:rPr>
              <a:t>The ISONAS solution enables dealers to develop and build RMR with two service offerings:</a:t>
            </a:r>
            <a:r>
              <a:rPr lang="en-US" sz="1600" dirty="0">
                <a:latin typeface="Segoe UI" panose="020B0502040204020203" pitchFamily="34" charset="0"/>
                <a:ea typeface="Segoe UI" panose="020B0502040204020203" pitchFamily="34" charset="0"/>
                <a:cs typeface="Segoe UI" panose="020B0502040204020203" pitchFamily="34" charset="0"/>
              </a:rPr>
              <a:t> </a:t>
            </a:r>
          </a:p>
          <a:p>
            <a:pPr marL="288925" indent="-285750"/>
            <a:r>
              <a:rPr lang="en-US" sz="1600" dirty="0">
                <a:latin typeface="Segoe UI" panose="020B0502040204020203" pitchFamily="34" charset="0"/>
                <a:ea typeface="Segoe UI" panose="020B0502040204020203" pitchFamily="34" charset="0"/>
                <a:cs typeface="Segoe UI" panose="020B0502040204020203" pitchFamily="34" charset="0"/>
              </a:rPr>
              <a:t>Hosted/Managed Access Control Service</a:t>
            </a:r>
          </a:p>
          <a:p>
            <a:pPr marL="463550" lvl="1"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This service is targeted to end users with limited resources and/or no interest in learning how to use access control software and managing their access control system.  </a:t>
            </a:r>
          </a:p>
          <a:p>
            <a:pPr marL="463550" lvl="1"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The dealer will administer all programming, cardholder DB management and report services for their customers.  </a:t>
            </a:r>
          </a:p>
          <a:p>
            <a:pPr marL="288925" indent="-285750"/>
            <a:r>
              <a:rPr lang="en-US" sz="1600" dirty="0">
                <a:latin typeface="Segoe UI" panose="020B0502040204020203" pitchFamily="34" charset="0"/>
                <a:ea typeface="Segoe UI" panose="020B0502040204020203" pitchFamily="34" charset="0"/>
                <a:cs typeface="Segoe UI" panose="020B0502040204020203" pitchFamily="34" charset="0"/>
              </a:rPr>
              <a:t>Hosted Access Control Service</a:t>
            </a:r>
          </a:p>
          <a:p>
            <a:pPr marL="463550" lvl="1"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This service is targeted to end users who prefer to manage their access control DB.  </a:t>
            </a:r>
          </a:p>
          <a:p>
            <a:pPr marL="463550" lvl="1"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After initial system programming and training the End User is responsible for day to day management including programming, cardholder modifications and report generation.  </a:t>
            </a:r>
          </a:p>
          <a:p>
            <a:pPr marL="463550" lvl="1" indent="-285750">
              <a:spcAft>
                <a:spcPts val="6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The end user will not have access to system programming capabilities and will rely on the dealer to provide this service.</a:t>
            </a:r>
          </a:p>
        </p:txBody>
      </p:sp>
    </p:spTree>
    <p:extLst>
      <p:ext uri="{BB962C8B-B14F-4D97-AF65-F5344CB8AC3E}">
        <p14:creationId xmlns:p14="http://schemas.microsoft.com/office/powerpoint/2010/main" val="501550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D5F4-F39B-4311-A3A5-51A054FF7139}"/>
              </a:ext>
            </a:extLst>
          </p:cNvPr>
          <p:cNvSpPr>
            <a:spLocks noGrp="1"/>
          </p:cNvSpPr>
          <p:nvPr>
            <p:ph type="title"/>
          </p:nvPr>
        </p:nvSpPr>
        <p:spPr/>
        <p:txBody>
          <a:bodyPr/>
          <a:lstStyle/>
          <a:p>
            <a:r>
              <a:rPr lang="en-US" dirty="0"/>
              <a:t>ISONAS RMR License Benefit</a:t>
            </a:r>
          </a:p>
        </p:txBody>
      </p:sp>
      <p:sp>
        <p:nvSpPr>
          <p:cNvPr id="3" name="Rectangle 2">
            <a:extLst>
              <a:ext uri="{FF2B5EF4-FFF2-40B4-BE49-F238E27FC236}">
                <a16:creationId xmlns:a16="http://schemas.microsoft.com/office/drawing/2014/main" id="{AFA603E9-D69B-4A23-9F56-938252328561}"/>
              </a:ext>
            </a:extLst>
          </p:cNvPr>
          <p:cNvSpPr/>
          <p:nvPr/>
        </p:nvSpPr>
        <p:spPr>
          <a:xfrm>
            <a:off x="731520" y="1170432"/>
            <a:ext cx="12899136" cy="5732823"/>
          </a:xfrm>
          <a:prstGeom prst="rect">
            <a:avLst/>
          </a:prstGeom>
          <a:noFill/>
        </p:spPr>
        <p:txBody>
          <a:bodyPr wrap="square" rtlCol="0">
            <a:noAutofit/>
          </a:bodyPr>
          <a:lstStyle/>
          <a:p>
            <a:r>
              <a:rPr lang="en-US" sz="1800" dirty="0"/>
              <a:t>Pure Access Cloud, Integrator RMR License with Customer Partitioning (25 Tenants/300 Doors)</a:t>
            </a:r>
          </a:p>
          <a:p>
            <a:endParaRPr lang="en-US" sz="1800" dirty="0"/>
          </a:p>
          <a:p>
            <a:r>
              <a:rPr lang="en-US" sz="1800" dirty="0"/>
              <a:t>Allows an Integrator to manage 25 individual tenants with up to 300 doors total.  </a:t>
            </a:r>
          </a:p>
        </p:txBody>
      </p:sp>
      <p:sp>
        <p:nvSpPr>
          <p:cNvPr id="4" name="Rectangle 3">
            <a:extLst>
              <a:ext uri="{FF2B5EF4-FFF2-40B4-BE49-F238E27FC236}">
                <a16:creationId xmlns:a16="http://schemas.microsoft.com/office/drawing/2014/main" id="{D37DA746-4F5C-48DA-BB08-05DB325E9BDA}"/>
              </a:ext>
            </a:extLst>
          </p:cNvPr>
          <p:cNvSpPr/>
          <p:nvPr/>
        </p:nvSpPr>
        <p:spPr>
          <a:xfrm>
            <a:off x="731520" y="2588331"/>
            <a:ext cx="5264166" cy="393539"/>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Standard License Example</a:t>
            </a:r>
          </a:p>
        </p:txBody>
      </p:sp>
      <p:sp>
        <p:nvSpPr>
          <p:cNvPr id="5" name="TextBox 4">
            <a:extLst>
              <a:ext uri="{FF2B5EF4-FFF2-40B4-BE49-F238E27FC236}">
                <a16:creationId xmlns:a16="http://schemas.microsoft.com/office/drawing/2014/main" id="{04E85666-2B8C-447F-A5D3-56C3BB0AB94A}"/>
              </a:ext>
            </a:extLst>
          </p:cNvPr>
          <p:cNvSpPr txBox="1"/>
          <p:nvPr/>
        </p:nvSpPr>
        <p:spPr>
          <a:xfrm>
            <a:off x="731519" y="3229337"/>
            <a:ext cx="5437787" cy="1077218"/>
          </a:xfrm>
          <a:prstGeom prst="rect">
            <a:avLst/>
          </a:prstGeom>
          <a:noFill/>
        </p:spPr>
        <p:txBody>
          <a:bodyPr wrap="square" rtlCol="0">
            <a:spAutoFit/>
          </a:bodyPr>
          <a:lstStyle/>
          <a:p>
            <a:pPr>
              <a:spcAft>
                <a:spcPts val="600"/>
              </a:spcAft>
              <a:buClr>
                <a:schemeClr val="bg2"/>
              </a:buClr>
            </a:pPr>
            <a:r>
              <a:rPr lang="en-US" sz="1800" dirty="0"/>
              <a:t>25 Customers each with 12 Doors (300 Doors)</a:t>
            </a:r>
          </a:p>
          <a:p>
            <a:pPr marL="231775" indent="-231775">
              <a:spcAft>
                <a:spcPts val="600"/>
              </a:spcAft>
              <a:buClr>
                <a:schemeClr val="bg2"/>
              </a:buClr>
              <a:buFont typeface="Arial" panose="020B0604020202020204" pitchFamily="34" charset="0"/>
              <a:buChar char="•"/>
            </a:pPr>
            <a:r>
              <a:rPr lang="en-US" sz="1800" dirty="0"/>
              <a:t>Software License for 6-20 Doors $1000 MSRP</a:t>
            </a:r>
          </a:p>
          <a:p>
            <a:pPr marL="231775" indent="-231775">
              <a:spcAft>
                <a:spcPts val="600"/>
              </a:spcAft>
              <a:buClr>
                <a:schemeClr val="bg2"/>
              </a:buClr>
              <a:buFont typeface="Arial" panose="020B0604020202020204" pitchFamily="34" charset="0"/>
              <a:buChar char="•"/>
            </a:pPr>
            <a:r>
              <a:rPr lang="en-US" sz="1800" dirty="0"/>
              <a:t>$1,000 x 25 = $25,000</a:t>
            </a:r>
          </a:p>
        </p:txBody>
      </p:sp>
      <p:sp>
        <p:nvSpPr>
          <p:cNvPr id="6" name="Rectangle 5">
            <a:extLst>
              <a:ext uri="{FF2B5EF4-FFF2-40B4-BE49-F238E27FC236}">
                <a16:creationId xmlns:a16="http://schemas.microsoft.com/office/drawing/2014/main" id="{8EBD59F8-D769-4237-B5D7-9ACDB340F00A}"/>
              </a:ext>
            </a:extLst>
          </p:cNvPr>
          <p:cNvSpPr/>
          <p:nvPr/>
        </p:nvSpPr>
        <p:spPr>
          <a:xfrm>
            <a:off x="7315202" y="2588331"/>
            <a:ext cx="5264166" cy="393539"/>
          </a:xfrm>
          <a:prstGeom prst="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RMR License Example</a:t>
            </a:r>
          </a:p>
        </p:txBody>
      </p:sp>
      <p:sp>
        <p:nvSpPr>
          <p:cNvPr id="7" name="TextBox 6">
            <a:extLst>
              <a:ext uri="{FF2B5EF4-FFF2-40B4-BE49-F238E27FC236}">
                <a16:creationId xmlns:a16="http://schemas.microsoft.com/office/drawing/2014/main" id="{D283FF29-0048-4198-AF4E-13F4B683E8BB}"/>
              </a:ext>
            </a:extLst>
          </p:cNvPr>
          <p:cNvSpPr txBox="1"/>
          <p:nvPr/>
        </p:nvSpPr>
        <p:spPr>
          <a:xfrm>
            <a:off x="7315201" y="3229337"/>
            <a:ext cx="5437787" cy="1354217"/>
          </a:xfrm>
          <a:prstGeom prst="rect">
            <a:avLst/>
          </a:prstGeom>
          <a:noFill/>
        </p:spPr>
        <p:txBody>
          <a:bodyPr wrap="square" rtlCol="0">
            <a:spAutoFit/>
          </a:bodyPr>
          <a:lstStyle>
            <a:defPPr>
              <a:defRPr lang="en-US"/>
            </a:defPPr>
            <a:lvl1pPr>
              <a:spcAft>
                <a:spcPts val="600"/>
              </a:spcAft>
              <a:buClr>
                <a:schemeClr val="bg2"/>
              </a:buClr>
              <a:defRPr sz="1800"/>
            </a:lvl1pPr>
          </a:lstStyle>
          <a:p>
            <a:r>
              <a:rPr lang="en-US" dirty="0"/>
              <a:t>25 Customers each with 12 Doors (300 Doors)</a:t>
            </a:r>
          </a:p>
          <a:p>
            <a:pPr marL="285750" indent="-285750">
              <a:buFont typeface="Arial" panose="020B0604020202020204" pitchFamily="34" charset="0"/>
              <a:buChar char="•"/>
            </a:pPr>
            <a:r>
              <a:rPr lang="en-US" dirty="0"/>
              <a:t>Software RMR License with Customer Partitioning (25 Tenants/300 Doors) </a:t>
            </a:r>
          </a:p>
          <a:p>
            <a:pPr marL="285750" indent="-285750">
              <a:buFont typeface="Arial" panose="020B0604020202020204" pitchFamily="34" charset="0"/>
              <a:buChar char="•"/>
            </a:pPr>
            <a:r>
              <a:rPr lang="en-US" dirty="0"/>
              <a:t>$5,000 MSRP x 1 = $5,000</a:t>
            </a:r>
          </a:p>
        </p:txBody>
      </p:sp>
      <p:sp>
        <p:nvSpPr>
          <p:cNvPr id="8" name="Rectangle: Rounded Corners 7">
            <a:extLst>
              <a:ext uri="{FF2B5EF4-FFF2-40B4-BE49-F238E27FC236}">
                <a16:creationId xmlns:a16="http://schemas.microsoft.com/office/drawing/2014/main" id="{4E3EF047-80A9-45EB-90CF-B9CBEDBDF437}"/>
              </a:ext>
            </a:extLst>
          </p:cNvPr>
          <p:cNvSpPr/>
          <p:nvPr/>
        </p:nvSpPr>
        <p:spPr>
          <a:xfrm>
            <a:off x="3970116" y="4942390"/>
            <a:ext cx="5437787" cy="544010"/>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$20,000 Savings at MSRP</a:t>
            </a:r>
          </a:p>
        </p:txBody>
      </p:sp>
    </p:spTree>
    <p:extLst>
      <p:ext uri="{BB962C8B-B14F-4D97-AF65-F5344CB8AC3E}">
        <p14:creationId xmlns:p14="http://schemas.microsoft.com/office/powerpoint/2010/main" val="1455288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4C5E7A-2825-404D-98C8-0E6DB58DC911}"/>
              </a:ext>
            </a:extLst>
          </p:cNvPr>
          <p:cNvSpPr/>
          <p:nvPr/>
        </p:nvSpPr>
        <p:spPr>
          <a:xfrm>
            <a:off x="11577" y="1"/>
            <a:ext cx="3366868" cy="8229599"/>
          </a:xfrm>
          <a:prstGeom prst="rect">
            <a:avLst/>
          </a:prstGeom>
          <a:solidFill>
            <a:srgbClr val="0070C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sp>
        <p:nvSpPr>
          <p:cNvPr id="8" name="Title 2">
            <a:extLst>
              <a:ext uri="{FF2B5EF4-FFF2-40B4-BE49-F238E27FC236}">
                <a16:creationId xmlns:a16="http://schemas.microsoft.com/office/drawing/2014/main" id="{B6194AAF-6DED-4C13-9977-A151CB4E465E}"/>
              </a:ext>
            </a:extLst>
          </p:cNvPr>
          <p:cNvSpPr txBox="1">
            <a:spLocks/>
          </p:cNvSpPr>
          <p:nvPr/>
        </p:nvSpPr>
        <p:spPr>
          <a:xfrm>
            <a:off x="449306" y="2374282"/>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r>
              <a:rPr lang="en-US" sz="2729" dirty="0">
                <a:latin typeface="Segoe UI" panose="020B0502040204020203" pitchFamily="34" charset="0"/>
                <a:cs typeface="Segoe UI" panose="020B0502040204020203" pitchFamily="34" charset="0"/>
              </a:rPr>
              <a:t>Training</a:t>
            </a:r>
          </a:p>
        </p:txBody>
      </p:sp>
      <p:sp>
        <p:nvSpPr>
          <p:cNvPr id="9" name="Title 2">
            <a:extLst>
              <a:ext uri="{FF2B5EF4-FFF2-40B4-BE49-F238E27FC236}">
                <a16:creationId xmlns:a16="http://schemas.microsoft.com/office/drawing/2014/main" id="{EE09CE96-9600-4061-93E9-BF32FE970440}"/>
              </a:ext>
            </a:extLst>
          </p:cNvPr>
          <p:cNvSpPr txBox="1">
            <a:spLocks/>
          </p:cNvSpPr>
          <p:nvPr/>
        </p:nvSpPr>
        <p:spPr>
          <a:xfrm>
            <a:off x="2266529" y="1821817"/>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endParaRPr lang="en-US" sz="2729" dirty="0">
              <a:latin typeface="Segoe UI" panose="020B0502040204020203" pitchFamily="34" charset="0"/>
              <a:cs typeface="Segoe UI" panose="020B0502040204020203" pitchFamily="34" charset="0"/>
            </a:endParaRPr>
          </a:p>
        </p:txBody>
      </p:sp>
      <p:pic>
        <p:nvPicPr>
          <p:cNvPr id="11" name="Picture 6" descr="ISONAS">
            <a:extLst>
              <a:ext uri="{FF2B5EF4-FFF2-40B4-BE49-F238E27FC236}">
                <a16:creationId xmlns:a16="http://schemas.microsoft.com/office/drawing/2014/main" id="{592BEB99-296F-4657-BE0B-9D1E418E04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307" y="7192073"/>
            <a:ext cx="2182561" cy="74074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831E455-EEE0-4DAC-A2C1-52A801B6A1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84"/>
          <a:stretch/>
        </p:blipFill>
        <p:spPr>
          <a:xfrm>
            <a:off x="3378445" y="-10759"/>
            <a:ext cx="7605932" cy="8240358"/>
          </a:xfrm>
          <a:prstGeom prst="rect">
            <a:avLst/>
          </a:prstGeom>
        </p:spPr>
      </p:pic>
    </p:spTree>
    <p:extLst>
      <p:ext uri="{BB962C8B-B14F-4D97-AF65-F5344CB8AC3E}">
        <p14:creationId xmlns:p14="http://schemas.microsoft.com/office/powerpoint/2010/main" val="2168240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 </a:t>
            </a: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2130552" y="158495"/>
            <a:ext cx="9388524" cy="725424"/>
          </a:xfrm>
          <a:prstGeom prst="rect">
            <a:avLst/>
          </a:prstGeom>
        </p:spPr>
        <p:txBody>
          <a:bodyPr vert="horz" lIns="0" tIns="61129" rIns="0" bIns="61129" rtlCol="0" anchor="ctr">
            <a:noAutofit/>
          </a:bodyPr>
          <a:lstStyle>
            <a:lvl1pPr marL="0" indent="0" algn="l" defTabSz="858092" rtl="0" eaLnBrk="1" latinLnBrk="0" hangingPunct="1">
              <a:spcBef>
                <a:spcPct val="20000"/>
              </a:spcBef>
              <a:buFont typeface="Arial" panose="020B0604020202020204" pitchFamily="34" charset="0"/>
              <a:buNone/>
              <a:defRPr sz="2272" kern="1200">
                <a:solidFill>
                  <a:schemeClr val="bg1"/>
                </a:solidFill>
                <a:latin typeface="Segoe UI" panose="020B0502040204020203" pitchFamily="34" charset="0"/>
                <a:ea typeface="+mn-ea"/>
                <a:cs typeface="Segoe UI" panose="020B0502040204020203" pitchFamily="34" charset="0"/>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pPr lvl="0">
              <a:defRPr/>
            </a:pPr>
            <a:r>
              <a:rPr lang="en-US" sz="2726" dirty="0">
                <a:solidFill>
                  <a:srgbClr val="FFFFFF"/>
                </a:solidFill>
                <a:ea typeface="Segoe UI" panose="020B0502040204020203" pitchFamily="34" charset="0"/>
              </a:rPr>
              <a:t>Training and Certification</a:t>
            </a:r>
          </a:p>
        </p:txBody>
      </p:sp>
      <p:sp>
        <p:nvSpPr>
          <p:cNvPr id="27" name="Rounded Rectangle 46">
            <a:extLst>
              <a:ext uri="{FF2B5EF4-FFF2-40B4-BE49-F238E27FC236}">
                <a16:creationId xmlns:a16="http://schemas.microsoft.com/office/drawing/2014/main" id="{547FA2D3-70DE-49A6-BE1C-FF9FF5B96F49}"/>
              </a:ext>
            </a:extLst>
          </p:cNvPr>
          <p:cNvSpPr/>
          <p:nvPr/>
        </p:nvSpPr>
        <p:spPr>
          <a:xfrm>
            <a:off x="602428" y="1077630"/>
            <a:ext cx="12588239" cy="378436"/>
          </a:xfrm>
          <a:prstGeom prst="roundRect">
            <a:avLst/>
          </a:prstGeom>
          <a:solidFill>
            <a:srgbClr val="376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latin typeface="Segoe UI" panose="020B0502040204020203" pitchFamily="34" charset="0"/>
                <a:ea typeface="Segoe UI" panose="020B0502040204020203" pitchFamily="34" charset="0"/>
                <a:cs typeface="Segoe UI" panose="020B0502040204020203" pitchFamily="34" charset="0"/>
              </a:rPr>
              <a:t>Training  Overview</a:t>
            </a:r>
          </a:p>
        </p:txBody>
      </p:sp>
      <p:sp>
        <p:nvSpPr>
          <p:cNvPr id="12" name="TextBox 11">
            <a:extLst>
              <a:ext uri="{FF2B5EF4-FFF2-40B4-BE49-F238E27FC236}">
                <a16:creationId xmlns:a16="http://schemas.microsoft.com/office/drawing/2014/main" id="{F3792B55-ED08-4A34-9201-F72DCAE16DF6}"/>
              </a:ext>
            </a:extLst>
          </p:cNvPr>
          <p:cNvSpPr txBox="1"/>
          <p:nvPr/>
        </p:nvSpPr>
        <p:spPr>
          <a:xfrm>
            <a:off x="607990" y="4757504"/>
            <a:ext cx="8932667" cy="1737571"/>
          </a:xfrm>
          <a:prstGeom prst="rect">
            <a:avLst/>
          </a:prstGeom>
          <a:noFill/>
        </p:spPr>
        <p:txBody>
          <a:bodyPr wrap="square" rtlCol="0">
            <a:noAutofit/>
          </a:bodyPr>
          <a:lstStyle/>
          <a:p>
            <a:pPr>
              <a:spcAft>
                <a:spcPts val="720"/>
              </a:spcAft>
            </a:pPr>
            <a:r>
              <a:rPr lang="en-US" sz="1800" b="1" u="sng" dirty="0">
                <a:latin typeface="Segoe UI" panose="020B0502040204020203" pitchFamily="34" charset="0"/>
                <a:ea typeface="Segoe UI" panose="020B0502040204020203" pitchFamily="34" charset="0"/>
                <a:cs typeface="Segoe UI" panose="020B0502040204020203" pitchFamily="34" charset="0"/>
              </a:rPr>
              <a:t>In Person</a:t>
            </a:r>
            <a:endParaRPr lang="en-US" sz="1600" b="1" dirty="0">
              <a:solidFill>
                <a:schemeClr val="accent5"/>
              </a:solidFill>
              <a:latin typeface="Segoe UI" panose="020B0502040204020203" pitchFamily="34" charset="0"/>
              <a:ea typeface="Segoe UI" panose="020B0502040204020203" pitchFamily="34" charset="0"/>
              <a:cs typeface="Segoe UI" panose="020B0502040204020203" pitchFamily="34" charset="0"/>
            </a:endParaRP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Classes of 8-16 people</a:t>
            </a: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Commonly held at RSO, distribution branches or at integrators</a:t>
            </a: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Content delivered with hands on labs that create ISONAS HW and SW competency</a:t>
            </a: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Conclusion is an evaluation of installation and wiring of HW and successful creation of SW environment</a:t>
            </a: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$750 cost per individual</a:t>
            </a:r>
          </a:p>
          <a:p>
            <a:pPr marL="205740" indent="-205740" algn="ctr">
              <a:spcAft>
                <a:spcPts val="720"/>
              </a:spcAft>
              <a:buFont typeface="Arial" panose="020B0604020202020204" pitchFamily="34" charset="0"/>
              <a:buChar char="•"/>
            </a:pP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25" name="TextBox 24">
            <a:extLst>
              <a:ext uri="{FF2B5EF4-FFF2-40B4-BE49-F238E27FC236}">
                <a16:creationId xmlns:a16="http://schemas.microsoft.com/office/drawing/2014/main" id="{8EF97860-B90F-4580-88E4-2AAAB8AE2C2F}"/>
              </a:ext>
            </a:extLst>
          </p:cNvPr>
          <p:cNvSpPr txBox="1"/>
          <p:nvPr/>
        </p:nvSpPr>
        <p:spPr>
          <a:xfrm>
            <a:off x="602428" y="1511236"/>
            <a:ext cx="12588238" cy="937994"/>
          </a:xfrm>
          <a:prstGeom prst="rect">
            <a:avLst/>
          </a:prstGeom>
          <a:noFill/>
        </p:spPr>
        <p:txBody>
          <a:bodyPr wrap="square" rtlCol="0">
            <a:noAutofit/>
          </a:bodyPr>
          <a:lstStyle/>
          <a:p>
            <a:r>
              <a:rPr lang="en-US" sz="1600" dirty="0">
                <a:latin typeface="Segoe UI" panose="020B0502040204020203" pitchFamily="34" charset="0"/>
                <a:ea typeface="Segoe UI" panose="020B0502040204020203" pitchFamily="34" charset="0"/>
                <a:cs typeface="Segoe UI" panose="020B0502040204020203" pitchFamily="34" charset="0"/>
              </a:rPr>
              <a:t>ISONAS employs a full time trainer whose charge is to create content, enact best practices from the product group, and work with the sales team to attract and enroll prospective integrators. Integrator training is delivered in two methods; an online university and in person classroom sessions.</a:t>
            </a:r>
          </a:p>
        </p:txBody>
      </p:sp>
      <p:sp>
        <p:nvSpPr>
          <p:cNvPr id="29" name="TextBox 28">
            <a:extLst>
              <a:ext uri="{FF2B5EF4-FFF2-40B4-BE49-F238E27FC236}">
                <a16:creationId xmlns:a16="http://schemas.microsoft.com/office/drawing/2014/main" id="{6CF245FA-47D8-4874-B720-8B646396CC25}"/>
              </a:ext>
            </a:extLst>
          </p:cNvPr>
          <p:cNvSpPr txBox="1"/>
          <p:nvPr/>
        </p:nvSpPr>
        <p:spPr>
          <a:xfrm>
            <a:off x="602428" y="2432878"/>
            <a:ext cx="9079454" cy="2104732"/>
          </a:xfrm>
          <a:prstGeom prst="rect">
            <a:avLst/>
          </a:prstGeom>
          <a:noFill/>
        </p:spPr>
        <p:txBody>
          <a:bodyPr wrap="square" rtlCol="0">
            <a:noAutofit/>
          </a:bodyPr>
          <a:lstStyle/>
          <a:p>
            <a:pPr>
              <a:spcAft>
                <a:spcPts val="720"/>
              </a:spcAft>
            </a:pPr>
            <a:r>
              <a:rPr lang="en-US" sz="1800" b="1" u="sng" dirty="0">
                <a:latin typeface="Segoe UI" panose="020B0502040204020203" pitchFamily="34" charset="0"/>
                <a:ea typeface="Segoe UI" panose="020B0502040204020203" pitchFamily="34" charset="0"/>
                <a:cs typeface="Segoe UI" panose="020B0502040204020203" pitchFamily="34" charset="0"/>
              </a:rPr>
              <a:t>Online</a:t>
            </a:r>
            <a:r>
              <a:rPr lang="en-US" sz="1800" b="1" dirty="0">
                <a:latin typeface="Segoe UI" panose="020B0502040204020203" pitchFamily="34" charset="0"/>
                <a:ea typeface="Segoe UI" panose="020B0502040204020203" pitchFamily="34" charset="0"/>
                <a:cs typeface="Segoe UI" panose="020B0502040204020203" pitchFamily="34" charset="0"/>
              </a:rPr>
              <a:t>  </a:t>
            </a:r>
            <a:r>
              <a:rPr lang="en-US" sz="1600" b="1" dirty="0">
                <a:latin typeface="Segoe UI" panose="020B0502040204020203" pitchFamily="34" charset="0"/>
                <a:ea typeface="Segoe UI" panose="020B0502040204020203" pitchFamily="34" charset="0"/>
                <a:cs typeface="Segoe UI" panose="020B0502040204020203" pitchFamily="34" charset="0"/>
                <a:hlinkClick r:id="rId3"/>
              </a:rPr>
              <a:t>https://www.isonas.com/online-training/isonas-certified-partner-program/</a:t>
            </a:r>
            <a:endParaRPr lang="en-US" sz="1600" b="1" dirty="0">
              <a:latin typeface="Segoe UI" panose="020B0502040204020203" pitchFamily="34" charset="0"/>
              <a:ea typeface="Segoe UI" panose="020B0502040204020203" pitchFamily="34" charset="0"/>
              <a:cs typeface="Segoe UI" panose="020B0502040204020203" pitchFamily="34" charset="0"/>
            </a:endParaRP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Unlimited number of students enrolled at one time</a:t>
            </a: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Content delivered via a personalized online learning platform, allowing students to proceed at their own pace</a:t>
            </a: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At the end of each module, students are evaluated and permitted to continue only if mastery is exhibited</a:t>
            </a: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Conclusion is an evaluation of an uploaded report of their access control environment</a:t>
            </a:r>
          </a:p>
          <a:p>
            <a:pPr marL="205740" indent="-205740">
              <a:spcAft>
                <a:spcPts val="720"/>
              </a:spcAft>
              <a:buClr>
                <a:schemeClr val="bg2"/>
              </a:buClr>
              <a:buFont typeface="Arial" panose="020B0604020202020204" pitchFamily="34" charset="0"/>
              <a:buChar char="•"/>
            </a:pPr>
            <a:r>
              <a:rPr lang="en-US" sz="1400" dirty="0">
                <a:latin typeface="Segoe UI" panose="020B0502040204020203" pitchFamily="34" charset="0"/>
                <a:ea typeface="Segoe UI" panose="020B0502040204020203" pitchFamily="34" charset="0"/>
                <a:cs typeface="Segoe UI" panose="020B0502040204020203" pitchFamily="34" charset="0"/>
              </a:rPr>
              <a:t>Need to order a demo kit to complete training ($345 Direct from ISONAS)</a:t>
            </a:r>
          </a:p>
          <a:p>
            <a:pPr marL="205740" indent="-205740" algn="ctr">
              <a:spcAft>
                <a:spcPts val="720"/>
              </a:spcAft>
              <a:buFont typeface="Arial" panose="020B0604020202020204" pitchFamily="34" charset="0"/>
              <a:buChar char="•"/>
            </a:pP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F3792B55-ED08-4A34-9201-F72DCAE16DF6}"/>
              </a:ext>
            </a:extLst>
          </p:cNvPr>
          <p:cNvSpPr txBox="1"/>
          <p:nvPr/>
        </p:nvSpPr>
        <p:spPr>
          <a:xfrm>
            <a:off x="9826196" y="5692351"/>
            <a:ext cx="3562609" cy="595138"/>
          </a:xfrm>
          <a:prstGeom prst="rect">
            <a:avLst/>
          </a:prstGeom>
          <a:solidFill>
            <a:schemeClr val="bg1">
              <a:lumMod val="95000"/>
            </a:schemeClr>
          </a:solidFill>
          <a:ln>
            <a:solidFill>
              <a:schemeClr val="tx1"/>
            </a:solidFill>
          </a:ln>
        </p:spPr>
        <p:txBody>
          <a:bodyPr wrap="square" rtlCol="0">
            <a:noAutofit/>
          </a:bodyPr>
          <a:lstStyle/>
          <a:p>
            <a:pPr algn="ctr"/>
            <a:r>
              <a:rPr lang="en-US" sz="1320" dirty="0">
                <a:latin typeface="Segoe UI" panose="020B0502040204020203" pitchFamily="34" charset="0"/>
                <a:ea typeface="Segoe UI" panose="020B0502040204020203" pitchFamily="34" charset="0"/>
                <a:cs typeface="Segoe UI" panose="020B0502040204020203" pitchFamily="34" charset="0"/>
              </a:rPr>
              <a:t>Certification is commonly completed in 8 hours</a:t>
            </a:r>
          </a:p>
        </p:txBody>
      </p:sp>
      <p:pic>
        <p:nvPicPr>
          <p:cNvPr id="11" name="Picture 10">
            <a:extLst>
              <a:ext uri="{FF2B5EF4-FFF2-40B4-BE49-F238E27FC236}">
                <a16:creationId xmlns:a16="http://schemas.microsoft.com/office/drawing/2014/main" id="{74B9C91B-F782-41AE-99D9-537A437EB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235" y="2370518"/>
            <a:ext cx="3650009" cy="3153203"/>
          </a:xfrm>
          <a:prstGeom prst="rect">
            <a:avLst/>
          </a:prstGeom>
        </p:spPr>
      </p:pic>
      <p:sp>
        <p:nvSpPr>
          <p:cNvPr id="15" name="Title 1">
            <a:extLst>
              <a:ext uri="{FF2B5EF4-FFF2-40B4-BE49-F238E27FC236}">
                <a16:creationId xmlns:a16="http://schemas.microsoft.com/office/drawing/2014/main" id="{433752C0-F659-4D98-85D5-571BD7990475}"/>
              </a:ext>
            </a:extLst>
          </p:cNvPr>
          <p:cNvSpPr txBox="1">
            <a:spLocks/>
          </p:cNvSpPr>
          <p:nvPr/>
        </p:nvSpPr>
        <p:spPr bwMode="gray">
          <a:xfrm>
            <a:off x="485887" y="266320"/>
            <a:ext cx="13167360" cy="1371600"/>
          </a:xfrm>
          <a:prstGeom prst="rect">
            <a:avLst/>
          </a:prstGeom>
        </p:spPr>
        <p:txBody>
          <a:bodyPr vert="horz" lIns="0" tIns="65311" rIns="130622" bIns="65311" rtlCol="0" anchor="t">
            <a:noAutofit/>
          </a:bodyPr>
          <a:lstStyle>
            <a:lvl1pPr algn="l" defTabSz="653110" rtl="0" eaLnBrk="1" latinLnBrk="0" hangingPunct="1">
              <a:spcBef>
                <a:spcPct val="0"/>
              </a:spcBef>
              <a:buNone/>
              <a:defRPr sz="3600" b="0" kern="1200">
                <a:solidFill>
                  <a:schemeClr val="bg2"/>
                </a:solidFill>
                <a:latin typeface="+mj-lt"/>
                <a:ea typeface="+mj-ea"/>
                <a:cs typeface="+mj-cs"/>
              </a:defRPr>
            </a:lvl1pPr>
          </a:lstStyle>
          <a:p>
            <a:r>
              <a:rPr lang="en-US" dirty="0"/>
              <a:t>Training Resources</a:t>
            </a:r>
          </a:p>
        </p:txBody>
      </p:sp>
    </p:spTree>
    <p:extLst>
      <p:ext uri="{BB962C8B-B14F-4D97-AF65-F5344CB8AC3E}">
        <p14:creationId xmlns:p14="http://schemas.microsoft.com/office/powerpoint/2010/main" val="3132778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EBE1-CE32-43CF-BF03-1C86C830D592}"/>
              </a:ext>
            </a:extLst>
          </p:cNvPr>
          <p:cNvSpPr>
            <a:spLocks noGrp="1"/>
          </p:cNvSpPr>
          <p:nvPr>
            <p:ph type="title"/>
          </p:nvPr>
        </p:nvSpPr>
        <p:spPr>
          <a:xfrm>
            <a:off x="349556" y="257309"/>
            <a:ext cx="13167360" cy="1371600"/>
          </a:xfrm>
        </p:spPr>
        <p:txBody>
          <a:bodyPr/>
          <a:lstStyle/>
          <a:p>
            <a:r>
              <a:rPr lang="en-US" dirty="0"/>
              <a:t>Certified Integrator Demo Kit</a:t>
            </a:r>
          </a:p>
        </p:txBody>
      </p:sp>
      <p:pic>
        <p:nvPicPr>
          <p:cNvPr id="3" name="Picture 2">
            <a:extLst>
              <a:ext uri="{FF2B5EF4-FFF2-40B4-BE49-F238E27FC236}">
                <a16:creationId xmlns:a16="http://schemas.microsoft.com/office/drawing/2014/main" id="{737B5D6C-BC85-4E17-981E-99F1CACE8614}"/>
              </a:ext>
            </a:extLst>
          </p:cNvPr>
          <p:cNvPicPr>
            <a:picLocks noChangeAspect="1"/>
          </p:cNvPicPr>
          <p:nvPr/>
        </p:nvPicPr>
        <p:blipFill rotWithShape="1">
          <a:blip r:embed="rId2"/>
          <a:srcRect t="4022"/>
          <a:stretch/>
        </p:blipFill>
        <p:spPr>
          <a:xfrm>
            <a:off x="1828800" y="1047281"/>
            <a:ext cx="9155575" cy="6573123"/>
          </a:xfrm>
          <a:prstGeom prst="rect">
            <a:avLst/>
          </a:prstGeom>
        </p:spPr>
      </p:pic>
    </p:spTree>
    <p:extLst>
      <p:ext uri="{BB962C8B-B14F-4D97-AF65-F5344CB8AC3E}">
        <p14:creationId xmlns:p14="http://schemas.microsoft.com/office/powerpoint/2010/main" val="3670151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306" y="178309"/>
            <a:ext cx="7696955" cy="646331"/>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stStyle>
          <a:p>
            <a:r>
              <a:rPr lang="en-US" dirty="0"/>
              <a:t>Easy to Design, Install, and Use</a:t>
            </a:r>
          </a:p>
        </p:txBody>
      </p:sp>
      <p:grpSp>
        <p:nvGrpSpPr>
          <p:cNvPr id="3" name="Group 2">
            <a:extLst>
              <a:ext uri="{FF2B5EF4-FFF2-40B4-BE49-F238E27FC236}">
                <a16:creationId xmlns:a16="http://schemas.microsoft.com/office/drawing/2014/main" id="{D11D4407-BDA9-4CC1-9BB3-D916EE689CD9}"/>
              </a:ext>
            </a:extLst>
          </p:cNvPr>
          <p:cNvGrpSpPr/>
          <p:nvPr/>
        </p:nvGrpSpPr>
        <p:grpSpPr>
          <a:xfrm>
            <a:off x="2100842" y="824640"/>
            <a:ext cx="10425793" cy="6973607"/>
            <a:chOff x="2100842" y="824640"/>
            <a:chExt cx="10425793" cy="6973607"/>
          </a:xfrm>
        </p:grpSpPr>
        <p:pic>
          <p:nvPicPr>
            <p:cNvPr id="5" name="img972723" descr="7f41a0c5-6fb8-4db4-96bd-4881e1ac2e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842" y="948537"/>
              <a:ext cx="10425793" cy="684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AA89972-5BF6-4276-9F14-8A416C51F906}"/>
                </a:ext>
              </a:extLst>
            </p:cNvPr>
            <p:cNvSpPr/>
            <p:nvPr/>
          </p:nvSpPr>
          <p:spPr>
            <a:xfrm>
              <a:off x="9668256" y="824640"/>
              <a:ext cx="2670048" cy="16625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06278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9BE43C-2FB6-4421-88BD-3F3FAAB0EBFA}"/>
              </a:ext>
            </a:extLst>
          </p:cNvPr>
          <p:cNvSpPr txBox="1">
            <a:spLocks noGrp="1"/>
          </p:cNvSpPr>
          <p:nvPr>
            <p:ph type="title"/>
          </p:nvPr>
        </p:nvSpPr>
        <p:spPr>
          <a:xfrm>
            <a:off x="463296" y="326722"/>
            <a:ext cx="13167360" cy="1371600"/>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stStyle>
          <a:p>
            <a:r>
              <a:rPr lang="en-US" dirty="0"/>
              <a:t>Easy to Design, Install, and Use</a:t>
            </a:r>
          </a:p>
        </p:txBody>
      </p:sp>
      <p:grpSp>
        <p:nvGrpSpPr>
          <p:cNvPr id="8" name="Group 7">
            <a:extLst>
              <a:ext uri="{FF2B5EF4-FFF2-40B4-BE49-F238E27FC236}">
                <a16:creationId xmlns:a16="http://schemas.microsoft.com/office/drawing/2014/main" id="{A19A14EE-0984-400E-A7BF-75E563CC9FEE}"/>
              </a:ext>
            </a:extLst>
          </p:cNvPr>
          <p:cNvGrpSpPr/>
          <p:nvPr/>
        </p:nvGrpSpPr>
        <p:grpSpPr>
          <a:xfrm>
            <a:off x="3121152" y="1047281"/>
            <a:ext cx="7346328" cy="7040306"/>
            <a:chOff x="3121152" y="1047281"/>
            <a:chExt cx="7346328" cy="7040306"/>
          </a:xfrm>
        </p:grpSpPr>
        <p:pic>
          <p:nvPicPr>
            <p:cNvPr id="3" name="Picture 2">
              <a:extLst>
                <a:ext uri="{FF2B5EF4-FFF2-40B4-BE49-F238E27FC236}">
                  <a16:creationId xmlns:a16="http://schemas.microsoft.com/office/drawing/2014/main" id="{BFBE5E11-9BB4-42E0-A794-0254902C9BB5}"/>
                </a:ext>
              </a:extLst>
            </p:cNvPr>
            <p:cNvPicPr>
              <a:picLocks noChangeAspect="1"/>
            </p:cNvPicPr>
            <p:nvPr/>
          </p:nvPicPr>
          <p:blipFill>
            <a:blip r:embed="rId2"/>
            <a:stretch>
              <a:fillRect/>
            </a:stretch>
          </p:blipFill>
          <p:spPr>
            <a:xfrm>
              <a:off x="3260713" y="1047281"/>
              <a:ext cx="7206767" cy="7040306"/>
            </a:xfrm>
            <a:prstGeom prst="rect">
              <a:avLst/>
            </a:prstGeom>
          </p:spPr>
        </p:pic>
        <p:sp>
          <p:nvSpPr>
            <p:cNvPr id="4" name="Rectangle 3">
              <a:extLst>
                <a:ext uri="{FF2B5EF4-FFF2-40B4-BE49-F238E27FC236}">
                  <a16:creationId xmlns:a16="http://schemas.microsoft.com/office/drawing/2014/main" id="{12D4CB83-68EA-4BB8-8C87-EE84579BEE98}"/>
                </a:ext>
              </a:extLst>
            </p:cNvPr>
            <p:cNvSpPr/>
            <p:nvPr/>
          </p:nvSpPr>
          <p:spPr>
            <a:xfrm>
              <a:off x="3121152" y="2987040"/>
              <a:ext cx="2548128" cy="4072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91820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72677C29-59E8-4EAB-A609-670D642015B0}"/>
              </a:ext>
            </a:extLst>
          </p:cNvPr>
          <p:cNvSpPr txBox="1">
            <a:spLocks/>
          </p:cNvSpPr>
          <p:nvPr/>
        </p:nvSpPr>
        <p:spPr>
          <a:xfrm>
            <a:off x="2266529" y="2374282"/>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r>
              <a:rPr lang="en-US" sz="2729" dirty="0">
                <a:latin typeface="Segoe UI" panose="020B0502040204020203" pitchFamily="34" charset="0"/>
                <a:cs typeface="Segoe UI" panose="020B0502040204020203" pitchFamily="34" charset="0"/>
              </a:rPr>
              <a:t>Positioning</a:t>
            </a:r>
          </a:p>
        </p:txBody>
      </p:sp>
      <p:cxnSp>
        <p:nvCxnSpPr>
          <p:cNvPr id="11" name="Straight Connector 10">
            <a:extLst>
              <a:ext uri="{FF2B5EF4-FFF2-40B4-BE49-F238E27FC236}">
                <a16:creationId xmlns:a16="http://schemas.microsoft.com/office/drawing/2014/main" id="{F64BE37A-3D26-4A0B-B6EF-0BC62688A898}"/>
              </a:ext>
            </a:extLst>
          </p:cNvPr>
          <p:cNvCxnSpPr/>
          <p:nvPr/>
        </p:nvCxnSpPr>
        <p:spPr>
          <a:xfrm>
            <a:off x="572457" y="2374280"/>
            <a:ext cx="203512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67153F0B-EFE1-4C03-B1DF-6E81CAB55EBF}"/>
              </a:ext>
            </a:extLst>
          </p:cNvPr>
          <p:cNvSpPr/>
          <p:nvPr/>
        </p:nvSpPr>
        <p:spPr>
          <a:xfrm>
            <a:off x="-1" y="-10759"/>
            <a:ext cx="3366868" cy="8240358"/>
          </a:xfrm>
          <a:prstGeom prst="rect">
            <a:avLst/>
          </a:prstGeom>
          <a:solidFill>
            <a:srgbClr val="0070C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sp>
        <p:nvSpPr>
          <p:cNvPr id="10" name="Title 2">
            <a:extLst>
              <a:ext uri="{FF2B5EF4-FFF2-40B4-BE49-F238E27FC236}">
                <a16:creationId xmlns:a16="http://schemas.microsoft.com/office/drawing/2014/main" id="{DB3D54D8-3CEF-4203-936C-F1D538AD0E2E}"/>
              </a:ext>
            </a:extLst>
          </p:cNvPr>
          <p:cNvSpPr txBox="1">
            <a:spLocks/>
          </p:cNvSpPr>
          <p:nvPr/>
        </p:nvSpPr>
        <p:spPr>
          <a:xfrm>
            <a:off x="437728" y="1821817"/>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r>
              <a:rPr lang="en-US" sz="2729" dirty="0">
                <a:latin typeface="Segoe UI" panose="020B0502040204020203" pitchFamily="34" charset="0"/>
                <a:cs typeface="Segoe UI" panose="020B0502040204020203" pitchFamily="34" charset="0"/>
              </a:rPr>
              <a:t>ISONAS Overview</a:t>
            </a:r>
          </a:p>
        </p:txBody>
      </p:sp>
      <p:pic>
        <p:nvPicPr>
          <p:cNvPr id="12" name="Picture 6" descr="ISONAS">
            <a:extLst>
              <a:ext uri="{FF2B5EF4-FFF2-40B4-BE49-F238E27FC236}">
                <a16:creationId xmlns:a16="http://schemas.microsoft.com/office/drawing/2014/main" id="{423F9347-E355-42E0-B30B-E9B47224E8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729" y="7192073"/>
            <a:ext cx="2182561" cy="74074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id="{3F15031F-B57A-481B-958E-5AE2A5D8F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5081" y="2495299"/>
            <a:ext cx="7505929" cy="3936215"/>
          </a:xfrm>
          <a:prstGeom prst="rect">
            <a:avLst/>
          </a:prstGeom>
        </p:spPr>
      </p:pic>
      <p:pic>
        <p:nvPicPr>
          <p:cNvPr id="16" name="Picture 15">
            <a:extLst>
              <a:ext uri="{FF2B5EF4-FFF2-40B4-BE49-F238E27FC236}">
                <a16:creationId xmlns:a16="http://schemas.microsoft.com/office/drawing/2014/main" id="{F42D707A-77F4-41F4-9F8F-6CA15C6FB3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975" y="2060677"/>
            <a:ext cx="2259922" cy="236753"/>
          </a:xfrm>
          <a:prstGeom prst="rect">
            <a:avLst/>
          </a:prstGeom>
        </p:spPr>
      </p:pic>
      <p:pic>
        <p:nvPicPr>
          <p:cNvPr id="17" name="Picture 2" descr="https://www.isonaspureaccesscloud.com/css/image/logo1.jpg">
            <a:extLst>
              <a:ext uri="{FF2B5EF4-FFF2-40B4-BE49-F238E27FC236}">
                <a16:creationId xmlns:a16="http://schemas.microsoft.com/office/drawing/2014/main" id="{93FFFBC8-D707-48AB-A4C4-E4EB4920261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163184" y="1381201"/>
            <a:ext cx="3594678" cy="6577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19756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B3797E3-B40F-4485-A23D-E50442E36DDD}"/>
              </a:ext>
            </a:extLst>
          </p:cNvPr>
          <p:cNvGrpSpPr/>
          <p:nvPr/>
        </p:nvGrpSpPr>
        <p:grpSpPr>
          <a:xfrm>
            <a:off x="12033" y="-10759"/>
            <a:ext cx="10972800" cy="8251118"/>
            <a:chOff x="12033" y="-10759"/>
            <a:chExt cx="10972800" cy="8251118"/>
          </a:xfrm>
        </p:grpSpPr>
        <p:sp>
          <p:nvSpPr>
            <p:cNvPr id="8" name="Rectangle 7">
              <a:extLst>
                <a:ext uri="{FF2B5EF4-FFF2-40B4-BE49-F238E27FC236}">
                  <a16:creationId xmlns:a16="http://schemas.microsoft.com/office/drawing/2014/main" id="{67153F0B-EFE1-4C03-B1DF-6E81CAB55EBF}"/>
                </a:ext>
              </a:extLst>
            </p:cNvPr>
            <p:cNvSpPr/>
            <p:nvPr/>
          </p:nvSpPr>
          <p:spPr>
            <a:xfrm>
              <a:off x="12033" y="-10759"/>
              <a:ext cx="3366868" cy="8240358"/>
            </a:xfrm>
            <a:prstGeom prst="rect">
              <a:avLst/>
            </a:prstGeom>
            <a:solidFill>
              <a:srgbClr val="0070C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sp>
          <p:nvSpPr>
            <p:cNvPr id="10" name="Title 2">
              <a:extLst>
                <a:ext uri="{FF2B5EF4-FFF2-40B4-BE49-F238E27FC236}">
                  <a16:creationId xmlns:a16="http://schemas.microsoft.com/office/drawing/2014/main" id="{DB3D54D8-3CEF-4203-936C-F1D538AD0E2E}"/>
                </a:ext>
              </a:extLst>
            </p:cNvPr>
            <p:cNvSpPr txBox="1">
              <a:spLocks/>
            </p:cNvSpPr>
            <p:nvPr/>
          </p:nvSpPr>
          <p:spPr>
            <a:xfrm>
              <a:off x="449762" y="1821817"/>
              <a:ext cx="2235132" cy="547086"/>
            </a:xfrm>
            <a:prstGeom prst="rect">
              <a:avLst/>
            </a:prstGeom>
          </p:spPr>
          <p:txBody>
            <a:bodyPr/>
            <a:lstStyle>
              <a:lvl1pPr algn="l" defTabSz="899019" rtl="0" eaLnBrk="1" latinLnBrk="0" hangingPunct="1">
                <a:spcBef>
                  <a:spcPct val="0"/>
                </a:spcBef>
                <a:buNone/>
                <a:defRPr sz="2382" kern="1200">
                  <a:solidFill>
                    <a:schemeClr val="bg1"/>
                  </a:solidFill>
                  <a:latin typeface="Arial" panose="020B0604020202020204" pitchFamily="34" charset="0"/>
                  <a:ea typeface="+mj-ea"/>
                  <a:cs typeface="Arial" panose="020B0604020202020204" pitchFamily="34" charset="0"/>
                </a:defRPr>
              </a:lvl1pPr>
            </a:lstStyle>
            <a:p>
              <a:pPr algn="ctr"/>
              <a:r>
                <a:rPr lang="en-US" sz="2729" dirty="0">
                  <a:latin typeface="Segoe UI" panose="020B0502040204020203" pitchFamily="34" charset="0"/>
                  <a:cs typeface="Segoe UI" panose="020B0502040204020203" pitchFamily="34" charset="0"/>
                </a:rPr>
                <a:t>Appendix</a:t>
              </a:r>
            </a:p>
          </p:txBody>
        </p:sp>
        <p:cxnSp>
          <p:nvCxnSpPr>
            <p:cNvPr id="11" name="Straight Connector 10">
              <a:extLst>
                <a:ext uri="{FF2B5EF4-FFF2-40B4-BE49-F238E27FC236}">
                  <a16:creationId xmlns:a16="http://schemas.microsoft.com/office/drawing/2014/main" id="{F64BE37A-3D26-4A0B-B6EF-0BC62688A898}"/>
                </a:ext>
              </a:extLst>
            </p:cNvPr>
            <p:cNvCxnSpPr/>
            <p:nvPr/>
          </p:nvCxnSpPr>
          <p:spPr>
            <a:xfrm>
              <a:off x="549765" y="2374280"/>
              <a:ext cx="2035126"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6" descr="ISONAS">
              <a:extLst>
                <a:ext uri="{FF2B5EF4-FFF2-40B4-BE49-F238E27FC236}">
                  <a16:creationId xmlns:a16="http://schemas.microsoft.com/office/drawing/2014/main" id="{423F9347-E355-42E0-B30B-E9B47224E8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763" y="7192073"/>
              <a:ext cx="2182561" cy="74074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a:extLst>
                <a:ext uri="{FF2B5EF4-FFF2-40B4-BE49-F238E27FC236}">
                  <a16:creationId xmlns:a16="http://schemas.microsoft.com/office/drawing/2014/main" id="{FC701AAA-6375-4223-8054-50069D1A6F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78901" y="1"/>
              <a:ext cx="7605932" cy="8240358"/>
            </a:xfrm>
            <a:prstGeom prst="rect">
              <a:avLst/>
            </a:prstGeom>
          </p:spPr>
        </p:pic>
      </p:grpSp>
    </p:spTree>
    <p:extLst>
      <p:ext uri="{BB962C8B-B14F-4D97-AF65-F5344CB8AC3E}">
        <p14:creationId xmlns:p14="http://schemas.microsoft.com/office/powerpoint/2010/main" val="2525081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a:xfrm>
            <a:off x="-585216" y="361481"/>
            <a:ext cx="13167360" cy="1371600"/>
          </a:xfrm>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 </a:t>
            </a: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813816" y="158495"/>
            <a:ext cx="938852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Technology Partners</a:t>
            </a:r>
          </a:p>
        </p:txBody>
      </p:sp>
      <p:sp>
        <p:nvSpPr>
          <p:cNvPr id="19" name="TextBox 18">
            <a:extLst>
              <a:ext uri="{FF2B5EF4-FFF2-40B4-BE49-F238E27FC236}">
                <a16:creationId xmlns:a16="http://schemas.microsoft.com/office/drawing/2014/main" id="{8E19BA4F-3AB9-4035-A0D4-F400F69AC9F5}"/>
              </a:ext>
            </a:extLst>
          </p:cNvPr>
          <p:cNvSpPr txBox="1"/>
          <p:nvPr/>
        </p:nvSpPr>
        <p:spPr>
          <a:xfrm>
            <a:off x="1168240" y="1043953"/>
            <a:ext cx="10633615" cy="730870"/>
          </a:xfrm>
          <a:prstGeom prst="rect">
            <a:avLst/>
          </a:prstGeom>
          <a:noFill/>
        </p:spPr>
        <p:txBody>
          <a:bodyPr wrap="square" rtlCol="0">
            <a:noAutofit/>
          </a:bodyPr>
          <a:lstStyle/>
          <a:p>
            <a:r>
              <a:rPr lang="en-US" sz="1680" dirty="0">
                <a:latin typeface="Segoe UI" panose="020B0502040204020203" pitchFamily="34" charset="0"/>
                <a:ea typeface="Segoe UI" panose="020B0502040204020203" pitchFamily="34" charset="0"/>
                <a:cs typeface="Segoe UI" panose="020B0502040204020203" pitchFamily="34" charset="0"/>
              </a:rPr>
              <a:t>ISONAS solutions embrace open architecture, promoting integration with ancillary third party hardware and software solutions. </a:t>
            </a:r>
          </a:p>
        </p:txBody>
      </p:sp>
      <p:sp>
        <p:nvSpPr>
          <p:cNvPr id="18" name="Rounded Rectangle 46">
            <a:extLst>
              <a:ext uri="{FF2B5EF4-FFF2-40B4-BE49-F238E27FC236}">
                <a16:creationId xmlns:a16="http://schemas.microsoft.com/office/drawing/2014/main" id="{032BD175-640B-4106-AB1C-20E612A84AA5}"/>
              </a:ext>
            </a:extLst>
          </p:cNvPr>
          <p:cNvSpPr/>
          <p:nvPr/>
        </p:nvSpPr>
        <p:spPr>
          <a:xfrm>
            <a:off x="1020064" y="1852528"/>
            <a:ext cx="11906089" cy="437975"/>
          </a:xfrm>
          <a:prstGeom prst="roundRect">
            <a:avLst/>
          </a:prstGeom>
          <a:solidFill>
            <a:srgbClr val="376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0" dirty="0">
                <a:latin typeface="Segoe UI" panose="020B0502040204020203" pitchFamily="34" charset="0"/>
                <a:ea typeface="Segoe UI" panose="020B0502040204020203" pitchFamily="34" charset="0"/>
                <a:cs typeface="Segoe UI" panose="020B0502040204020203" pitchFamily="34" charset="0"/>
              </a:rPr>
              <a:t>Software Integrated to ISONAS Hardware Products</a:t>
            </a:r>
          </a:p>
        </p:txBody>
      </p:sp>
      <p:sp>
        <p:nvSpPr>
          <p:cNvPr id="21" name="Rounded Rectangle 46">
            <a:extLst>
              <a:ext uri="{FF2B5EF4-FFF2-40B4-BE49-F238E27FC236}">
                <a16:creationId xmlns:a16="http://schemas.microsoft.com/office/drawing/2014/main" id="{01CD60A8-E4D1-4288-9167-FD15DCE794D9}"/>
              </a:ext>
            </a:extLst>
          </p:cNvPr>
          <p:cNvSpPr/>
          <p:nvPr/>
        </p:nvSpPr>
        <p:spPr>
          <a:xfrm>
            <a:off x="1060702" y="4713821"/>
            <a:ext cx="11861213" cy="402819"/>
          </a:xfrm>
          <a:prstGeom prst="roundRect">
            <a:avLst/>
          </a:prstGeom>
          <a:solidFill>
            <a:srgbClr val="3760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80" dirty="0">
                <a:latin typeface="Segoe UI" panose="020B0502040204020203" pitchFamily="34" charset="0"/>
                <a:ea typeface="Segoe UI" panose="020B0502040204020203" pitchFamily="34" charset="0"/>
                <a:cs typeface="Segoe UI" panose="020B0502040204020203" pitchFamily="34" charset="0"/>
              </a:rPr>
              <a:t>Video Management Integration with ISONAS Software and Hardware</a:t>
            </a:r>
          </a:p>
        </p:txBody>
      </p:sp>
      <p:pic>
        <p:nvPicPr>
          <p:cNvPr id="23" name="Picture 22">
            <a:extLst>
              <a:ext uri="{FF2B5EF4-FFF2-40B4-BE49-F238E27FC236}">
                <a16:creationId xmlns:a16="http://schemas.microsoft.com/office/drawing/2014/main" id="{113E053B-37A9-4E1E-8327-433DBBDFE7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8922" y="3678134"/>
            <a:ext cx="1236325" cy="695432"/>
          </a:xfrm>
          <a:prstGeom prst="rect">
            <a:avLst/>
          </a:prstGeom>
        </p:spPr>
      </p:pic>
      <p:pic>
        <p:nvPicPr>
          <p:cNvPr id="25" name="Picture 24">
            <a:extLst>
              <a:ext uri="{FF2B5EF4-FFF2-40B4-BE49-F238E27FC236}">
                <a16:creationId xmlns:a16="http://schemas.microsoft.com/office/drawing/2014/main" id="{7F363793-0423-49D3-BFA6-8A9634CB8E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77699" y="3895268"/>
            <a:ext cx="1471362" cy="427396"/>
          </a:xfrm>
          <a:prstGeom prst="rect">
            <a:avLst/>
          </a:prstGeom>
        </p:spPr>
      </p:pic>
      <p:sp>
        <p:nvSpPr>
          <p:cNvPr id="30" name="TextBox 29">
            <a:extLst>
              <a:ext uri="{FF2B5EF4-FFF2-40B4-BE49-F238E27FC236}">
                <a16:creationId xmlns:a16="http://schemas.microsoft.com/office/drawing/2014/main" id="{9013B635-CC18-4895-9274-4DF52239B777}"/>
              </a:ext>
            </a:extLst>
          </p:cNvPr>
          <p:cNvSpPr txBox="1"/>
          <p:nvPr/>
        </p:nvSpPr>
        <p:spPr>
          <a:xfrm>
            <a:off x="1020065" y="2286586"/>
            <a:ext cx="11861212" cy="1564428"/>
          </a:xfrm>
          <a:prstGeom prst="rect">
            <a:avLst/>
          </a:prstGeom>
          <a:noFill/>
        </p:spPr>
        <p:txBody>
          <a:bodyPr wrap="square" rtlCol="0">
            <a:noAutofit/>
          </a:bodyPr>
          <a:lstStyle/>
          <a:p>
            <a:pPr>
              <a:spcAft>
                <a:spcPts val="600"/>
              </a:spcAft>
            </a:pPr>
            <a:r>
              <a:rPr lang="en-US" sz="1320" dirty="0">
                <a:latin typeface="Segoe UI" panose="020B0502040204020203" pitchFamily="34" charset="0"/>
                <a:ea typeface="Segoe UI" panose="020B0502040204020203" pitchFamily="34" charset="0"/>
                <a:cs typeface="Segoe UI" panose="020B0502040204020203" pitchFamily="34" charset="0"/>
              </a:rPr>
              <a:t>ISONAS provides customers a choice in their access control hardware and is committed to expanding access to markets through 3</a:t>
            </a:r>
            <a:r>
              <a:rPr lang="en-US" sz="1320" baseline="30000" dirty="0">
                <a:latin typeface="Segoe UI" panose="020B0502040204020203" pitchFamily="34" charset="0"/>
                <a:ea typeface="Segoe UI" panose="020B0502040204020203" pitchFamily="34" charset="0"/>
                <a:cs typeface="Segoe UI" panose="020B0502040204020203" pitchFamily="34" charset="0"/>
              </a:rPr>
              <a:t>rd</a:t>
            </a:r>
            <a:r>
              <a:rPr lang="en-US" sz="1320" dirty="0">
                <a:latin typeface="Segoe UI" panose="020B0502040204020203" pitchFamily="34" charset="0"/>
                <a:ea typeface="Segoe UI" panose="020B0502040204020203" pitchFamily="34" charset="0"/>
                <a:cs typeface="Segoe UI" panose="020B0502040204020203" pitchFamily="34" charset="0"/>
              </a:rPr>
              <a:t> party enterprise class software solutions. </a:t>
            </a:r>
          </a:p>
          <a:p>
            <a:pPr marL="45720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Customers can select ISONAS hardware in conjunction with or as a replacement to traditional access control hardware with a number of different software platforms. Choice and flexibility drives adoption and purchase.</a:t>
            </a:r>
          </a:p>
          <a:p>
            <a:pPr marL="457200" lvl="1" indent="-285750">
              <a:buClr>
                <a:schemeClr val="bg2"/>
              </a:buClr>
              <a:buFont typeface="Arial" panose="020B0604020202020204" pitchFamily="34" charset="0"/>
              <a:buChar char="•"/>
            </a:pPr>
            <a:r>
              <a:rPr lang="en-US" sz="1320" dirty="0">
                <a:latin typeface="Segoe UI" panose="020B0502040204020203" pitchFamily="34" charset="0"/>
                <a:ea typeface="Segoe UI" panose="020B0502040204020203" pitchFamily="34" charset="0"/>
                <a:cs typeface="Segoe UI" panose="020B0502040204020203" pitchFamily="34" charset="0"/>
              </a:rPr>
              <a:t>3</a:t>
            </a:r>
            <a:r>
              <a:rPr lang="en-US" sz="1320" baseline="30000" dirty="0">
                <a:latin typeface="Segoe UI" panose="020B0502040204020203" pitchFamily="34" charset="0"/>
                <a:ea typeface="Segoe UI" panose="020B0502040204020203" pitchFamily="34" charset="0"/>
                <a:cs typeface="Segoe UI" panose="020B0502040204020203" pitchFamily="34" charset="0"/>
              </a:rPr>
              <a:t>rd</a:t>
            </a:r>
            <a:r>
              <a:rPr lang="en-US" sz="1320" dirty="0">
                <a:latin typeface="Segoe UI" panose="020B0502040204020203" pitchFamily="34" charset="0"/>
                <a:ea typeface="Segoe UI" panose="020B0502040204020203" pitchFamily="34" charset="0"/>
                <a:cs typeface="Segoe UI" panose="020B0502040204020203" pitchFamily="34" charset="0"/>
              </a:rPr>
              <a:t> party software manufacturers are engaged in many OEM branded or ISONAS branded strategies.</a:t>
            </a:r>
          </a:p>
        </p:txBody>
      </p:sp>
      <p:pic>
        <p:nvPicPr>
          <p:cNvPr id="31" name="Picture 2" descr="https://www.netnodes.net/images/netnodes-logo-blue.png">
            <a:extLst>
              <a:ext uri="{FF2B5EF4-FFF2-40B4-BE49-F238E27FC236}">
                <a16:creationId xmlns:a16="http://schemas.microsoft.com/office/drawing/2014/main" id="{BE7BD1A4-BDAA-41F9-AC4F-B7217CEF2C9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00209" y="3780092"/>
            <a:ext cx="1433362" cy="421199"/>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12" descr="https://brandfolder.com/happydesk/logo/happydesk-primary-logo.png">
            <a:extLst>
              <a:ext uri="{FF2B5EF4-FFF2-40B4-BE49-F238E27FC236}">
                <a16:creationId xmlns:a16="http://schemas.microsoft.com/office/drawing/2014/main" id="{2A45656E-1E43-4AB1-AD78-D9056EA3A0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l="10285" t="5538" r="12056" b="22304"/>
          <a:stretch>
            <a:fillRect/>
          </a:stretch>
        </p:blipFill>
        <p:spPr bwMode="auto">
          <a:xfrm>
            <a:off x="9669367" y="3725307"/>
            <a:ext cx="872537" cy="589552"/>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CAC2988-0A26-44D2-A54C-27D4148DF545}"/>
              </a:ext>
            </a:extLst>
          </p:cNvPr>
          <p:cNvSpPr txBox="1"/>
          <p:nvPr/>
        </p:nvSpPr>
        <p:spPr>
          <a:xfrm>
            <a:off x="1020065" y="5149472"/>
            <a:ext cx="11906088" cy="529406"/>
          </a:xfrm>
          <a:prstGeom prst="rect">
            <a:avLst/>
          </a:prstGeom>
          <a:noFill/>
        </p:spPr>
        <p:txBody>
          <a:bodyPr wrap="square" rtlCol="0">
            <a:noAutofit/>
          </a:bodyPr>
          <a:lstStyle/>
          <a:p>
            <a:r>
              <a:rPr lang="en-US" sz="1320" dirty="0">
                <a:latin typeface="Segoe UI" panose="020B0502040204020203" pitchFamily="34" charset="0"/>
                <a:ea typeface="Segoe UI" panose="020B0502040204020203" pitchFamily="34" charset="0"/>
                <a:cs typeface="Segoe UI" panose="020B0502040204020203" pitchFamily="34" charset="0"/>
              </a:rPr>
              <a:t>ISONAS integrates into VMS software rather than vice versa, to enhance functionality and create additional channels to markets. ISONAS is a finalist for the Milestone Partner of the Year award.</a:t>
            </a:r>
          </a:p>
        </p:txBody>
      </p:sp>
      <p:pic>
        <p:nvPicPr>
          <p:cNvPr id="27" name="Picture 26">
            <a:extLst>
              <a:ext uri="{FF2B5EF4-FFF2-40B4-BE49-F238E27FC236}">
                <a16:creationId xmlns:a16="http://schemas.microsoft.com/office/drawing/2014/main" id="{1A77BBFA-FA03-422E-BC23-B3E67C92D7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94242" y="5779260"/>
            <a:ext cx="2145322" cy="485732"/>
          </a:xfrm>
          <a:prstGeom prst="rect">
            <a:avLst/>
          </a:prstGeom>
        </p:spPr>
      </p:pic>
      <p:pic>
        <p:nvPicPr>
          <p:cNvPr id="28" name="Picture 2" descr="http://onssi.com/wp-content/uploads/2015/04/OnSSI_Logo_DarkGray_H_150dpi.png">
            <a:extLst>
              <a:ext uri="{FF2B5EF4-FFF2-40B4-BE49-F238E27FC236}">
                <a16:creationId xmlns:a16="http://schemas.microsoft.com/office/drawing/2014/main" id="{A7184919-276F-4A5E-AB47-16F8E6E16B7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42388" y="5702583"/>
            <a:ext cx="2188648" cy="639086"/>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10" descr="http://www.deltatech.ca/sites/default/files/partners/mobotix.jpg">
            <a:extLst>
              <a:ext uri="{FF2B5EF4-FFF2-40B4-BE49-F238E27FC236}">
                <a16:creationId xmlns:a16="http://schemas.microsoft.com/office/drawing/2014/main" id="{18D4A891-3F04-4257-BE20-F6770C36843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201849" y="5868282"/>
            <a:ext cx="778254" cy="619411"/>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3BEABA92-8B2C-4052-9AB0-73D64B61A84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93321" y="5820640"/>
            <a:ext cx="2344122" cy="535943"/>
          </a:xfrm>
          <a:prstGeom prst="rect">
            <a:avLst/>
          </a:prstGeom>
        </p:spPr>
      </p:pic>
      <p:pic>
        <p:nvPicPr>
          <p:cNvPr id="37" name="Picture 36">
            <a:extLst>
              <a:ext uri="{FF2B5EF4-FFF2-40B4-BE49-F238E27FC236}">
                <a16:creationId xmlns:a16="http://schemas.microsoft.com/office/drawing/2014/main" id="{8F4599C3-884C-45C3-8C50-1EFA6A4E30E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616107" y="5893918"/>
            <a:ext cx="914666" cy="1310568"/>
          </a:xfrm>
          <a:prstGeom prst="rect">
            <a:avLst/>
          </a:prstGeom>
        </p:spPr>
      </p:pic>
      <p:pic>
        <p:nvPicPr>
          <p:cNvPr id="4" name="Picture 3">
            <a:extLst>
              <a:ext uri="{FF2B5EF4-FFF2-40B4-BE49-F238E27FC236}">
                <a16:creationId xmlns:a16="http://schemas.microsoft.com/office/drawing/2014/main" id="{F4F92806-A85F-4B51-BC8C-17DCD67596B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121043" y="3786973"/>
            <a:ext cx="1636528" cy="350926"/>
          </a:xfrm>
          <a:prstGeom prst="rect">
            <a:avLst/>
          </a:prstGeom>
        </p:spPr>
      </p:pic>
      <p:pic>
        <p:nvPicPr>
          <p:cNvPr id="5" name="Picture 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70049" y="6572771"/>
            <a:ext cx="1640879" cy="649898"/>
          </a:xfrm>
          <a:prstGeom prst="rect">
            <a:avLst/>
          </a:prstGeom>
        </p:spPr>
      </p:pic>
      <p:pic>
        <p:nvPicPr>
          <p:cNvPr id="6" name="Picture 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746925" y="6856092"/>
            <a:ext cx="2016804" cy="597209"/>
          </a:xfrm>
          <a:prstGeom prst="rect">
            <a:avLst/>
          </a:prstGeom>
        </p:spPr>
      </p:pic>
      <p:pic>
        <p:nvPicPr>
          <p:cNvPr id="9" name="Picture 8"/>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294242" y="6718278"/>
            <a:ext cx="1697467" cy="322387"/>
          </a:xfrm>
          <a:prstGeom prst="rect">
            <a:avLst/>
          </a:prstGeom>
        </p:spPr>
      </p:pic>
      <p:pic>
        <p:nvPicPr>
          <p:cNvPr id="10" name="Picture 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493367" y="3675633"/>
            <a:ext cx="1271046" cy="679862"/>
          </a:xfrm>
          <a:prstGeom prst="rect">
            <a:avLst/>
          </a:prstGeom>
        </p:spPr>
      </p:pic>
      <p:pic>
        <p:nvPicPr>
          <p:cNvPr id="11" name="Picture 10"/>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4027706" y="6821315"/>
            <a:ext cx="1006346" cy="587036"/>
          </a:xfrm>
          <a:prstGeom prst="rect">
            <a:avLst/>
          </a:prstGeom>
        </p:spPr>
      </p:pic>
    </p:spTree>
    <p:extLst>
      <p:ext uri="{BB962C8B-B14F-4D97-AF65-F5344CB8AC3E}">
        <p14:creationId xmlns:p14="http://schemas.microsoft.com/office/powerpoint/2010/main" val="3671994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 </a:t>
            </a:r>
          </a:p>
        </p:txBody>
      </p:sp>
      <p:sp>
        <p:nvSpPr>
          <p:cNvPr id="22" name="Text Placeholder 3">
            <a:extLst>
              <a:ext uri="{FF2B5EF4-FFF2-40B4-BE49-F238E27FC236}">
                <a16:creationId xmlns:a16="http://schemas.microsoft.com/office/drawing/2014/main" id="{2C8DB926-BF4C-4C48-8F33-B872753C3AE2}"/>
              </a:ext>
            </a:extLst>
          </p:cNvPr>
          <p:cNvSpPr txBox="1">
            <a:spLocks/>
          </p:cNvSpPr>
          <p:nvPr/>
        </p:nvSpPr>
        <p:spPr>
          <a:xfrm>
            <a:off x="301752" y="191480"/>
            <a:ext cx="938852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ISONAS Badge Printing Solutions</a:t>
            </a:r>
          </a:p>
        </p:txBody>
      </p:sp>
      <p:sp>
        <p:nvSpPr>
          <p:cNvPr id="36" name="TextBox 35">
            <a:extLst>
              <a:ext uri="{FF2B5EF4-FFF2-40B4-BE49-F238E27FC236}">
                <a16:creationId xmlns:a16="http://schemas.microsoft.com/office/drawing/2014/main" id="{49476DCF-EF2D-4F06-B985-8F7EB87632BD}"/>
              </a:ext>
            </a:extLst>
          </p:cNvPr>
          <p:cNvSpPr txBox="1"/>
          <p:nvPr/>
        </p:nvSpPr>
        <p:spPr>
          <a:xfrm>
            <a:off x="766894" y="1047281"/>
            <a:ext cx="11620178" cy="730870"/>
          </a:xfrm>
          <a:prstGeom prst="rect">
            <a:avLst/>
          </a:prstGeom>
          <a:noFill/>
        </p:spPr>
        <p:txBody>
          <a:bodyPr wrap="square" rtlCol="0">
            <a:noAutofit/>
          </a:bodyPr>
          <a:lstStyle>
            <a:defPPr>
              <a:defRPr lang="en-US"/>
            </a:defPPr>
            <a:lvl3pPr lvl="2">
              <a:defRPr sz="2000" b="1"/>
            </a:lvl3pPr>
          </a:lstStyle>
          <a:p>
            <a:r>
              <a:rPr lang="en-US" sz="2000" dirty="0"/>
              <a:t>ISONAS offers a comprehensive badge printing software solution from Entrust Datacard</a:t>
            </a:r>
          </a:p>
        </p:txBody>
      </p:sp>
      <p:pic>
        <p:nvPicPr>
          <p:cNvPr id="41" name="Picture 40">
            <a:extLst>
              <a:ext uri="{FF2B5EF4-FFF2-40B4-BE49-F238E27FC236}">
                <a16:creationId xmlns:a16="http://schemas.microsoft.com/office/drawing/2014/main" id="{441C8509-645D-41C0-AB1C-2F32E57762BF}"/>
              </a:ext>
            </a:extLst>
          </p:cNvPr>
          <p:cNvPicPr>
            <a:picLocks noChangeAspect="1"/>
          </p:cNvPicPr>
          <p:nvPr/>
        </p:nvPicPr>
        <p:blipFill>
          <a:blip r:embed="rId2"/>
          <a:stretch>
            <a:fillRect/>
          </a:stretch>
        </p:blipFill>
        <p:spPr>
          <a:xfrm>
            <a:off x="9764438" y="3411374"/>
            <a:ext cx="3213994" cy="1355697"/>
          </a:xfrm>
          <a:prstGeom prst="rect">
            <a:avLst/>
          </a:prstGeom>
        </p:spPr>
      </p:pic>
      <p:pic>
        <p:nvPicPr>
          <p:cNvPr id="42" name="Picture 41">
            <a:extLst>
              <a:ext uri="{FF2B5EF4-FFF2-40B4-BE49-F238E27FC236}">
                <a16:creationId xmlns:a16="http://schemas.microsoft.com/office/drawing/2014/main" id="{CD7C81BE-C393-47AA-A65E-B6944F038E8A}"/>
              </a:ext>
            </a:extLst>
          </p:cNvPr>
          <p:cNvPicPr>
            <a:picLocks noChangeAspect="1"/>
          </p:cNvPicPr>
          <p:nvPr/>
        </p:nvPicPr>
        <p:blipFill rotWithShape="1">
          <a:blip r:embed="rId3"/>
          <a:srcRect l="31132" t="32609" r="60876" b="51655"/>
          <a:stretch/>
        </p:blipFill>
        <p:spPr>
          <a:xfrm>
            <a:off x="7611530" y="3411374"/>
            <a:ext cx="1556042" cy="984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5" name="Picture 64">
            <a:extLst>
              <a:ext uri="{FF2B5EF4-FFF2-40B4-BE49-F238E27FC236}">
                <a16:creationId xmlns:a16="http://schemas.microsoft.com/office/drawing/2014/main" id="{15002467-92CA-42FB-AE3B-020C21909FDB}"/>
              </a:ext>
            </a:extLst>
          </p:cNvPr>
          <p:cNvPicPr>
            <a:picLocks noChangeAspect="1"/>
          </p:cNvPicPr>
          <p:nvPr/>
        </p:nvPicPr>
        <p:blipFill>
          <a:blip r:embed="rId4"/>
          <a:stretch>
            <a:fillRect/>
          </a:stretch>
        </p:blipFill>
        <p:spPr>
          <a:xfrm>
            <a:off x="1492544" y="1602704"/>
            <a:ext cx="5444969" cy="3062795"/>
          </a:xfrm>
          <a:prstGeom prst="rect">
            <a:avLst/>
          </a:prstGeom>
        </p:spPr>
      </p:pic>
      <p:sp>
        <p:nvSpPr>
          <p:cNvPr id="3" name="Rectangle 2">
            <a:extLst>
              <a:ext uri="{FF2B5EF4-FFF2-40B4-BE49-F238E27FC236}">
                <a16:creationId xmlns:a16="http://schemas.microsoft.com/office/drawing/2014/main" id="{28DB4D5A-CD4F-4228-9B38-F9B8BBD2CF28}"/>
              </a:ext>
            </a:extLst>
          </p:cNvPr>
          <p:cNvSpPr/>
          <p:nvPr/>
        </p:nvSpPr>
        <p:spPr>
          <a:xfrm>
            <a:off x="7534656" y="1723166"/>
            <a:ext cx="6144768" cy="984885"/>
          </a:xfrm>
          <a:prstGeom prst="rect">
            <a:avLst/>
          </a:prstGeom>
        </p:spPr>
        <p:txBody>
          <a:bodyPr wrap="square">
            <a:spAutoFit/>
          </a:bodyPr>
          <a:lstStyle/>
          <a:p>
            <a:pPr marL="171450" indent="-171450" fontAlgn="base">
              <a:spcAft>
                <a:spcPts val="600"/>
              </a:spcAft>
              <a:buClr>
                <a:schemeClr val="bg2"/>
              </a:buClr>
              <a:buFont typeface="Arial" panose="020B0604020202020204" pitchFamily="34" charset="0"/>
              <a:buChar char="•"/>
            </a:pPr>
            <a:r>
              <a:rPr lang="en-US" sz="1600" dirty="0">
                <a:latin typeface="+mj-lt"/>
                <a:cs typeface="Segoe UI" panose="020B0502040204020203" pitchFamily="34" charset="0"/>
              </a:rPr>
              <a:t>Easily create custom cards with the drag-and-drop designer</a:t>
            </a:r>
          </a:p>
          <a:p>
            <a:pPr marL="171450" indent="-171450" fontAlgn="base">
              <a:spcAft>
                <a:spcPts val="600"/>
              </a:spcAft>
              <a:buClr>
                <a:schemeClr val="bg2"/>
              </a:buClr>
              <a:buFont typeface="Arial" panose="020B0604020202020204" pitchFamily="34" charset="0"/>
              <a:buChar char="•"/>
              <a:tabLst>
                <a:tab pos="231775" algn="l"/>
              </a:tabLst>
            </a:pPr>
            <a:r>
              <a:rPr lang="en-US" sz="1600" dirty="0">
                <a:latin typeface="+mj-lt"/>
                <a:cs typeface="Segoe UI" panose="020B0502040204020203" pitchFamily="34" charset="0"/>
              </a:rPr>
              <a:t>Supports multiple designs including data-driven images</a:t>
            </a:r>
          </a:p>
          <a:p>
            <a:pPr marL="171450" indent="-171450" fontAlgn="base">
              <a:spcAft>
                <a:spcPts val="600"/>
              </a:spcAft>
              <a:buClr>
                <a:schemeClr val="bg2"/>
              </a:buClr>
              <a:buFont typeface="Arial" panose="020B0604020202020204" pitchFamily="34" charset="0"/>
              <a:buChar char="•"/>
            </a:pPr>
            <a:r>
              <a:rPr lang="en-US" sz="1600" dirty="0">
                <a:latin typeface="+mj-lt"/>
                <a:cs typeface="Segoe UI" panose="020B0502040204020203" pitchFamily="34" charset="0"/>
              </a:rPr>
              <a:t>Add QR codes, mag-stripe, and even smart card encoding</a:t>
            </a:r>
          </a:p>
        </p:txBody>
      </p:sp>
      <p:sp>
        <p:nvSpPr>
          <p:cNvPr id="66" name="Rectangle 65">
            <a:extLst>
              <a:ext uri="{FF2B5EF4-FFF2-40B4-BE49-F238E27FC236}">
                <a16:creationId xmlns:a16="http://schemas.microsoft.com/office/drawing/2014/main" id="{42A348DC-9FEF-43B0-982B-A0E72B3EA9F1}"/>
              </a:ext>
            </a:extLst>
          </p:cNvPr>
          <p:cNvSpPr/>
          <p:nvPr/>
        </p:nvSpPr>
        <p:spPr>
          <a:xfrm>
            <a:off x="-393854" y="5052664"/>
            <a:ext cx="12780926" cy="2492990"/>
          </a:xfrm>
          <a:prstGeom prst="rect">
            <a:avLst/>
          </a:prstGeom>
          <a:noFill/>
        </p:spPr>
        <p:txBody>
          <a:bodyPr wrap="square" rtlCol="0">
            <a:noAutofit/>
          </a:bodyPr>
          <a:lstStyle/>
          <a:p>
            <a:pPr lvl="2"/>
            <a:r>
              <a:rPr lang="en-US" sz="2000" b="1" dirty="0"/>
              <a:t>Drag-and-Drop Designer with 600 dpi printing capability</a:t>
            </a:r>
          </a:p>
          <a:p>
            <a:pPr lvl="2"/>
            <a:r>
              <a:rPr lang="en-US" sz="2000" dirty="0"/>
              <a:t>Allows you to easily create multiple designs and add security and encoding elements to each design for ultimate card flexibility, enhanced branding, and personalization </a:t>
            </a:r>
          </a:p>
        </p:txBody>
      </p:sp>
    </p:spTree>
    <p:extLst>
      <p:ext uri="{BB962C8B-B14F-4D97-AF65-F5344CB8AC3E}">
        <p14:creationId xmlns:p14="http://schemas.microsoft.com/office/powerpoint/2010/main" val="21265076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254">
            <a:extLst>
              <a:ext uri="{FF2B5EF4-FFF2-40B4-BE49-F238E27FC236}">
                <a16:creationId xmlns:a16="http://schemas.microsoft.com/office/drawing/2014/main" id="{FE418933-883A-47A3-90DA-47315E7F9262}"/>
              </a:ext>
            </a:extLst>
          </p:cNvPr>
          <p:cNvSpPr/>
          <p:nvPr/>
        </p:nvSpPr>
        <p:spPr>
          <a:xfrm>
            <a:off x="1556337" y="1718543"/>
            <a:ext cx="1866059" cy="991913"/>
          </a:xfrm>
          <a:prstGeom prst="roundRect">
            <a:avLst>
              <a:gd name="adj" fmla="val 10000"/>
            </a:avLst>
          </a:prstGeom>
          <a:solidFill>
            <a:srgbClr val="1025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120" dirty="0">
              <a:latin typeface="Segoe UI" panose="020B0502040204020203" pitchFamily="34" charset="0"/>
              <a:ea typeface="Segoe UI" panose="020B0502040204020203" pitchFamily="34" charset="0"/>
              <a:cs typeface="Segoe UI" panose="020B0502040204020203" pitchFamily="34" charset="0"/>
            </a:endParaRPr>
          </a:p>
        </p:txBody>
      </p:sp>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 </a:t>
            </a:r>
          </a:p>
        </p:txBody>
      </p:sp>
      <p:sp>
        <p:nvSpPr>
          <p:cNvPr id="22" name="Text Placeholder 3">
            <a:extLst>
              <a:ext uri="{FF2B5EF4-FFF2-40B4-BE49-F238E27FC236}">
                <a16:creationId xmlns:a16="http://schemas.microsoft.com/office/drawing/2014/main" id="{2C8DB926-BF4C-4C48-8F33-B872753C3AE2}"/>
              </a:ext>
            </a:extLst>
          </p:cNvPr>
          <p:cNvSpPr txBox="1">
            <a:spLocks/>
          </p:cNvSpPr>
          <p:nvPr/>
        </p:nvSpPr>
        <p:spPr>
          <a:xfrm>
            <a:off x="484632" y="158495"/>
            <a:ext cx="9388524"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ISONAS Solutions Expand Applications</a:t>
            </a:r>
          </a:p>
        </p:txBody>
      </p:sp>
      <p:sp>
        <p:nvSpPr>
          <p:cNvPr id="15" name="Rounded Rectangle 4">
            <a:extLst>
              <a:ext uri="{FF2B5EF4-FFF2-40B4-BE49-F238E27FC236}">
                <a16:creationId xmlns:a16="http://schemas.microsoft.com/office/drawing/2014/main" id="{3EB94F06-3F79-45B1-A1F6-668FDFDFCB8D}"/>
              </a:ext>
            </a:extLst>
          </p:cNvPr>
          <p:cNvSpPr/>
          <p:nvPr/>
        </p:nvSpPr>
        <p:spPr>
          <a:xfrm>
            <a:off x="1556337" y="1718544"/>
            <a:ext cx="1866059" cy="377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45720" numCol="1" spcCol="1270" anchor="t" anchorCtr="0">
            <a:noAutofit/>
          </a:bodyPr>
          <a:lstStyle/>
          <a:p>
            <a:pPr defTabSz="533400">
              <a:lnSpc>
                <a:spcPct val="90000"/>
              </a:lnSpc>
              <a:spcBef>
                <a:spcPct val="0"/>
              </a:spcBef>
              <a:spcAft>
                <a:spcPct val="35000"/>
              </a:spcAft>
            </a:pPr>
            <a:r>
              <a:rPr lang="en-US" sz="1200" b="1" dirty="0">
                <a:latin typeface="Segoe UI" panose="020B0502040204020203" pitchFamily="34" charset="0"/>
                <a:ea typeface="Segoe UI" panose="020B0502040204020203" pitchFamily="34" charset="0"/>
                <a:cs typeface="Segoe UI" panose="020B0502040204020203" pitchFamily="34" charset="0"/>
              </a:rPr>
              <a:t>Ambulances</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18" name="Rounded Rectangle 250">
            <a:extLst>
              <a:ext uri="{FF2B5EF4-FFF2-40B4-BE49-F238E27FC236}">
                <a16:creationId xmlns:a16="http://schemas.microsoft.com/office/drawing/2014/main" id="{0F4E5A2B-5250-4249-8E4A-CB7105F45C0C}"/>
              </a:ext>
            </a:extLst>
          </p:cNvPr>
          <p:cNvSpPr/>
          <p:nvPr/>
        </p:nvSpPr>
        <p:spPr>
          <a:xfrm>
            <a:off x="4059237" y="1718543"/>
            <a:ext cx="1866059" cy="991913"/>
          </a:xfrm>
          <a:prstGeom prst="roundRect">
            <a:avLst>
              <a:gd name="adj" fmla="val 10000"/>
            </a:avLst>
          </a:prstGeom>
          <a:solidFill>
            <a:srgbClr val="1025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120" dirty="0">
              <a:latin typeface="Segoe UI" panose="020B0502040204020203" pitchFamily="34" charset="0"/>
              <a:ea typeface="Segoe UI" panose="020B0502040204020203" pitchFamily="34" charset="0"/>
              <a:cs typeface="Segoe UI" panose="020B0502040204020203" pitchFamily="34" charset="0"/>
            </a:endParaRPr>
          </a:p>
        </p:txBody>
      </p:sp>
      <p:sp>
        <p:nvSpPr>
          <p:cNvPr id="20" name="Rounded Rectangle 10">
            <a:extLst>
              <a:ext uri="{FF2B5EF4-FFF2-40B4-BE49-F238E27FC236}">
                <a16:creationId xmlns:a16="http://schemas.microsoft.com/office/drawing/2014/main" id="{228E1834-383F-4813-AF3D-888130F42660}"/>
              </a:ext>
            </a:extLst>
          </p:cNvPr>
          <p:cNvSpPr/>
          <p:nvPr/>
        </p:nvSpPr>
        <p:spPr>
          <a:xfrm>
            <a:off x="4059237" y="1718544"/>
            <a:ext cx="1866059" cy="377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45720" numCol="1" spcCol="1270" anchor="t" anchorCtr="0">
            <a:noAutofit/>
          </a:bodyPr>
          <a:lstStyle/>
          <a:p>
            <a:pPr defTabSz="533400">
              <a:lnSpc>
                <a:spcPct val="90000"/>
              </a:lnSpc>
              <a:spcBef>
                <a:spcPct val="0"/>
              </a:spcBef>
              <a:spcAft>
                <a:spcPct val="35000"/>
              </a:spcAft>
            </a:pPr>
            <a:r>
              <a:rPr lang="en-US" sz="1200" b="1" dirty="0">
                <a:latin typeface="Segoe UI" panose="020B0502040204020203" pitchFamily="34" charset="0"/>
                <a:ea typeface="Segoe UI" panose="020B0502040204020203" pitchFamily="34" charset="0"/>
                <a:cs typeface="Segoe UI" panose="020B0502040204020203" pitchFamily="34" charset="0"/>
              </a:rPr>
              <a:t>Fork lifts</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26" name="Rounded Rectangle 244">
            <a:extLst>
              <a:ext uri="{FF2B5EF4-FFF2-40B4-BE49-F238E27FC236}">
                <a16:creationId xmlns:a16="http://schemas.microsoft.com/office/drawing/2014/main" id="{5276451F-EEF0-48EE-A044-3C959FE1D568}"/>
              </a:ext>
            </a:extLst>
          </p:cNvPr>
          <p:cNvSpPr/>
          <p:nvPr/>
        </p:nvSpPr>
        <p:spPr>
          <a:xfrm>
            <a:off x="6562137" y="1718544"/>
            <a:ext cx="1866059" cy="991912"/>
          </a:xfrm>
          <a:prstGeom prst="roundRect">
            <a:avLst>
              <a:gd name="adj" fmla="val 10000"/>
            </a:avLst>
          </a:prstGeom>
          <a:solidFill>
            <a:srgbClr val="1025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120" dirty="0">
              <a:latin typeface="Segoe UI" panose="020B0502040204020203" pitchFamily="34" charset="0"/>
              <a:ea typeface="Segoe UI" panose="020B0502040204020203" pitchFamily="34" charset="0"/>
              <a:cs typeface="Segoe UI" panose="020B0502040204020203" pitchFamily="34" charset="0"/>
            </a:endParaRPr>
          </a:p>
        </p:txBody>
      </p:sp>
      <p:sp>
        <p:nvSpPr>
          <p:cNvPr id="29" name="Rounded Rectangle 16">
            <a:extLst>
              <a:ext uri="{FF2B5EF4-FFF2-40B4-BE49-F238E27FC236}">
                <a16:creationId xmlns:a16="http://schemas.microsoft.com/office/drawing/2014/main" id="{339A9014-E63E-4224-97D5-F9487604AA32}"/>
              </a:ext>
            </a:extLst>
          </p:cNvPr>
          <p:cNvSpPr/>
          <p:nvPr/>
        </p:nvSpPr>
        <p:spPr>
          <a:xfrm>
            <a:off x="6562137" y="1718544"/>
            <a:ext cx="1866059" cy="377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45720" numCol="1" spcCol="1270" anchor="t" anchorCtr="0">
            <a:noAutofit/>
          </a:bodyPr>
          <a:lstStyle/>
          <a:p>
            <a:pPr defTabSz="533400">
              <a:lnSpc>
                <a:spcPct val="90000"/>
              </a:lnSpc>
              <a:spcBef>
                <a:spcPct val="0"/>
              </a:spcBef>
              <a:spcAft>
                <a:spcPct val="35000"/>
              </a:spcAft>
            </a:pPr>
            <a:r>
              <a:rPr lang="en-US" sz="1200" b="1" dirty="0">
                <a:latin typeface="Segoe UI" panose="020B0502040204020203" pitchFamily="34" charset="0"/>
                <a:ea typeface="Segoe UI" panose="020B0502040204020203" pitchFamily="34" charset="0"/>
                <a:cs typeface="Segoe UI" panose="020B0502040204020203" pitchFamily="34" charset="0"/>
              </a:rPr>
              <a:t>Armored Vehicles</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31" name="Right Arrow 20">
            <a:extLst>
              <a:ext uri="{FF2B5EF4-FFF2-40B4-BE49-F238E27FC236}">
                <a16:creationId xmlns:a16="http://schemas.microsoft.com/office/drawing/2014/main" id="{AE59DEDA-F010-41C8-9EF6-6859C497BC69}"/>
              </a:ext>
            </a:extLst>
          </p:cNvPr>
          <p:cNvSpPr/>
          <p:nvPr/>
        </p:nvSpPr>
        <p:spPr>
          <a:xfrm>
            <a:off x="8570030" y="1910135"/>
            <a:ext cx="263394" cy="1494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32" name="Rounded Rectangle 238">
            <a:extLst>
              <a:ext uri="{FF2B5EF4-FFF2-40B4-BE49-F238E27FC236}">
                <a16:creationId xmlns:a16="http://schemas.microsoft.com/office/drawing/2014/main" id="{BF123317-6686-488A-8064-FA2CE8F58EC5}"/>
              </a:ext>
            </a:extLst>
          </p:cNvPr>
          <p:cNvSpPr/>
          <p:nvPr/>
        </p:nvSpPr>
        <p:spPr>
          <a:xfrm>
            <a:off x="9128944" y="1718543"/>
            <a:ext cx="1866059" cy="991913"/>
          </a:xfrm>
          <a:prstGeom prst="roundRect">
            <a:avLst>
              <a:gd name="adj" fmla="val 10000"/>
            </a:avLst>
          </a:prstGeom>
          <a:solidFill>
            <a:srgbClr val="1025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120" dirty="0">
              <a:latin typeface="Segoe UI" panose="020B0502040204020203" pitchFamily="34" charset="0"/>
              <a:ea typeface="Segoe UI" panose="020B0502040204020203" pitchFamily="34" charset="0"/>
              <a:cs typeface="Segoe UI" panose="020B0502040204020203" pitchFamily="34" charset="0"/>
            </a:endParaRPr>
          </a:p>
        </p:txBody>
      </p:sp>
      <p:sp>
        <p:nvSpPr>
          <p:cNvPr id="33" name="Rounded Rectangle 22">
            <a:extLst>
              <a:ext uri="{FF2B5EF4-FFF2-40B4-BE49-F238E27FC236}">
                <a16:creationId xmlns:a16="http://schemas.microsoft.com/office/drawing/2014/main" id="{2E47BCF8-2779-4CAF-9F95-EB0A8A9C2A69}"/>
              </a:ext>
            </a:extLst>
          </p:cNvPr>
          <p:cNvSpPr/>
          <p:nvPr/>
        </p:nvSpPr>
        <p:spPr>
          <a:xfrm>
            <a:off x="9123299" y="1718544"/>
            <a:ext cx="1866059" cy="377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45720" numCol="1" spcCol="1270" anchor="t" anchorCtr="0">
            <a:noAutofit/>
          </a:bodyPr>
          <a:lstStyle/>
          <a:p>
            <a:pPr defTabSz="533400">
              <a:lnSpc>
                <a:spcPct val="90000"/>
              </a:lnSpc>
              <a:spcBef>
                <a:spcPct val="0"/>
              </a:spcBef>
              <a:spcAft>
                <a:spcPct val="35000"/>
              </a:spcAft>
            </a:pPr>
            <a:r>
              <a:rPr lang="en-US" sz="1200" b="1" dirty="0">
                <a:latin typeface="Segoe UI" panose="020B0502040204020203" pitchFamily="34" charset="0"/>
                <a:ea typeface="Segoe UI" panose="020B0502040204020203" pitchFamily="34" charset="0"/>
                <a:cs typeface="Segoe UI" panose="020B0502040204020203" pitchFamily="34" charset="0"/>
              </a:rPr>
              <a:t>Computer Server Racks</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35">
            <a:extLst>
              <a:ext uri="{FF2B5EF4-FFF2-40B4-BE49-F238E27FC236}">
                <a16:creationId xmlns:a16="http://schemas.microsoft.com/office/drawing/2014/main" id="{49476DCF-EF2D-4F06-B985-8F7EB87632BD}"/>
              </a:ext>
            </a:extLst>
          </p:cNvPr>
          <p:cNvSpPr txBox="1"/>
          <p:nvPr/>
        </p:nvSpPr>
        <p:spPr>
          <a:xfrm>
            <a:off x="1483361" y="938107"/>
            <a:ext cx="9875520" cy="730870"/>
          </a:xfrm>
          <a:prstGeom prst="rect">
            <a:avLst/>
          </a:prstGeom>
          <a:noFill/>
        </p:spPr>
        <p:txBody>
          <a:bodyPr wrap="square" rtlCol="0">
            <a:noAutofit/>
          </a:bodyPr>
          <a:lstStyle/>
          <a:p>
            <a:pPr algn="ctr"/>
            <a:r>
              <a:rPr lang="en-US" sz="1680" dirty="0">
                <a:latin typeface="Segoe UI" panose="020B0502040204020203" pitchFamily="34" charset="0"/>
                <a:ea typeface="Segoe UI" panose="020B0502040204020203" pitchFamily="34" charset="0"/>
                <a:cs typeface="Segoe UI" panose="020B0502040204020203" pitchFamily="34" charset="0"/>
              </a:rPr>
              <a:t>ISONAS solutions can be used for applications that traditional access control systems can not, increasing the customer value proposition and total available market.</a:t>
            </a:r>
          </a:p>
        </p:txBody>
      </p:sp>
      <p:sp>
        <p:nvSpPr>
          <p:cNvPr id="39" name="TextBox 38">
            <a:extLst>
              <a:ext uri="{FF2B5EF4-FFF2-40B4-BE49-F238E27FC236}">
                <a16:creationId xmlns:a16="http://schemas.microsoft.com/office/drawing/2014/main" id="{3D374B24-3917-4197-8F2D-3C88B1AAB570}"/>
              </a:ext>
            </a:extLst>
          </p:cNvPr>
          <p:cNvSpPr txBox="1"/>
          <p:nvPr/>
        </p:nvSpPr>
        <p:spPr>
          <a:xfrm>
            <a:off x="1647026" y="3720888"/>
            <a:ext cx="2019133" cy="866456"/>
          </a:xfrm>
          <a:prstGeom prst="rect">
            <a:avLst/>
          </a:prstGeom>
          <a:noFill/>
        </p:spPr>
        <p:txBody>
          <a:bodyPr wrap="square" rtlCol="0">
            <a:noAutofit/>
          </a:bodyPr>
          <a:lstStyle/>
          <a:p>
            <a:pPr>
              <a:buClr>
                <a:schemeClr val="bg2"/>
              </a:buClr>
            </a:pPr>
            <a:r>
              <a:rPr lang="en-US" sz="1320" dirty="0">
                <a:latin typeface="Segoe UI" panose="020B0502040204020203" pitchFamily="34" charset="0"/>
                <a:ea typeface="Segoe UI" panose="020B0502040204020203" pitchFamily="34" charset="0"/>
                <a:cs typeface="Segoe UI" panose="020B0502040204020203" pitchFamily="34" charset="0"/>
              </a:rPr>
              <a:t>Controlling access to prescription drugs</a:t>
            </a:r>
          </a:p>
        </p:txBody>
      </p:sp>
      <p:sp>
        <p:nvSpPr>
          <p:cNvPr id="43" name="TextBox 42">
            <a:extLst>
              <a:ext uri="{FF2B5EF4-FFF2-40B4-BE49-F238E27FC236}">
                <a16:creationId xmlns:a16="http://schemas.microsoft.com/office/drawing/2014/main" id="{282A2BC4-8D52-4D8F-B75A-24E7DD732226}"/>
              </a:ext>
            </a:extLst>
          </p:cNvPr>
          <p:cNvSpPr txBox="1"/>
          <p:nvPr/>
        </p:nvSpPr>
        <p:spPr>
          <a:xfrm>
            <a:off x="4124942" y="3720886"/>
            <a:ext cx="2123968" cy="866456"/>
          </a:xfrm>
          <a:prstGeom prst="rect">
            <a:avLst/>
          </a:prstGeom>
          <a:noFill/>
        </p:spPr>
        <p:txBody>
          <a:bodyPr wrap="square" rtlCol="0">
            <a:noAutofit/>
          </a:bodyPr>
          <a:lstStyle/>
          <a:p>
            <a:pPr>
              <a:buClr>
                <a:schemeClr val="bg2"/>
              </a:buClr>
            </a:pPr>
            <a:r>
              <a:rPr lang="en-US" sz="1320" dirty="0">
                <a:latin typeface="Segoe UI" panose="020B0502040204020203" pitchFamily="34" charset="0"/>
                <a:ea typeface="Segoe UI" panose="020B0502040204020203" pitchFamily="34" charset="0"/>
                <a:cs typeface="Segoe UI" panose="020B0502040204020203" pitchFamily="34" charset="0"/>
              </a:rPr>
              <a:t>Controlling access to meet OSHA requirements</a:t>
            </a:r>
          </a:p>
        </p:txBody>
      </p:sp>
      <p:sp>
        <p:nvSpPr>
          <p:cNvPr id="44" name="TextBox 43">
            <a:extLst>
              <a:ext uri="{FF2B5EF4-FFF2-40B4-BE49-F238E27FC236}">
                <a16:creationId xmlns:a16="http://schemas.microsoft.com/office/drawing/2014/main" id="{9E63258C-756A-4B3B-A049-393F853D29DB}"/>
              </a:ext>
            </a:extLst>
          </p:cNvPr>
          <p:cNvSpPr txBox="1"/>
          <p:nvPr/>
        </p:nvSpPr>
        <p:spPr>
          <a:xfrm>
            <a:off x="6613478" y="3720885"/>
            <a:ext cx="2123968" cy="866456"/>
          </a:xfrm>
          <a:prstGeom prst="rect">
            <a:avLst/>
          </a:prstGeom>
          <a:noFill/>
        </p:spPr>
        <p:txBody>
          <a:bodyPr wrap="square" rtlCol="0">
            <a:noAutofit/>
          </a:bodyPr>
          <a:lstStyle/>
          <a:p>
            <a:pPr>
              <a:buClr>
                <a:schemeClr val="bg2"/>
              </a:buClr>
            </a:pPr>
            <a:r>
              <a:rPr lang="en-US" sz="1320" dirty="0">
                <a:latin typeface="Segoe UI" panose="020B0502040204020203" pitchFamily="34" charset="0"/>
                <a:ea typeface="Segoe UI" panose="020B0502040204020203" pitchFamily="34" charset="0"/>
                <a:cs typeface="Segoe UI" panose="020B0502040204020203" pitchFamily="34" charset="0"/>
              </a:rPr>
              <a:t>Restricting and monitoring access to high valued assets</a:t>
            </a:r>
          </a:p>
        </p:txBody>
      </p:sp>
      <p:sp>
        <p:nvSpPr>
          <p:cNvPr id="46" name="TextBox 45">
            <a:extLst>
              <a:ext uri="{FF2B5EF4-FFF2-40B4-BE49-F238E27FC236}">
                <a16:creationId xmlns:a16="http://schemas.microsoft.com/office/drawing/2014/main" id="{6D5517DD-DB78-4E4C-8D56-164C65E2CB5F}"/>
              </a:ext>
            </a:extLst>
          </p:cNvPr>
          <p:cNvSpPr txBox="1"/>
          <p:nvPr/>
        </p:nvSpPr>
        <p:spPr>
          <a:xfrm>
            <a:off x="9230158" y="3724686"/>
            <a:ext cx="2193380" cy="866456"/>
          </a:xfrm>
          <a:prstGeom prst="rect">
            <a:avLst/>
          </a:prstGeom>
          <a:noFill/>
        </p:spPr>
        <p:txBody>
          <a:bodyPr wrap="square" rtlCol="0">
            <a:noAutofit/>
          </a:bodyPr>
          <a:lstStyle/>
          <a:p>
            <a:pPr>
              <a:buClr>
                <a:schemeClr val="bg2"/>
              </a:buClr>
            </a:pPr>
            <a:r>
              <a:rPr lang="en-US" sz="1320" dirty="0">
                <a:latin typeface="Segoe UI" panose="020B0502040204020203" pitchFamily="34" charset="0"/>
                <a:ea typeface="Segoe UI" panose="020B0502040204020203" pitchFamily="34" charset="0"/>
                <a:cs typeface="Segoe UI" panose="020B0502040204020203" pitchFamily="34" charset="0"/>
              </a:rPr>
              <a:t>Eliminating the need for wiring and external power</a:t>
            </a:r>
          </a:p>
        </p:txBody>
      </p:sp>
      <p:sp>
        <p:nvSpPr>
          <p:cNvPr id="47" name="Rounded Rectangle 254">
            <a:extLst>
              <a:ext uri="{FF2B5EF4-FFF2-40B4-BE49-F238E27FC236}">
                <a16:creationId xmlns:a16="http://schemas.microsoft.com/office/drawing/2014/main" id="{E80224AE-E463-4132-B6BE-0179C913CAF3}"/>
              </a:ext>
            </a:extLst>
          </p:cNvPr>
          <p:cNvSpPr/>
          <p:nvPr/>
        </p:nvSpPr>
        <p:spPr>
          <a:xfrm>
            <a:off x="1554719" y="4605181"/>
            <a:ext cx="1866059" cy="991913"/>
          </a:xfrm>
          <a:prstGeom prst="roundRect">
            <a:avLst>
              <a:gd name="adj" fmla="val 10000"/>
            </a:avLst>
          </a:prstGeom>
          <a:solidFill>
            <a:srgbClr val="1025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120" dirty="0">
              <a:latin typeface="Segoe UI" panose="020B0502040204020203" pitchFamily="34" charset="0"/>
              <a:ea typeface="Segoe UI" panose="020B0502040204020203" pitchFamily="34" charset="0"/>
              <a:cs typeface="Segoe UI" panose="020B0502040204020203" pitchFamily="34" charset="0"/>
            </a:endParaRPr>
          </a:p>
        </p:txBody>
      </p:sp>
      <p:sp>
        <p:nvSpPr>
          <p:cNvPr id="48" name="Rounded Rectangle 4">
            <a:extLst>
              <a:ext uri="{FF2B5EF4-FFF2-40B4-BE49-F238E27FC236}">
                <a16:creationId xmlns:a16="http://schemas.microsoft.com/office/drawing/2014/main" id="{4B93080E-2DBE-4AAE-B368-4C2968E60FF5}"/>
              </a:ext>
            </a:extLst>
          </p:cNvPr>
          <p:cNvSpPr/>
          <p:nvPr/>
        </p:nvSpPr>
        <p:spPr>
          <a:xfrm>
            <a:off x="1554719" y="4587341"/>
            <a:ext cx="1866059" cy="377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45720" numCol="1" spcCol="1270" anchor="t" anchorCtr="0">
            <a:noAutofit/>
          </a:bodyPr>
          <a:lstStyle/>
          <a:p>
            <a:pPr defTabSz="533400">
              <a:lnSpc>
                <a:spcPct val="90000"/>
              </a:lnSpc>
              <a:spcBef>
                <a:spcPct val="0"/>
              </a:spcBef>
              <a:spcAft>
                <a:spcPct val="35000"/>
              </a:spcAft>
            </a:pPr>
            <a:r>
              <a:rPr lang="en-US" sz="1200" b="1" dirty="0">
                <a:latin typeface="Segoe UI" panose="020B0502040204020203" pitchFamily="34" charset="0"/>
                <a:ea typeface="Segoe UI" panose="020B0502040204020203" pitchFamily="34" charset="0"/>
                <a:cs typeface="Segoe UI" panose="020B0502040204020203" pitchFamily="34" charset="0"/>
              </a:rPr>
              <a:t>K-12 Education</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49" name="Rounded Rectangle 250">
            <a:extLst>
              <a:ext uri="{FF2B5EF4-FFF2-40B4-BE49-F238E27FC236}">
                <a16:creationId xmlns:a16="http://schemas.microsoft.com/office/drawing/2014/main" id="{B71D1326-9188-488B-B52A-A1D2044C1A1B}"/>
              </a:ext>
            </a:extLst>
          </p:cNvPr>
          <p:cNvSpPr/>
          <p:nvPr/>
        </p:nvSpPr>
        <p:spPr>
          <a:xfrm>
            <a:off x="4057619" y="4605181"/>
            <a:ext cx="1866059" cy="991913"/>
          </a:xfrm>
          <a:prstGeom prst="roundRect">
            <a:avLst>
              <a:gd name="adj" fmla="val 10000"/>
            </a:avLst>
          </a:prstGeom>
          <a:solidFill>
            <a:srgbClr val="1025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120" dirty="0">
              <a:latin typeface="Segoe UI" panose="020B0502040204020203" pitchFamily="34" charset="0"/>
              <a:ea typeface="Segoe UI" panose="020B0502040204020203" pitchFamily="34" charset="0"/>
              <a:cs typeface="Segoe UI" panose="020B0502040204020203" pitchFamily="34" charset="0"/>
            </a:endParaRPr>
          </a:p>
        </p:txBody>
      </p:sp>
      <p:sp>
        <p:nvSpPr>
          <p:cNvPr id="50" name="Rounded Rectangle 10">
            <a:extLst>
              <a:ext uri="{FF2B5EF4-FFF2-40B4-BE49-F238E27FC236}">
                <a16:creationId xmlns:a16="http://schemas.microsoft.com/office/drawing/2014/main" id="{E85C43A7-CA03-4CAC-A737-41A6E8E09D3E}"/>
              </a:ext>
            </a:extLst>
          </p:cNvPr>
          <p:cNvSpPr/>
          <p:nvPr/>
        </p:nvSpPr>
        <p:spPr>
          <a:xfrm>
            <a:off x="4057619" y="4587341"/>
            <a:ext cx="1866059" cy="377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45720" numCol="1" spcCol="1270" anchor="t" anchorCtr="0">
            <a:noAutofit/>
          </a:bodyPr>
          <a:lstStyle/>
          <a:p>
            <a:pPr defTabSz="533400">
              <a:lnSpc>
                <a:spcPct val="90000"/>
              </a:lnSpc>
              <a:spcBef>
                <a:spcPct val="0"/>
              </a:spcBef>
              <a:spcAft>
                <a:spcPct val="35000"/>
              </a:spcAft>
            </a:pPr>
            <a:r>
              <a:rPr lang="en-US" sz="1200" b="1" dirty="0">
                <a:latin typeface="Segoe UI" panose="020B0502040204020203" pitchFamily="34" charset="0"/>
                <a:ea typeface="Segoe UI" panose="020B0502040204020203" pitchFamily="34" charset="0"/>
                <a:cs typeface="Segoe UI" panose="020B0502040204020203" pitchFamily="34" charset="0"/>
              </a:rPr>
              <a:t>Wireless Apps</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51" name="Rounded Rectangle 244">
            <a:extLst>
              <a:ext uri="{FF2B5EF4-FFF2-40B4-BE49-F238E27FC236}">
                <a16:creationId xmlns:a16="http://schemas.microsoft.com/office/drawing/2014/main" id="{33D148DF-A4A7-4705-8435-AD45E884FEAC}"/>
              </a:ext>
            </a:extLst>
          </p:cNvPr>
          <p:cNvSpPr/>
          <p:nvPr/>
        </p:nvSpPr>
        <p:spPr>
          <a:xfrm>
            <a:off x="6560519" y="4605183"/>
            <a:ext cx="1866059" cy="991912"/>
          </a:xfrm>
          <a:prstGeom prst="roundRect">
            <a:avLst>
              <a:gd name="adj" fmla="val 10000"/>
            </a:avLst>
          </a:prstGeom>
          <a:solidFill>
            <a:srgbClr val="1025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120" dirty="0">
              <a:latin typeface="Segoe UI" panose="020B0502040204020203" pitchFamily="34" charset="0"/>
              <a:ea typeface="Segoe UI" panose="020B0502040204020203" pitchFamily="34" charset="0"/>
              <a:cs typeface="Segoe UI" panose="020B0502040204020203" pitchFamily="34" charset="0"/>
            </a:endParaRPr>
          </a:p>
        </p:txBody>
      </p:sp>
      <p:sp>
        <p:nvSpPr>
          <p:cNvPr id="52" name="Rounded Rectangle 16">
            <a:extLst>
              <a:ext uri="{FF2B5EF4-FFF2-40B4-BE49-F238E27FC236}">
                <a16:creationId xmlns:a16="http://schemas.microsoft.com/office/drawing/2014/main" id="{C7709DB9-FBE3-46D4-9DB4-DFAF5F1E44C6}"/>
              </a:ext>
            </a:extLst>
          </p:cNvPr>
          <p:cNvSpPr/>
          <p:nvPr/>
        </p:nvSpPr>
        <p:spPr>
          <a:xfrm>
            <a:off x="6560519" y="4587341"/>
            <a:ext cx="1866059" cy="377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45720" numCol="1" spcCol="1270" anchor="t" anchorCtr="0">
            <a:noAutofit/>
          </a:bodyPr>
          <a:lstStyle/>
          <a:p>
            <a:pPr defTabSz="533400">
              <a:lnSpc>
                <a:spcPct val="90000"/>
              </a:lnSpc>
              <a:spcBef>
                <a:spcPct val="0"/>
              </a:spcBef>
              <a:spcAft>
                <a:spcPct val="35000"/>
              </a:spcAft>
            </a:pPr>
            <a:r>
              <a:rPr lang="en-US" sz="1200" b="1" dirty="0">
                <a:latin typeface="Segoe UI" panose="020B0502040204020203" pitchFamily="34" charset="0"/>
                <a:ea typeface="Segoe UI" panose="020B0502040204020203" pitchFamily="34" charset="0"/>
                <a:cs typeface="Segoe UI" panose="020B0502040204020203" pitchFamily="34" charset="0"/>
              </a:rPr>
              <a:t>Public Transportation</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53" name="Right Arrow 20">
            <a:extLst>
              <a:ext uri="{FF2B5EF4-FFF2-40B4-BE49-F238E27FC236}">
                <a16:creationId xmlns:a16="http://schemas.microsoft.com/office/drawing/2014/main" id="{418F3EAF-66AF-4FBB-8C85-9F1074908C44}"/>
              </a:ext>
            </a:extLst>
          </p:cNvPr>
          <p:cNvSpPr/>
          <p:nvPr/>
        </p:nvSpPr>
        <p:spPr>
          <a:xfrm>
            <a:off x="8568412" y="4796773"/>
            <a:ext cx="263394" cy="1494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a:lnSpc>
                <a:spcPct val="90000"/>
              </a:lnSpc>
              <a:spcBef>
                <a:spcPct val="0"/>
              </a:spcBef>
              <a:spcAft>
                <a:spcPct val="35000"/>
              </a:spcAft>
            </a:pP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54" name="Rounded Rectangle 238">
            <a:extLst>
              <a:ext uri="{FF2B5EF4-FFF2-40B4-BE49-F238E27FC236}">
                <a16:creationId xmlns:a16="http://schemas.microsoft.com/office/drawing/2014/main" id="{CFF63166-9767-4D09-92EC-D813FF6A8C05}"/>
              </a:ext>
            </a:extLst>
          </p:cNvPr>
          <p:cNvSpPr/>
          <p:nvPr/>
        </p:nvSpPr>
        <p:spPr>
          <a:xfrm>
            <a:off x="9127327" y="4605181"/>
            <a:ext cx="1866059" cy="991913"/>
          </a:xfrm>
          <a:prstGeom prst="roundRect">
            <a:avLst>
              <a:gd name="adj" fmla="val 10000"/>
            </a:avLst>
          </a:prstGeom>
          <a:solidFill>
            <a:srgbClr val="10253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120" dirty="0">
              <a:latin typeface="Segoe UI" panose="020B0502040204020203" pitchFamily="34" charset="0"/>
              <a:ea typeface="Segoe UI" panose="020B0502040204020203" pitchFamily="34" charset="0"/>
              <a:cs typeface="Segoe UI" panose="020B0502040204020203" pitchFamily="34" charset="0"/>
            </a:endParaRPr>
          </a:p>
        </p:txBody>
      </p:sp>
      <p:sp>
        <p:nvSpPr>
          <p:cNvPr id="55" name="Rounded Rectangle 22">
            <a:extLst>
              <a:ext uri="{FF2B5EF4-FFF2-40B4-BE49-F238E27FC236}">
                <a16:creationId xmlns:a16="http://schemas.microsoft.com/office/drawing/2014/main" id="{BA86A41E-02DA-4F7C-B8B2-7CEE1428F59B}"/>
              </a:ext>
            </a:extLst>
          </p:cNvPr>
          <p:cNvSpPr/>
          <p:nvPr/>
        </p:nvSpPr>
        <p:spPr>
          <a:xfrm>
            <a:off x="9144497" y="4578420"/>
            <a:ext cx="1784981" cy="377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45720" numCol="1" spcCol="1270" anchor="t" anchorCtr="0">
            <a:noAutofit/>
          </a:bodyPr>
          <a:lstStyle/>
          <a:p>
            <a:pPr defTabSz="533400">
              <a:lnSpc>
                <a:spcPct val="90000"/>
              </a:lnSpc>
              <a:spcBef>
                <a:spcPct val="0"/>
              </a:spcBef>
              <a:spcAft>
                <a:spcPct val="35000"/>
              </a:spcAft>
            </a:pPr>
            <a:r>
              <a:rPr lang="en-US" sz="1200" b="1" dirty="0">
                <a:latin typeface="Segoe UI" panose="020B0502040204020203" pitchFamily="34" charset="0"/>
                <a:ea typeface="Segoe UI" panose="020B0502040204020203" pitchFamily="34" charset="0"/>
                <a:cs typeface="Segoe UI" panose="020B0502040204020203" pitchFamily="34" charset="0"/>
              </a:rPr>
              <a:t>Medical</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sp>
        <p:nvSpPr>
          <p:cNvPr id="57" name="TextBox 56">
            <a:extLst>
              <a:ext uri="{FF2B5EF4-FFF2-40B4-BE49-F238E27FC236}">
                <a16:creationId xmlns:a16="http://schemas.microsoft.com/office/drawing/2014/main" id="{F7647E44-DDA6-496C-B495-6313A0A0D445}"/>
              </a:ext>
            </a:extLst>
          </p:cNvPr>
          <p:cNvSpPr txBox="1"/>
          <p:nvPr/>
        </p:nvSpPr>
        <p:spPr>
          <a:xfrm>
            <a:off x="1663796" y="6545457"/>
            <a:ext cx="2135441" cy="983848"/>
          </a:xfrm>
          <a:prstGeom prst="rect">
            <a:avLst/>
          </a:prstGeom>
          <a:noFill/>
        </p:spPr>
        <p:txBody>
          <a:bodyPr wrap="square" rtlCol="0">
            <a:noAutofit/>
          </a:bodyPr>
          <a:lstStyle/>
          <a:p>
            <a:r>
              <a:rPr lang="en-US" sz="1320" dirty="0">
                <a:latin typeface="Segoe UI" panose="020B0502040204020203" pitchFamily="34" charset="0"/>
                <a:ea typeface="Segoe UI" panose="020B0502040204020203" pitchFamily="34" charset="0"/>
                <a:cs typeface="Segoe UI" panose="020B0502040204020203" pitchFamily="34" charset="0"/>
              </a:rPr>
              <a:t>Monitoring and controlling access to improve safety and security</a:t>
            </a:r>
          </a:p>
        </p:txBody>
      </p:sp>
      <p:sp>
        <p:nvSpPr>
          <p:cNvPr id="60" name="TextBox 59">
            <a:extLst>
              <a:ext uri="{FF2B5EF4-FFF2-40B4-BE49-F238E27FC236}">
                <a16:creationId xmlns:a16="http://schemas.microsoft.com/office/drawing/2014/main" id="{DE9B1B35-C99A-49ED-A844-DA705B974685}"/>
              </a:ext>
            </a:extLst>
          </p:cNvPr>
          <p:cNvSpPr txBox="1"/>
          <p:nvPr/>
        </p:nvSpPr>
        <p:spPr>
          <a:xfrm>
            <a:off x="4144172" y="6545458"/>
            <a:ext cx="2123968" cy="1203505"/>
          </a:xfrm>
          <a:prstGeom prst="rect">
            <a:avLst/>
          </a:prstGeom>
          <a:noFill/>
        </p:spPr>
        <p:txBody>
          <a:bodyPr wrap="square" rtlCol="0">
            <a:noAutofit/>
          </a:bodyPr>
          <a:lstStyle/>
          <a:p>
            <a:r>
              <a:rPr lang="en-US" sz="1320" dirty="0">
                <a:latin typeface="Segoe UI" panose="020B0502040204020203" pitchFamily="34" charset="0"/>
                <a:ea typeface="Segoe UI" panose="020B0502040204020203" pitchFamily="34" charset="0"/>
                <a:cs typeface="Segoe UI" panose="020B0502040204020203" pitchFamily="34" charset="0"/>
              </a:rPr>
              <a:t>Access for fleet vehicles and tracking usage with network activity</a:t>
            </a:r>
          </a:p>
        </p:txBody>
      </p:sp>
      <p:sp>
        <p:nvSpPr>
          <p:cNvPr id="61" name="TextBox 60">
            <a:extLst>
              <a:ext uri="{FF2B5EF4-FFF2-40B4-BE49-F238E27FC236}">
                <a16:creationId xmlns:a16="http://schemas.microsoft.com/office/drawing/2014/main" id="{ED63C2E0-0AE3-4B62-9FA5-017001806107}"/>
              </a:ext>
            </a:extLst>
          </p:cNvPr>
          <p:cNvSpPr txBox="1"/>
          <p:nvPr/>
        </p:nvSpPr>
        <p:spPr>
          <a:xfrm>
            <a:off x="6683662" y="6550133"/>
            <a:ext cx="2123968" cy="979171"/>
          </a:xfrm>
          <a:prstGeom prst="rect">
            <a:avLst/>
          </a:prstGeom>
          <a:noFill/>
        </p:spPr>
        <p:txBody>
          <a:bodyPr wrap="square" rtlCol="0">
            <a:noAutofit/>
          </a:bodyPr>
          <a:lstStyle/>
          <a:p>
            <a:r>
              <a:rPr lang="en-US" sz="1320" dirty="0">
                <a:latin typeface="Segoe UI" panose="020B0502040204020203" pitchFamily="34" charset="0"/>
                <a:ea typeface="Segoe UI" panose="020B0502040204020203" pitchFamily="34" charset="0"/>
                <a:cs typeface="Segoe UI" panose="020B0502040204020203" pitchFamily="34" charset="0"/>
              </a:rPr>
              <a:t>Restricting access to areas for authorized personnel only</a:t>
            </a:r>
          </a:p>
        </p:txBody>
      </p:sp>
      <p:sp>
        <p:nvSpPr>
          <p:cNvPr id="63" name="TextBox 62">
            <a:extLst>
              <a:ext uri="{FF2B5EF4-FFF2-40B4-BE49-F238E27FC236}">
                <a16:creationId xmlns:a16="http://schemas.microsoft.com/office/drawing/2014/main" id="{F4504F85-37FF-4002-B583-DB22D8E8F2B4}"/>
              </a:ext>
            </a:extLst>
          </p:cNvPr>
          <p:cNvSpPr txBox="1"/>
          <p:nvPr/>
        </p:nvSpPr>
        <p:spPr>
          <a:xfrm>
            <a:off x="9247138" y="6518696"/>
            <a:ext cx="2123968" cy="946362"/>
          </a:xfrm>
          <a:prstGeom prst="rect">
            <a:avLst/>
          </a:prstGeom>
          <a:noFill/>
        </p:spPr>
        <p:txBody>
          <a:bodyPr wrap="square" rtlCol="0">
            <a:noAutofit/>
          </a:bodyPr>
          <a:lstStyle/>
          <a:p>
            <a:r>
              <a:rPr lang="en-US" sz="1320" dirty="0">
                <a:latin typeface="Segoe UI" panose="020B0502040204020203" pitchFamily="34" charset="0"/>
                <a:ea typeface="Segoe UI" panose="020B0502040204020203" pitchFamily="34" charset="0"/>
                <a:cs typeface="Segoe UI" panose="020B0502040204020203" pitchFamily="34" charset="0"/>
              </a:rPr>
              <a:t>Monitoring and tracking medical cabinet usage</a:t>
            </a:r>
          </a:p>
        </p:txBody>
      </p:sp>
      <p:pic>
        <p:nvPicPr>
          <p:cNvPr id="40" name="Picture 4" descr="https://www.isonas.com/images/uc-ambulance.jpg">
            <a:extLst>
              <a:ext uri="{FF2B5EF4-FFF2-40B4-BE49-F238E27FC236}">
                <a16:creationId xmlns:a16="http://schemas.microsoft.com/office/drawing/2014/main" id="{62C081EB-AAA5-43C5-A033-40B26F3D4E70}"/>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412" y="2077304"/>
            <a:ext cx="2128723" cy="1645920"/>
          </a:xfrm>
          <a:prstGeom prst="roundRect">
            <a:avLst>
              <a:gd name="adj" fmla="val 4167"/>
            </a:avLst>
          </a:prstGeom>
          <a:solidFill>
            <a:srgbClr val="FFFFFF"/>
          </a:solidFill>
          <a:ln w="76200" cap="sq">
            <a:noFill/>
            <a:miter lim="800000"/>
          </a:ln>
          <a:effectLst>
            <a:reflection blurRad="12700" stA="20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6" name="Picture 8" descr="https://www.isonas.com/images/uc-forklift.jpg">
            <a:extLst>
              <a:ext uri="{FF2B5EF4-FFF2-40B4-BE49-F238E27FC236}">
                <a16:creationId xmlns:a16="http://schemas.microsoft.com/office/drawing/2014/main" id="{6FA04DDE-CDB0-4197-824E-C6C8F0FF0B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2969" y="2077304"/>
            <a:ext cx="2123968" cy="1645920"/>
          </a:xfrm>
          <a:prstGeom prst="roundRect">
            <a:avLst>
              <a:gd name="adj" fmla="val 4167"/>
            </a:avLst>
          </a:prstGeom>
          <a:solidFill>
            <a:srgbClr val="FFFFFF"/>
          </a:solidFill>
          <a:ln w="76200" cap="sq">
            <a:noFill/>
            <a:miter lim="800000"/>
          </a:ln>
          <a:effectLst>
            <a:reflection blurRad="12700" stA="20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8" name="Picture 3">
            <a:extLst>
              <a:ext uri="{FF2B5EF4-FFF2-40B4-BE49-F238E27FC236}">
                <a16:creationId xmlns:a16="http://schemas.microsoft.com/office/drawing/2014/main" id="{AC264D0B-8A88-4574-9189-8B632A0BA4A5}"/>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3662" y="2077304"/>
            <a:ext cx="2128723" cy="1645920"/>
          </a:xfrm>
          <a:prstGeom prst="roundRect">
            <a:avLst>
              <a:gd name="adj" fmla="val 4167"/>
            </a:avLst>
          </a:prstGeom>
          <a:solidFill>
            <a:srgbClr val="FFFFFF"/>
          </a:solidFill>
          <a:ln w="76200" cap="sq">
            <a:noFill/>
            <a:miter lim="800000"/>
          </a:ln>
          <a:effectLst>
            <a:reflection blurRad="12700" stA="20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9" name="Picture 10" descr="https://www.isonas.com/images/uc-server.jpg">
            <a:extLst>
              <a:ext uri="{FF2B5EF4-FFF2-40B4-BE49-F238E27FC236}">
                <a16:creationId xmlns:a16="http://schemas.microsoft.com/office/drawing/2014/main" id="{5B66FD54-D451-4EC8-AAD5-DAEC8A34DD85}"/>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7138" y="2077304"/>
            <a:ext cx="2128723" cy="1645920"/>
          </a:xfrm>
          <a:prstGeom prst="roundRect">
            <a:avLst>
              <a:gd name="adj" fmla="val 4167"/>
            </a:avLst>
          </a:prstGeom>
          <a:solidFill>
            <a:srgbClr val="FFFFFF"/>
          </a:solidFill>
          <a:ln w="76200" cap="sq">
            <a:noFill/>
            <a:miter lim="800000"/>
          </a:ln>
          <a:effectLst>
            <a:reflection blurRad="12700" stA="20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2" name="Picture 2" descr="https://www.isonas.com/images/uc-k12.jpg">
            <a:extLst>
              <a:ext uri="{FF2B5EF4-FFF2-40B4-BE49-F238E27FC236}">
                <a16:creationId xmlns:a16="http://schemas.microsoft.com/office/drawing/2014/main" id="{226AC860-BFBF-424E-8946-501C87546B32}"/>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8818" y="4922054"/>
            <a:ext cx="2128723" cy="1645920"/>
          </a:xfrm>
          <a:prstGeom prst="roundRect">
            <a:avLst>
              <a:gd name="adj" fmla="val 4167"/>
            </a:avLst>
          </a:prstGeom>
          <a:solidFill>
            <a:srgbClr val="FFFFFF"/>
          </a:solidFill>
          <a:ln w="76200" cap="sq">
            <a:noFill/>
            <a:miter lim="800000"/>
          </a:ln>
          <a:effectLst>
            <a:reflection blurRad="12700" stA="20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8" name="Picture 6" descr="https://www.isonas.com/images/uc-pumps.jpg">
            <a:extLst>
              <a:ext uri="{FF2B5EF4-FFF2-40B4-BE49-F238E27FC236}">
                <a16:creationId xmlns:a16="http://schemas.microsoft.com/office/drawing/2014/main" id="{9A538A39-8A46-4F8E-B877-3D260B4E305E}"/>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78213" y="4913134"/>
            <a:ext cx="2128723" cy="1645920"/>
          </a:xfrm>
          <a:prstGeom prst="roundRect">
            <a:avLst>
              <a:gd name="adj" fmla="val 4167"/>
            </a:avLst>
          </a:prstGeom>
          <a:solidFill>
            <a:srgbClr val="FFFFFF"/>
          </a:solidFill>
          <a:ln w="76200" cap="sq">
            <a:noFill/>
            <a:miter lim="800000"/>
          </a:ln>
          <a:effectLst>
            <a:reflection blurRad="12700" stA="20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9" name="Picture 6" descr="https://www.isonas.com/images/uc-trans.jpg">
            <a:extLst>
              <a:ext uri="{FF2B5EF4-FFF2-40B4-BE49-F238E27FC236}">
                <a16:creationId xmlns:a16="http://schemas.microsoft.com/office/drawing/2014/main" id="{D659475A-BB33-4974-AAC1-1A54C7E7F70C}"/>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5912" y="4913134"/>
            <a:ext cx="2128723" cy="1645920"/>
          </a:xfrm>
          <a:prstGeom prst="roundRect">
            <a:avLst>
              <a:gd name="adj" fmla="val 4167"/>
            </a:avLst>
          </a:prstGeom>
          <a:solidFill>
            <a:srgbClr val="FFFFFF"/>
          </a:solidFill>
          <a:ln w="76200" cap="sq">
            <a:noFill/>
            <a:miter lim="800000"/>
          </a:ln>
          <a:effectLst>
            <a:reflection blurRad="12700" stA="20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0" name="Picture 4" descr="https://www.isonas.com/images/uc-medical.jpg">
            <a:extLst>
              <a:ext uri="{FF2B5EF4-FFF2-40B4-BE49-F238E27FC236}">
                <a16:creationId xmlns:a16="http://schemas.microsoft.com/office/drawing/2014/main" id="{AE2E21EE-65B6-4DB4-A80B-F71AF034685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30158" y="4898260"/>
            <a:ext cx="2128723" cy="1645920"/>
          </a:xfrm>
          <a:prstGeom prst="roundRect">
            <a:avLst>
              <a:gd name="adj" fmla="val 4167"/>
            </a:avLst>
          </a:prstGeom>
          <a:solidFill>
            <a:srgbClr val="FFFFFF"/>
          </a:solidFill>
          <a:ln w="76200" cap="sq">
            <a:noFill/>
            <a:miter lim="800000"/>
          </a:ln>
          <a:effectLst>
            <a:reflection blurRad="12700" stA="20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966635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7707"/>
            <a:ext cx="0" cy="0"/>
          </a:xfrm>
        </p:spPr>
        <p:txBody>
          <a:bodyPr/>
          <a:lstStyle/>
          <a:p>
            <a:pPr algn="ctr"/>
            <a:r>
              <a:rPr lang="en-US" dirty="0"/>
              <a:t> </a:t>
            </a:r>
          </a:p>
        </p:txBody>
      </p:sp>
      <p:sp>
        <p:nvSpPr>
          <p:cNvPr id="11" name="Title 1"/>
          <p:cNvSpPr txBox="1">
            <a:spLocks/>
          </p:cNvSpPr>
          <p:nvPr/>
        </p:nvSpPr>
        <p:spPr>
          <a:xfrm>
            <a:off x="1255776" y="122302"/>
            <a:ext cx="10897126" cy="1371600"/>
          </a:xfrm>
        </p:spPr>
        <p:txBody>
          <a:bodyPr/>
          <a:lstStyle>
            <a:lvl1pPr algn="l" defTabSz="457200" rtl="0" eaLnBrk="1" latinLnBrk="0" hangingPunct="1">
              <a:spcBef>
                <a:spcPct val="0"/>
              </a:spcBef>
              <a:buNone/>
              <a:defRPr sz="2800" kern="1200">
                <a:solidFill>
                  <a:schemeClr val="tx1">
                    <a:lumMod val="50000"/>
                    <a:lumOff val="50000"/>
                  </a:schemeClr>
                </a:solidFill>
                <a:latin typeface="Century Gothic"/>
                <a:ea typeface="+mj-ea"/>
                <a:cs typeface="+mj-cs"/>
              </a:defRPr>
            </a:lvl1pPr>
          </a:lstStyle>
          <a:p>
            <a:pPr algn="ctr"/>
            <a:endParaRPr lang="en-US" sz="1920" dirty="0">
              <a:highlight>
                <a:srgbClr val="000080"/>
              </a:highlight>
            </a:endParaRPr>
          </a:p>
        </p:txBody>
      </p:sp>
      <p:sp>
        <p:nvSpPr>
          <p:cNvPr id="13" name="Freeform 60">
            <a:extLst>
              <a:ext uri="{FF2B5EF4-FFF2-40B4-BE49-F238E27FC236}">
                <a16:creationId xmlns:a16="http://schemas.microsoft.com/office/drawing/2014/main" id="{F6C7B3BC-49F9-4913-97B9-6F2BCD013A22}"/>
              </a:ext>
            </a:extLst>
          </p:cNvPr>
          <p:cNvSpPr>
            <a:spLocks/>
          </p:cNvSpPr>
          <p:nvPr/>
        </p:nvSpPr>
        <p:spPr bwMode="auto">
          <a:xfrm>
            <a:off x="2239576" y="5157405"/>
            <a:ext cx="1012519" cy="1158262"/>
          </a:xfrm>
          <a:custGeom>
            <a:avLst/>
            <a:gdLst>
              <a:gd name="T0" fmla="*/ 2656 w 3826"/>
              <a:gd name="T1" fmla="*/ 2761 h 4380"/>
              <a:gd name="T2" fmla="*/ 2806 w 3826"/>
              <a:gd name="T3" fmla="*/ 2911 h 4380"/>
              <a:gd name="T4" fmla="*/ 2866 w 3826"/>
              <a:gd name="T5" fmla="*/ 3241 h 4380"/>
              <a:gd name="T6" fmla="*/ 3166 w 3826"/>
              <a:gd name="T7" fmla="*/ 3991 h 4380"/>
              <a:gd name="T8" fmla="*/ 3264 w 3826"/>
              <a:gd name="T9" fmla="*/ 4315 h 4380"/>
              <a:gd name="T10" fmla="*/ 3118 w 3826"/>
              <a:gd name="T11" fmla="*/ 4315 h 4380"/>
              <a:gd name="T12" fmla="*/ 3099 w 3826"/>
              <a:gd name="T13" fmla="*/ 4069 h 4380"/>
              <a:gd name="T14" fmla="*/ 2898 w 3826"/>
              <a:gd name="T15" fmla="*/ 3931 h 4380"/>
              <a:gd name="T16" fmla="*/ 2990 w 3826"/>
              <a:gd name="T17" fmla="*/ 4169 h 4380"/>
              <a:gd name="T18" fmla="*/ 2862 w 3826"/>
              <a:gd name="T19" fmla="*/ 4361 h 4380"/>
              <a:gd name="T20" fmla="*/ 2807 w 3826"/>
              <a:gd name="T21" fmla="*/ 3950 h 4380"/>
              <a:gd name="T22" fmla="*/ 2807 w 3826"/>
              <a:gd name="T23" fmla="*/ 3602 h 4380"/>
              <a:gd name="T24" fmla="*/ 2746 w 3826"/>
              <a:gd name="T25" fmla="*/ 3361 h 4380"/>
              <a:gd name="T26" fmla="*/ 2688 w 3826"/>
              <a:gd name="T27" fmla="*/ 3090 h 4380"/>
              <a:gd name="T28" fmla="*/ 2416 w 3826"/>
              <a:gd name="T29" fmla="*/ 2731 h 4380"/>
              <a:gd name="T30" fmla="*/ 2286 w 3826"/>
              <a:gd name="T31" fmla="*/ 2533 h 4380"/>
              <a:gd name="T32" fmla="*/ 2094 w 3826"/>
              <a:gd name="T33" fmla="*/ 2286 h 4380"/>
              <a:gd name="T34" fmla="*/ 1847 w 3826"/>
              <a:gd name="T35" fmla="*/ 2331 h 4380"/>
              <a:gd name="T36" fmla="*/ 1545 w 3826"/>
              <a:gd name="T37" fmla="*/ 2322 h 4380"/>
              <a:gd name="T38" fmla="*/ 1664 w 3826"/>
              <a:gd name="T39" fmla="*/ 2157 h 4380"/>
              <a:gd name="T40" fmla="*/ 1929 w 3826"/>
              <a:gd name="T41" fmla="*/ 2148 h 4380"/>
              <a:gd name="T42" fmla="*/ 1947 w 3826"/>
              <a:gd name="T43" fmla="*/ 2010 h 4380"/>
              <a:gd name="T44" fmla="*/ 1655 w 3826"/>
              <a:gd name="T45" fmla="*/ 2029 h 4380"/>
              <a:gd name="T46" fmla="*/ 1362 w 3826"/>
              <a:gd name="T47" fmla="*/ 2065 h 4380"/>
              <a:gd name="T48" fmla="*/ 1234 w 3826"/>
              <a:gd name="T49" fmla="*/ 2249 h 4380"/>
              <a:gd name="T50" fmla="*/ 946 w 3826"/>
              <a:gd name="T51" fmla="*/ 2221 h 4380"/>
              <a:gd name="T52" fmla="*/ 128 w 3826"/>
              <a:gd name="T53" fmla="*/ 1965 h 4380"/>
              <a:gd name="T54" fmla="*/ 9 w 3826"/>
              <a:gd name="T55" fmla="*/ 1764 h 4380"/>
              <a:gd name="T56" fmla="*/ 357 w 3826"/>
              <a:gd name="T57" fmla="*/ 1956 h 4380"/>
              <a:gd name="T58" fmla="*/ 649 w 3826"/>
              <a:gd name="T59" fmla="*/ 2047 h 4380"/>
              <a:gd name="T60" fmla="*/ 933 w 3826"/>
              <a:gd name="T61" fmla="*/ 2001 h 4380"/>
              <a:gd name="T62" fmla="*/ 987 w 3826"/>
              <a:gd name="T63" fmla="*/ 1846 h 4380"/>
              <a:gd name="T64" fmla="*/ 905 w 3826"/>
              <a:gd name="T65" fmla="*/ 1709 h 4380"/>
              <a:gd name="T66" fmla="*/ 750 w 3826"/>
              <a:gd name="T67" fmla="*/ 1608 h 4380"/>
              <a:gd name="T68" fmla="*/ 826 w 3826"/>
              <a:gd name="T69" fmla="*/ 1410 h 4380"/>
              <a:gd name="T70" fmla="*/ 759 w 3826"/>
              <a:gd name="T71" fmla="*/ 1233 h 4380"/>
              <a:gd name="T72" fmla="*/ 796 w 3826"/>
              <a:gd name="T73" fmla="*/ 1020 h 4380"/>
              <a:gd name="T74" fmla="*/ 1006 w 3826"/>
              <a:gd name="T75" fmla="*/ 776 h 4380"/>
              <a:gd name="T76" fmla="*/ 1306 w 3826"/>
              <a:gd name="T77" fmla="*/ 720 h 4380"/>
              <a:gd name="T78" fmla="*/ 1472 w 3826"/>
              <a:gd name="T79" fmla="*/ 895 h 4380"/>
              <a:gd name="T80" fmla="*/ 1673 w 3826"/>
              <a:gd name="T81" fmla="*/ 913 h 4380"/>
              <a:gd name="T82" fmla="*/ 1710 w 3826"/>
              <a:gd name="T83" fmla="*/ 758 h 4380"/>
              <a:gd name="T84" fmla="*/ 1518 w 3826"/>
              <a:gd name="T85" fmla="*/ 602 h 4380"/>
              <a:gd name="T86" fmla="*/ 1546 w 3826"/>
              <a:gd name="T87" fmla="*/ 270 h 4380"/>
              <a:gd name="T88" fmla="*/ 1755 w 3826"/>
              <a:gd name="T89" fmla="*/ 273 h 4380"/>
              <a:gd name="T90" fmla="*/ 1846 w 3826"/>
              <a:gd name="T91" fmla="*/ 480 h 4380"/>
              <a:gd name="T92" fmla="*/ 2130 w 3826"/>
              <a:gd name="T93" fmla="*/ 657 h 4380"/>
              <a:gd name="T94" fmla="*/ 2139 w 3826"/>
              <a:gd name="T95" fmla="*/ 511 h 4380"/>
              <a:gd name="T96" fmla="*/ 2116 w 3826"/>
              <a:gd name="T97" fmla="*/ 270 h 4380"/>
              <a:gd name="T98" fmla="*/ 2139 w 3826"/>
              <a:gd name="T99" fmla="*/ 81 h 4380"/>
              <a:gd name="T100" fmla="*/ 2386 w 3826"/>
              <a:gd name="T101" fmla="*/ 120 h 4380"/>
              <a:gd name="T102" fmla="*/ 2679 w 3826"/>
              <a:gd name="T103" fmla="*/ 63 h 4380"/>
              <a:gd name="T104" fmla="*/ 2872 w 3826"/>
              <a:gd name="T105" fmla="*/ 207 h 4380"/>
              <a:gd name="T106" fmla="*/ 3032 w 3826"/>
              <a:gd name="T107" fmla="*/ 231 h 4380"/>
              <a:gd name="T108" fmla="*/ 3184 w 3826"/>
              <a:gd name="T109" fmla="*/ 399 h 4380"/>
              <a:gd name="T110" fmla="*/ 3368 w 3826"/>
              <a:gd name="T111" fmla="*/ 551 h 4380"/>
              <a:gd name="T112" fmla="*/ 3474 w 3826"/>
              <a:gd name="T113" fmla="*/ 666 h 4380"/>
              <a:gd name="T114" fmla="*/ 3685 w 3826"/>
              <a:gd name="T115" fmla="*/ 950 h 4380"/>
              <a:gd name="T116" fmla="*/ 3826 w 3826"/>
              <a:gd name="T117" fmla="*/ 1170 h 43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6" h="4380">
                <a:moveTo>
                  <a:pt x="3826" y="1170"/>
                </a:moveTo>
                <a:lnTo>
                  <a:pt x="2656" y="2760"/>
                </a:lnTo>
                <a:lnTo>
                  <a:pt x="2706" y="2861"/>
                </a:lnTo>
                <a:lnTo>
                  <a:pt x="2806" y="2910"/>
                </a:lnTo>
                <a:lnTo>
                  <a:pt x="2807" y="3135"/>
                </a:lnTo>
                <a:lnTo>
                  <a:pt x="2866" y="3240"/>
                </a:lnTo>
                <a:lnTo>
                  <a:pt x="3072" y="3217"/>
                </a:lnTo>
                <a:lnTo>
                  <a:pt x="3166" y="3990"/>
                </a:lnTo>
                <a:lnTo>
                  <a:pt x="3256" y="4140"/>
                </a:lnTo>
                <a:lnTo>
                  <a:pt x="3264" y="4314"/>
                </a:lnTo>
                <a:lnTo>
                  <a:pt x="3166" y="4380"/>
                </a:lnTo>
                <a:lnTo>
                  <a:pt x="3118" y="4314"/>
                </a:lnTo>
                <a:lnTo>
                  <a:pt x="3154" y="4223"/>
                </a:lnTo>
                <a:lnTo>
                  <a:pt x="3099" y="4068"/>
                </a:lnTo>
                <a:lnTo>
                  <a:pt x="3008" y="3885"/>
                </a:lnTo>
                <a:lnTo>
                  <a:pt x="2898" y="3930"/>
                </a:lnTo>
                <a:lnTo>
                  <a:pt x="2953" y="4004"/>
                </a:lnTo>
                <a:lnTo>
                  <a:pt x="2990" y="4168"/>
                </a:lnTo>
                <a:lnTo>
                  <a:pt x="2981" y="4269"/>
                </a:lnTo>
                <a:lnTo>
                  <a:pt x="2862" y="4360"/>
                </a:lnTo>
                <a:lnTo>
                  <a:pt x="2862" y="4058"/>
                </a:lnTo>
                <a:lnTo>
                  <a:pt x="2807" y="3949"/>
                </a:lnTo>
                <a:lnTo>
                  <a:pt x="2798" y="3802"/>
                </a:lnTo>
                <a:lnTo>
                  <a:pt x="2807" y="3601"/>
                </a:lnTo>
                <a:lnTo>
                  <a:pt x="2834" y="3428"/>
                </a:lnTo>
                <a:lnTo>
                  <a:pt x="2746" y="3360"/>
                </a:lnTo>
                <a:lnTo>
                  <a:pt x="2743" y="3199"/>
                </a:lnTo>
                <a:lnTo>
                  <a:pt x="2688" y="3089"/>
                </a:lnTo>
                <a:lnTo>
                  <a:pt x="2566" y="2880"/>
                </a:lnTo>
                <a:lnTo>
                  <a:pt x="2416" y="2730"/>
                </a:lnTo>
                <a:lnTo>
                  <a:pt x="2286" y="2623"/>
                </a:lnTo>
                <a:lnTo>
                  <a:pt x="2286" y="2532"/>
                </a:lnTo>
                <a:lnTo>
                  <a:pt x="2203" y="2431"/>
                </a:lnTo>
                <a:lnTo>
                  <a:pt x="2094" y="2285"/>
                </a:lnTo>
                <a:lnTo>
                  <a:pt x="1984" y="2394"/>
                </a:lnTo>
                <a:lnTo>
                  <a:pt x="1847" y="2330"/>
                </a:lnTo>
                <a:lnTo>
                  <a:pt x="1666" y="2340"/>
                </a:lnTo>
                <a:lnTo>
                  <a:pt x="1545" y="2321"/>
                </a:lnTo>
                <a:lnTo>
                  <a:pt x="1582" y="2248"/>
                </a:lnTo>
                <a:lnTo>
                  <a:pt x="1664" y="2157"/>
                </a:lnTo>
                <a:lnTo>
                  <a:pt x="1846" y="2070"/>
                </a:lnTo>
                <a:lnTo>
                  <a:pt x="1929" y="2148"/>
                </a:lnTo>
                <a:lnTo>
                  <a:pt x="2026" y="2070"/>
                </a:lnTo>
                <a:lnTo>
                  <a:pt x="1947" y="2010"/>
                </a:lnTo>
                <a:lnTo>
                  <a:pt x="1786" y="2010"/>
                </a:lnTo>
                <a:lnTo>
                  <a:pt x="1655" y="2029"/>
                </a:lnTo>
                <a:lnTo>
                  <a:pt x="1554" y="2093"/>
                </a:lnTo>
                <a:lnTo>
                  <a:pt x="1362" y="2065"/>
                </a:lnTo>
                <a:lnTo>
                  <a:pt x="1353" y="2175"/>
                </a:lnTo>
                <a:lnTo>
                  <a:pt x="1234" y="2248"/>
                </a:lnTo>
                <a:lnTo>
                  <a:pt x="1051" y="2212"/>
                </a:lnTo>
                <a:lnTo>
                  <a:pt x="946" y="2220"/>
                </a:lnTo>
                <a:lnTo>
                  <a:pt x="496" y="2160"/>
                </a:lnTo>
                <a:lnTo>
                  <a:pt x="128" y="1965"/>
                </a:lnTo>
                <a:lnTo>
                  <a:pt x="0" y="1882"/>
                </a:lnTo>
                <a:lnTo>
                  <a:pt x="9" y="1764"/>
                </a:lnTo>
                <a:lnTo>
                  <a:pt x="210" y="1919"/>
                </a:lnTo>
                <a:lnTo>
                  <a:pt x="357" y="1956"/>
                </a:lnTo>
                <a:lnTo>
                  <a:pt x="466" y="2040"/>
                </a:lnTo>
                <a:lnTo>
                  <a:pt x="649" y="2047"/>
                </a:lnTo>
                <a:lnTo>
                  <a:pt x="766" y="2010"/>
                </a:lnTo>
                <a:lnTo>
                  <a:pt x="933" y="2001"/>
                </a:lnTo>
                <a:lnTo>
                  <a:pt x="1036" y="1920"/>
                </a:lnTo>
                <a:lnTo>
                  <a:pt x="987" y="1846"/>
                </a:lnTo>
                <a:lnTo>
                  <a:pt x="887" y="1818"/>
                </a:lnTo>
                <a:lnTo>
                  <a:pt x="905" y="1709"/>
                </a:lnTo>
                <a:lnTo>
                  <a:pt x="896" y="1590"/>
                </a:lnTo>
                <a:lnTo>
                  <a:pt x="750" y="1608"/>
                </a:lnTo>
                <a:lnTo>
                  <a:pt x="676" y="1530"/>
                </a:lnTo>
                <a:lnTo>
                  <a:pt x="826" y="1410"/>
                </a:lnTo>
                <a:lnTo>
                  <a:pt x="878" y="1316"/>
                </a:lnTo>
                <a:lnTo>
                  <a:pt x="759" y="1233"/>
                </a:lnTo>
                <a:lnTo>
                  <a:pt x="736" y="1110"/>
                </a:lnTo>
                <a:lnTo>
                  <a:pt x="796" y="1020"/>
                </a:lnTo>
                <a:lnTo>
                  <a:pt x="887" y="904"/>
                </a:lnTo>
                <a:lnTo>
                  <a:pt x="1006" y="776"/>
                </a:lnTo>
                <a:lnTo>
                  <a:pt x="1189" y="794"/>
                </a:lnTo>
                <a:lnTo>
                  <a:pt x="1306" y="720"/>
                </a:lnTo>
                <a:lnTo>
                  <a:pt x="1335" y="849"/>
                </a:lnTo>
                <a:lnTo>
                  <a:pt x="1472" y="895"/>
                </a:lnTo>
                <a:lnTo>
                  <a:pt x="1546" y="930"/>
                </a:lnTo>
                <a:lnTo>
                  <a:pt x="1673" y="913"/>
                </a:lnTo>
                <a:lnTo>
                  <a:pt x="1756" y="810"/>
                </a:lnTo>
                <a:lnTo>
                  <a:pt x="1710" y="758"/>
                </a:lnTo>
                <a:lnTo>
                  <a:pt x="1600" y="685"/>
                </a:lnTo>
                <a:lnTo>
                  <a:pt x="1518" y="602"/>
                </a:lnTo>
                <a:lnTo>
                  <a:pt x="1456" y="480"/>
                </a:lnTo>
                <a:lnTo>
                  <a:pt x="1546" y="270"/>
                </a:lnTo>
                <a:lnTo>
                  <a:pt x="1637" y="246"/>
                </a:lnTo>
                <a:lnTo>
                  <a:pt x="1755" y="273"/>
                </a:lnTo>
                <a:lnTo>
                  <a:pt x="1966" y="360"/>
                </a:lnTo>
                <a:lnTo>
                  <a:pt x="1846" y="480"/>
                </a:lnTo>
                <a:lnTo>
                  <a:pt x="2026" y="630"/>
                </a:lnTo>
                <a:lnTo>
                  <a:pt x="2130" y="657"/>
                </a:lnTo>
                <a:lnTo>
                  <a:pt x="2206" y="600"/>
                </a:lnTo>
                <a:lnTo>
                  <a:pt x="2139" y="511"/>
                </a:lnTo>
                <a:lnTo>
                  <a:pt x="2075" y="429"/>
                </a:lnTo>
                <a:lnTo>
                  <a:pt x="2116" y="270"/>
                </a:lnTo>
                <a:lnTo>
                  <a:pt x="2167" y="182"/>
                </a:lnTo>
                <a:lnTo>
                  <a:pt x="2139" y="81"/>
                </a:lnTo>
                <a:lnTo>
                  <a:pt x="2296" y="0"/>
                </a:lnTo>
                <a:lnTo>
                  <a:pt x="2386" y="120"/>
                </a:lnTo>
                <a:lnTo>
                  <a:pt x="2552" y="127"/>
                </a:lnTo>
                <a:lnTo>
                  <a:pt x="2679" y="63"/>
                </a:lnTo>
                <a:lnTo>
                  <a:pt x="2843" y="127"/>
                </a:lnTo>
                <a:lnTo>
                  <a:pt x="2872" y="207"/>
                </a:lnTo>
                <a:lnTo>
                  <a:pt x="2971" y="145"/>
                </a:lnTo>
                <a:lnTo>
                  <a:pt x="3032" y="231"/>
                </a:lnTo>
                <a:lnTo>
                  <a:pt x="3136" y="210"/>
                </a:lnTo>
                <a:lnTo>
                  <a:pt x="3184" y="399"/>
                </a:lnTo>
                <a:lnTo>
                  <a:pt x="3286" y="420"/>
                </a:lnTo>
                <a:lnTo>
                  <a:pt x="3368" y="551"/>
                </a:lnTo>
                <a:lnTo>
                  <a:pt x="3346" y="648"/>
                </a:lnTo>
                <a:lnTo>
                  <a:pt x="3474" y="666"/>
                </a:lnTo>
                <a:lnTo>
                  <a:pt x="3493" y="813"/>
                </a:lnTo>
                <a:lnTo>
                  <a:pt x="3685" y="950"/>
                </a:lnTo>
                <a:lnTo>
                  <a:pt x="3785" y="1050"/>
                </a:lnTo>
                <a:lnTo>
                  <a:pt x="3826" y="1170"/>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14" name="Freeform 61">
            <a:extLst>
              <a:ext uri="{FF2B5EF4-FFF2-40B4-BE49-F238E27FC236}">
                <a16:creationId xmlns:a16="http://schemas.microsoft.com/office/drawing/2014/main" id="{127F19DD-89F6-4D55-BDD0-667621A71342}"/>
              </a:ext>
            </a:extLst>
          </p:cNvPr>
          <p:cNvSpPr>
            <a:spLocks/>
          </p:cNvSpPr>
          <p:nvPr/>
        </p:nvSpPr>
        <p:spPr bwMode="auto">
          <a:xfrm>
            <a:off x="2942464" y="5466735"/>
            <a:ext cx="637787" cy="999631"/>
          </a:xfrm>
          <a:custGeom>
            <a:avLst/>
            <a:gdLst>
              <a:gd name="T0" fmla="*/ 1169 w 2412"/>
              <a:gd name="T1" fmla="*/ 0 h 3781"/>
              <a:gd name="T2" fmla="*/ 1262 w 2412"/>
              <a:gd name="T3" fmla="*/ 72 h 3781"/>
              <a:gd name="T4" fmla="*/ 1310 w 2412"/>
              <a:gd name="T5" fmla="*/ 184 h 3781"/>
              <a:gd name="T6" fmla="*/ 1367 w 2412"/>
              <a:gd name="T7" fmla="*/ 319 h 3781"/>
              <a:gd name="T8" fmla="*/ 1454 w 2412"/>
              <a:gd name="T9" fmla="*/ 368 h 3781"/>
              <a:gd name="T10" fmla="*/ 1486 w 2412"/>
              <a:gd name="T11" fmla="*/ 296 h 3781"/>
              <a:gd name="T12" fmla="*/ 1589 w 2412"/>
              <a:gd name="T13" fmla="*/ 220 h 3781"/>
              <a:gd name="T14" fmla="*/ 1601 w 2412"/>
              <a:gd name="T15" fmla="*/ 298 h 3781"/>
              <a:gd name="T16" fmla="*/ 1654 w 2412"/>
              <a:gd name="T17" fmla="*/ 336 h 3781"/>
              <a:gd name="T18" fmla="*/ 1750 w 2412"/>
              <a:gd name="T19" fmla="*/ 304 h 3781"/>
              <a:gd name="T20" fmla="*/ 1845 w 2412"/>
              <a:gd name="T21" fmla="*/ 256 h 3781"/>
              <a:gd name="T22" fmla="*/ 1989 w 2412"/>
              <a:gd name="T23" fmla="*/ 288 h 3781"/>
              <a:gd name="T24" fmla="*/ 2047 w 2412"/>
              <a:gd name="T25" fmla="*/ 364 h 3781"/>
              <a:gd name="T26" fmla="*/ 2157 w 2412"/>
              <a:gd name="T27" fmla="*/ 264 h 3781"/>
              <a:gd name="T28" fmla="*/ 2185 w 2412"/>
              <a:gd name="T29" fmla="*/ 466 h 3781"/>
              <a:gd name="T30" fmla="*/ 2215 w 2412"/>
              <a:gd name="T31" fmla="*/ 538 h 3781"/>
              <a:gd name="T32" fmla="*/ 2311 w 2412"/>
              <a:gd name="T33" fmla="*/ 448 h 3781"/>
              <a:gd name="T34" fmla="*/ 2410 w 2412"/>
              <a:gd name="T35" fmla="*/ 595 h 3781"/>
              <a:gd name="T36" fmla="*/ 2410 w 2412"/>
              <a:gd name="T37" fmla="*/ 3781 h 3781"/>
              <a:gd name="T38" fmla="*/ 528 w 2412"/>
              <a:gd name="T39" fmla="*/ 3781 h 3781"/>
              <a:gd name="T40" fmla="*/ 487 w 2412"/>
              <a:gd name="T41" fmla="*/ 3696 h 3781"/>
              <a:gd name="T42" fmla="*/ 551 w 2412"/>
              <a:gd name="T43" fmla="*/ 3640 h 3781"/>
              <a:gd name="T44" fmla="*/ 575 w 2412"/>
              <a:gd name="T45" fmla="*/ 3552 h 3781"/>
              <a:gd name="T46" fmla="*/ 503 w 2412"/>
              <a:gd name="T47" fmla="*/ 3560 h 3781"/>
              <a:gd name="T48" fmla="*/ 431 w 2412"/>
              <a:gd name="T49" fmla="*/ 3504 h 3781"/>
              <a:gd name="T50" fmla="*/ 479 w 2412"/>
              <a:gd name="T51" fmla="*/ 3440 h 3781"/>
              <a:gd name="T52" fmla="*/ 415 w 2412"/>
              <a:gd name="T53" fmla="*/ 3344 h 3781"/>
              <a:gd name="T54" fmla="*/ 509 w 2412"/>
              <a:gd name="T55" fmla="*/ 3214 h 3781"/>
              <a:gd name="T56" fmla="*/ 608 w 2412"/>
              <a:gd name="T57" fmla="*/ 3147 h 3781"/>
              <a:gd name="T58" fmla="*/ 600 w 2412"/>
              <a:gd name="T59" fmla="*/ 2974 h 3781"/>
              <a:gd name="T60" fmla="*/ 509 w 2412"/>
              <a:gd name="T61" fmla="*/ 2820 h 3781"/>
              <a:gd name="T62" fmla="*/ 414 w 2412"/>
              <a:gd name="T63" fmla="*/ 2050 h 3781"/>
              <a:gd name="T64" fmla="*/ 212 w 2412"/>
              <a:gd name="T65" fmla="*/ 2074 h 3781"/>
              <a:gd name="T66" fmla="*/ 149 w 2412"/>
              <a:gd name="T67" fmla="*/ 1965 h 3781"/>
              <a:gd name="T68" fmla="*/ 150 w 2412"/>
              <a:gd name="T69" fmla="*/ 1743 h 3781"/>
              <a:gd name="T70" fmla="*/ 50 w 2412"/>
              <a:gd name="T71" fmla="*/ 1696 h 3781"/>
              <a:gd name="T72" fmla="*/ 0 w 2412"/>
              <a:gd name="T73" fmla="*/ 1591 h 3781"/>
              <a:gd name="T74" fmla="*/ 1169 w 2412"/>
              <a:gd name="T75" fmla="*/ 0 h 37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12" h="3781">
                <a:moveTo>
                  <a:pt x="1170" y="0"/>
                </a:moveTo>
                <a:lnTo>
                  <a:pt x="1263" y="72"/>
                </a:lnTo>
                <a:lnTo>
                  <a:pt x="1311" y="184"/>
                </a:lnTo>
                <a:lnTo>
                  <a:pt x="1368" y="319"/>
                </a:lnTo>
                <a:lnTo>
                  <a:pt x="1455" y="368"/>
                </a:lnTo>
                <a:lnTo>
                  <a:pt x="1487" y="296"/>
                </a:lnTo>
                <a:lnTo>
                  <a:pt x="1590" y="220"/>
                </a:lnTo>
                <a:lnTo>
                  <a:pt x="1602" y="298"/>
                </a:lnTo>
                <a:lnTo>
                  <a:pt x="1655" y="336"/>
                </a:lnTo>
                <a:lnTo>
                  <a:pt x="1751" y="304"/>
                </a:lnTo>
                <a:lnTo>
                  <a:pt x="1847" y="256"/>
                </a:lnTo>
                <a:lnTo>
                  <a:pt x="1991" y="288"/>
                </a:lnTo>
                <a:lnTo>
                  <a:pt x="2049" y="364"/>
                </a:lnTo>
                <a:lnTo>
                  <a:pt x="2159" y="264"/>
                </a:lnTo>
                <a:lnTo>
                  <a:pt x="2187" y="466"/>
                </a:lnTo>
                <a:lnTo>
                  <a:pt x="2217" y="538"/>
                </a:lnTo>
                <a:lnTo>
                  <a:pt x="2313" y="448"/>
                </a:lnTo>
                <a:lnTo>
                  <a:pt x="2412" y="595"/>
                </a:lnTo>
                <a:lnTo>
                  <a:pt x="2412" y="3781"/>
                </a:lnTo>
                <a:lnTo>
                  <a:pt x="528" y="3781"/>
                </a:lnTo>
                <a:lnTo>
                  <a:pt x="487" y="3696"/>
                </a:lnTo>
                <a:lnTo>
                  <a:pt x="551" y="3640"/>
                </a:lnTo>
                <a:lnTo>
                  <a:pt x="575" y="3552"/>
                </a:lnTo>
                <a:lnTo>
                  <a:pt x="503" y="3560"/>
                </a:lnTo>
                <a:lnTo>
                  <a:pt x="431" y="3504"/>
                </a:lnTo>
                <a:lnTo>
                  <a:pt x="479" y="3440"/>
                </a:lnTo>
                <a:lnTo>
                  <a:pt x="415" y="3344"/>
                </a:lnTo>
                <a:lnTo>
                  <a:pt x="509" y="3214"/>
                </a:lnTo>
                <a:lnTo>
                  <a:pt x="609" y="3147"/>
                </a:lnTo>
                <a:lnTo>
                  <a:pt x="600" y="2974"/>
                </a:lnTo>
                <a:lnTo>
                  <a:pt x="509" y="2820"/>
                </a:lnTo>
                <a:lnTo>
                  <a:pt x="414" y="2050"/>
                </a:lnTo>
                <a:lnTo>
                  <a:pt x="212" y="2074"/>
                </a:lnTo>
                <a:lnTo>
                  <a:pt x="149" y="1965"/>
                </a:lnTo>
                <a:lnTo>
                  <a:pt x="150" y="1743"/>
                </a:lnTo>
                <a:lnTo>
                  <a:pt x="50" y="1696"/>
                </a:lnTo>
                <a:lnTo>
                  <a:pt x="0" y="1591"/>
                </a:lnTo>
                <a:lnTo>
                  <a:pt x="1170" y="0"/>
                </a:lnTo>
                <a:close/>
              </a:path>
            </a:pathLst>
          </a:custGeom>
          <a:solidFill>
            <a:schemeClr val="bg1">
              <a:lumMod val="75000"/>
            </a:schemeClr>
          </a:solidFill>
          <a:ln w="3175"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15" name="Rectangle 62">
            <a:extLst>
              <a:ext uri="{FF2B5EF4-FFF2-40B4-BE49-F238E27FC236}">
                <a16:creationId xmlns:a16="http://schemas.microsoft.com/office/drawing/2014/main" id="{D8CDFD30-D7CD-481A-8A4C-2F72AFC7965D}"/>
              </a:ext>
            </a:extLst>
          </p:cNvPr>
          <p:cNvSpPr>
            <a:spLocks noChangeArrowheads="1"/>
          </p:cNvSpPr>
          <p:nvPr/>
        </p:nvSpPr>
        <p:spPr bwMode="auto">
          <a:xfrm>
            <a:off x="2169446" y="5123037"/>
            <a:ext cx="1412128" cy="1343329"/>
          </a:xfrm>
          <a:prstGeom prst="rect">
            <a:avLst/>
          </a:prstGeom>
          <a:noFill/>
          <a:ln w="3175" cmpd="sng">
            <a:solidFill>
              <a:schemeClr val="bg1">
                <a:lumMod val="75000"/>
              </a:schemeClr>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endParaRPr lang="zh-CN" altLang="en-US" sz="3120" kern="0">
              <a:solidFill>
                <a:sysClr val="windowText" lastClr="000000"/>
              </a:solidFill>
            </a:endParaRPr>
          </a:p>
        </p:txBody>
      </p:sp>
      <p:sp>
        <p:nvSpPr>
          <p:cNvPr id="16" name="Freeform 6">
            <a:extLst>
              <a:ext uri="{FF2B5EF4-FFF2-40B4-BE49-F238E27FC236}">
                <a16:creationId xmlns:a16="http://schemas.microsoft.com/office/drawing/2014/main" id="{2E3C362A-C1F3-42B5-8660-F0705A13197A}"/>
              </a:ext>
            </a:extLst>
          </p:cNvPr>
          <p:cNvSpPr>
            <a:spLocks/>
          </p:cNvSpPr>
          <p:nvPr/>
        </p:nvSpPr>
        <p:spPr bwMode="auto">
          <a:xfrm>
            <a:off x="4109549" y="3092001"/>
            <a:ext cx="1078301" cy="647252"/>
          </a:xfrm>
          <a:custGeom>
            <a:avLst/>
            <a:gdLst>
              <a:gd name="T0" fmla="*/ 6 w 4076"/>
              <a:gd name="T1" fmla="*/ 0 h 2449"/>
              <a:gd name="T2" fmla="*/ 221 w 4076"/>
              <a:gd name="T3" fmla="*/ 36 h 2449"/>
              <a:gd name="T4" fmla="*/ 511 w 4076"/>
              <a:gd name="T5" fmla="*/ 70 h 2449"/>
              <a:gd name="T6" fmla="*/ 772 w 4076"/>
              <a:gd name="T7" fmla="*/ 88 h 2449"/>
              <a:gd name="T8" fmla="*/ 755 w 4076"/>
              <a:gd name="T9" fmla="*/ 457 h 2449"/>
              <a:gd name="T10" fmla="*/ 385 w 4076"/>
              <a:gd name="T11" fmla="*/ 429 h 2449"/>
              <a:gd name="T12" fmla="*/ 277 w 4076"/>
              <a:gd name="T13" fmla="*/ 417 h 2449"/>
              <a:gd name="T14" fmla="*/ 267 w 4076"/>
              <a:gd name="T15" fmla="*/ 452 h 2449"/>
              <a:gd name="T16" fmla="*/ 239 w 4076"/>
              <a:gd name="T17" fmla="*/ 441 h 2449"/>
              <a:gd name="T18" fmla="*/ 239 w 4076"/>
              <a:gd name="T19" fmla="*/ 459 h 2449"/>
              <a:gd name="T20" fmla="*/ 217 w 4076"/>
              <a:gd name="T21" fmla="*/ 464 h 2449"/>
              <a:gd name="T22" fmla="*/ 199 w 4076"/>
              <a:gd name="T23" fmla="*/ 453 h 2449"/>
              <a:gd name="T24" fmla="*/ 154 w 4076"/>
              <a:gd name="T25" fmla="*/ 453 h 2449"/>
              <a:gd name="T26" fmla="*/ 136 w 4076"/>
              <a:gd name="T27" fmla="*/ 444 h 2449"/>
              <a:gd name="T28" fmla="*/ 120 w 4076"/>
              <a:gd name="T29" fmla="*/ 426 h 2449"/>
              <a:gd name="T30" fmla="*/ 110 w 4076"/>
              <a:gd name="T31" fmla="*/ 409 h 2449"/>
              <a:gd name="T32" fmla="*/ 108 w 4076"/>
              <a:gd name="T33" fmla="*/ 380 h 2449"/>
              <a:gd name="T34" fmla="*/ 92 w 4076"/>
              <a:gd name="T35" fmla="*/ 327 h 2449"/>
              <a:gd name="T36" fmla="*/ 60 w 4076"/>
              <a:gd name="T37" fmla="*/ 329 h 2449"/>
              <a:gd name="T38" fmla="*/ 60 w 4076"/>
              <a:gd name="T39" fmla="*/ 287 h 2449"/>
              <a:gd name="T40" fmla="*/ 80 w 4076"/>
              <a:gd name="T41" fmla="*/ 231 h 2449"/>
              <a:gd name="T42" fmla="*/ 57 w 4076"/>
              <a:gd name="T43" fmla="*/ 219 h 2449"/>
              <a:gd name="T44" fmla="*/ 46 w 4076"/>
              <a:gd name="T45" fmla="*/ 197 h 2449"/>
              <a:gd name="T46" fmla="*/ 18 w 4076"/>
              <a:gd name="T47" fmla="*/ 167 h 2449"/>
              <a:gd name="T48" fmla="*/ 0 w 4076"/>
              <a:gd name="T49" fmla="*/ 140 h 2449"/>
              <a:gd name="T50" fmla="*/ 0 w 4076"/>
              <a:gd name="T51" fmla="*/ 87 h 2449"/>
              <a:gd name="T52" fmla="*/ 1 w 4076"/>
              <a:gd name="T53" fmla="*/ 49 h 2449"/>
              <a:gd name="T54" fmla="*/ 6 w 4076"/>
              <a:gd name="T55" fmla="*/ 0 h 2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76" h="2449">
                <a:moveTo>
                  <a:pt x="31" y="0"/>
                </a:moveTo>
                <a:lnTo>
                  <a:pt x="1165" y="192"/>
                </a:lnTo>
                <a:lnTo>
                  <a:pt x="2696" y="372"/>
                </a:lnTo>
                <a:lnTo>
                  <a:pt x="4076" y="462"/>
                </a:lnTo>
                <a:lnTo>
                  <a:pt x="3986" y="2412"/>
                </a:lnTo>
                <a:lnTo>
                  <a:pt x="2035" y="2262"/>
                </a:lnTo>
                <a:lnTo>
                  <a:pt x="1465" y="2202"/>
                </a:lnTo>
                <a:lnTo>
                  <a:pt x="1410" y="2388"/>
                </a:lnTo>
                <a:lnTo>
                  <a:pt x="1264" y="2329"/>
                </a:lnTo>
                <a:lnTo>
                  <a:pt x="1262" y="2421"/>
                </a:lnTo>
                <a:lnTo>
                  <a:pt x="1146" y="2449"/>
                </a:lnTo>
                <a:lnTo>
                  <a:pt x="1053" y="2390"/>
                </a:lnTo>
                <a:lnTo>
                  <a:pt x="811" y="2390"/>
                </a:lnTo>
                <a:lnTo>
                  <a:pt x="720" y="2341"/>
                </a:lnTo>
                <a:lnTo>
                  <a:pt x="632" y="2251"/>
                </a:lnTo>
                <a:lnTo>
                  <a:pt x="583" y="2159"/>
                </a:lnTo>
                <a:lnTo>
                  <a:pt x="572" y="2005"/>
                </a:lnTo>
                <a:lnTo>
                  <a:pt x="486" y="1727"/>
                </a:lnTo>
                <a:lnTo>
                  <a:pt x="319" y="1736"/>
                </a:lnTo>
                <a:lnTo>
                  <a:pt x="318" y="1515"/>
                </a:lnTo>
                <a:lnTo>
                  <a:pt x="421" y="1220"/>
                </a:lnTo>
                <a:lnTo>
                  <a:pt x="303" y="1154"/>
                </a:lnTo>
                <a:lnTo>
                  <a:pt x="241" y="1040"/>
                </a:lnTo>
                <a:lnTo>
                  <a:pt x="94" y="881"/>
                </a:lnTo>
                <a:lnTo>
                  <a:pt x="1" y="737"/>
                </a:lnTo>
                <a:lnTo>
                  <a:pt x="0" y="461"/>
                </a:lnTo>
                <a:lnTo>
                  <a:pt x="6" y="257"/>
                </a:lnTo>
                <a:lnTo>
                  <a:pt x="31" y="0"/>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17" name="Freeform 7">
            <a:extLst>
              <a:ext uri="{FF2B5EF4-FFF2-40B4-BE49-F238E27FC236}">
                <a16:creationId xmlns:a16="http://schemas.microsoft.com/office/drawing/2014/main" id="{DD477A13-C426-4FDE-BBD8-E39C8501C811}"/>
              </a:ext>
            </a:extLst>
          </p:cNvPr>
          <p:cNvSpPr>
            <a:spLocks/>
          </p:cNvSpPr>
          <p:nvPr/>
        </p:nvSpPr>
        <p:spPr bwMode="auto">
          <a:xfrm>
            <a:off x="5169691" y="3206386"/>
            <a:ext cx="692794" cy="411508"/>
          </a:xfrm>
          <a:custGeom>
            <a:avLst/>
            <a:gdLst>
              <a:gd name="T0" fmla="*/ 14 w 2622"/>
              <a:gd name="T1" fmla="*/ 7 h 1560"/>
              <a:gd name="T2" fmla="*/ 0 w 2622"/>
              <a:gd name="T3" fmla="*/ 295 h 1560"/>
              <a:gd name="T4" fmla="*/ 496 w 2622"/>
              <a:gd name="T5" fmla="*/ 284 h 1560"/>
              <a:gd name="T6" fmla="*/ 486 w 2622"/>
              <a:gd name="T7" fmla="*/ 217 h 1560"/>
              <a:gd name="T8" fmla="*/ 477 w 2622"/>
              <a:gd name="T9" fmla="*/ 130 h 1560"/>
              <a:gd name="T10" fmla="*/ 454 w 2622"/>
              <a:gd name="T11" fmla="*/ 99 h 1560"/>
              <a:gd name="T12" fmla="*/ 447 w 2622"/>
              <a:gd name="T13" fmla="*/ 58 h 1560"/>
              <a:gd name="T14" fmla="*/ 443 w 2622"/>
              <a:gd name="T15" fmla="*/ 0 h 1560"/>
              <a:gd name="T16" fmla="*/ 355 w 2622"/>
              <a:gd name="T17" fmla="*/ 3 h 1560"/>
              <a:gd name="T18" fmla="*/ 310 w 2622"/>
              <a:gd name="T19" fmla="*/ 12 h 1560"/>
              <a:gd name="T20" fmla="*/ 236 w 2622"/>
              <a:gd name="T21" fmla="*/ 9 h 1560"/>
              <a:gd name="T22" fmla="*/ 140 w 2622"/>
              <a:gd name="T23" fmla="*/ 10 h 1560"/>
              <a:gd name="T24" fmla="*/ 14 w 2622"/>
              <a:gd name="T25" fmla="*/ 7 h 15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22" h="1560">
                <a:moveTo>
                  <a:pt x="72" y="35"/>
                </a:moveTo>
                <a:lnTo>
                  <a:pt x="0" y="1560"/>
                </a:lnTo>
                <a:lnTo>
                  <a:pt x="2622" y="1503"/>
                </a:lnTo>
                <a:lnTo>
                  <a:pt x="2568" y="1149"/>
                </a:lnTo>
                <a:lnTo>
                  <a:pt x="2520" y="690"/>
                </a:lnTo>
                <a:lnTo>
                  <a:pt x="2400" y="525"/>
                </a:lnTo>
                <a:lnTo>
                  <a:pt x="2364" y="309"/>
                </a:lnTo>
                <a:lnTo>
                  <a:pt x="2340" y="0"/>
                </a:lnTo>
                <a:lnTo>
                  <a:pt x="1878" y="15"/>
                </a:lnTo>
                <a:lnTo>
                  <a:pt x="1638" y="63"/>
                </a:lnTo>
                <a:lnTo>
                  <a:pt x="1248" y="45"/>
                </a:lnTo>
                <a:lnTo>
                  <a:pt x="738" y="51"/>
                </a:lnTo>
                <a:lnTo>
                  <a:pt x="72" y="35"/>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18" name="Freeform 8">
            <a:extLst>
              <a:ext uri="{FF2B5EF4-FFF2-40B4-BE49-F238E27FC236}">
                <a16:creationId xmlns:a16="http://schemas.microsoft.com/office/drawing/2014/main" id="{97DEA1A8-F520-4472-BD17-54F858EFB6CF}"/>
              </a:ext>
            </a:extLst>
          </p:cNvPr>
          <p:cNvSpPr>
            <a:spLocks/>
          </p:cNvSpPr>
          <p:nvPr/>
        </p:nvSpPr>
        <p:spPr bwMode="auto">
          <a:xfrm>
            <a:off x="4056472" y="4021033"/>
            <a:ext cx="596418" cy="743504"/>
          </a:xfrm>
          <a:custGeom>
            <a:avLst/>
            <a:gdLst>
              <a:gd name="T0" fmla="*/ 71 w 2254"/>
              <a:gd name="T1" fmla="*/ 0 h 2808"/>
              <a:gd name="T2" fmla="*/ 181 w 2254"/>
              <a:gd name="T3" fmla="*/ 16 h 2808"/>
              <a:gd name="T4" fmla="*/ 279 w 2254"/>
              <a:gd name="T5" fmla="*/ 42 h 2808"/>
              <a:gd name="T6" fmla="*/ 273 w 2254"/>
              <a:gd name="T7" fmla="*/ 81 h 2808"/>
              <a:gd name="T8" fmla="*/ 270 w 2254"/>
              <a:gd name="T9" fmla="*/ 133 h 2808"/>
              <a:gd name="T10" fmla="*/ 365 w 2254"/>
              <a:gd name="T11" fmla="*/ 139 h 2808"/>
              <a:gd name="T12" fmla="*/ 427 w 2254"/>
              <a:gd name="T13" fmla="*/ 146 h 2808"/>
              <a:gd name="T14" fmla="*/ 405 w 2254"/>
              <a:gd name="T15" fmla="*/ 284 h 2808"/>
              <a:gd name="T16" fmla="*/ 383 w 2254"/>
              <a:gd name="T17" fmla="*/ 533 h 2808"/>
              <a:gd name="T18" fmla="*/ 0 w 2254"/>
              <a:gd name="T19" fmla="*/ 476 h 2808"/>
              <a:gd name="T20" fmla="*/ 11 w 2254"/>
              <a:gd name="T21" fmla="*/ 386 h 2808"/>
              <a:gd name="T22" fmla="*/ 36 w 2254"/>
              <a:gd name="T23" fmla="*/ 231 h 2808"/>
              <a:gd name="T24" fmla="*/ 44 w 2254"/>
              <a:gd name="T25" fmla="*/ 159 h 2808"/>
              <a:gd name="T26" fmla="*/ 50 w 2254"/>
              <a:gd name="T27" fmla="*/ 95 h 2808"/>
              <a:gd name="T28" fmla="*/ 65 w 2254"/>
              <a:gd name="T29" fmla="*/ 22 h 2808"/>
              <a:gd name="T30" fmla="*/ 71 w 2254"/>
              <a:gd name="T31" fmla="*/ 0 h 28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4" h="2808">
                <a:moveTo>
                  <a:pt x="377" y="0"/>
                </a:moveTo>
                <a:lnTo>
                  <a:pt x="956" y="85"/>
                </a:lnTo>
                <a:lnTo>
                  <a:pt x="1472" y="220"/>
                </a:lnTo>
                <a:lnTo>
                  <a:pt x="1441" y="428"/>
                </a:lnTo>
                <a:lnTo>
                  <a:pt x="1423" y="702"/>
                </a:lnTo>
                <a:lnTo>
                  <a:pt x="1926" y="730"/>
                </a:lnTo>
                <a:lnTo>
                  <a:pt x="2254" y="767"/>
                </a:lnTo>
                <a:lnTo>
                  <a:pt x="2136" y="1498"/>
                </a:lnTo>
                <a:lnTo>
                  <a:pt x="2024" y="2808"/>
                </a:lnTo>
                <a:lnTo>
                  <a:pt x="0" y="2509"/>
                </a:lnTo>
                <a:lnTo>
                  <a:pt x="56" y="2032"/>
                </a:lnTo>
                <a:lnTo>
                  <a:pt x="189" y="1219"/>
                </a:lnTo>
                <a:lnTo>
                  <a:pt x="234" y="838"/>
                </a:lnTo>
                <a:lnTo>
                  <a:pt x="266" y="501"/>
                </a:lnTo>
                <a:lnTo>
                  <a:pt x="345" y="118"/>
                </a:lnTo>
                <a:lnTo>
                  <a:pt x="377" y="0"/>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19" name="Freeform 9">
            <a:extLst>
              <a:ext uri="{FF2B5EF4-FFF2-40B4-BE49-F238E27FC236}">
                <a16:creationId xmlns:a16="http://schemas.microsoft.com/office/drawing/2014/main" id="{AE949124-2823-41D5-A5D0-DD1A80CBEFEE}"/>
              </a:ext>
            </a:extLst>
          </p:cNvPr>
          <p:cNvSpPr>
            <a:spLocks/>
          </p:cNvSpPr>
          <p:nvPr/>
        </p:nvSpPr>
        <p:spPr bwMode="auto">
          <a:xfrm>
            <a:off x="4433597" y="3675087"/>
            <a:ext cx="729110" cy="591455"/>
          </a:xfrm>
          <a:custGeom>
            <a:avLst/>
            <a:gdLst>
              <a:gd name="T0" fmla="*/ 0 w 2757"/>
              <a:gd name="T1" fmla="*/ 382 h 2235"/>
              <a:gd name="T2" fmla="*/ 96 w 2757"/>
              <a:gd name="T3" fmla="*/ 388 h 2235"/>
              <a:gd name="T4" fmla="*/ 157 w 2757"/>
              <a:gd name="T5" fmla="*/ 394 h 2235"/>
              <a:gd name="T6" fmla="*/ 510 w 2757"/>
              <a:gd name="T7" fmla="*/ 424 h 2235"/>
              <a:gd name="T8" fmla="*/ 522 w 2757"/>
              <a:gd name="T9" fmla="*/ 39 h 2235"/>
              <a:gd name="T10" fmla="*/ 156 w 2757"/>
              <a:gd name="T11" fmla="*/ 11 h 2235"/>
              <a:gd name="T12" fmla="*/ 45 w 2757"/>
              <a:gd name="T13" fmla="*/ 0 h 2235"/>
              <a:gd name="T14" fmla="*/ 35 w 2757"/>
              <a:gd name="T15" fmla="*/ 35 h 2235"/>
              <a:gd name="T16" fmla="*/ 8 w 2757"/>
              <a:gd name="T17" fmla="*/ 291 h 2235"/>
              <a:gd name="T18" fmla="*/ 3 w 2757"/>
              <a:gd name="T19" fmla="*/ 334 h 2235"/>
              <a:gd name="T20" fmla="*/ 0 w 2757"/>
              <a:gd name="T21" fmla="*/ 382 h 2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57" h="2235">
                <a:moveTo>
                  <a:pt x="0" y="2014"/>
                </a:moveTo>
                <a:lnTo>
                  <a:pt x="508" y="2044"/>
                </a:lnTo>
                <a:lnTo>
                  <a:pt x="828" y="2078"/>
                </a:lnTo>
                <a:lnTo>
                  <a:pt x="2696" y="2235"/>
                </a:lnTo>
                <a:lnTo>
                  <a:pt x="2757" y="208"/>
                </a:lnTo>
                <a:lnTo>
                  <a:pt x="824" y="60"/>
                </a:lnTo>
                <a:lnTo>
                  <a:pt x="238" y="0"/>
                </a:lnTo>
                <a:lnTo>
                  <a:pt x="185" y="184"/>
                </a:lnTo>
                <a:lnTo>
                  <a:pt x="44" y="1536"/>
                </a:lnTo>
                <a:lnTo>
                  <a:pt x="16" y="1760"/>
                </a:lnTo>
                <a:lnTo>
                  <a:pt x="0" y="2014"/>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20" name="Freeform 10">
            <a:extLst>
              <a:ext uri="{FF2B5EF4-FFF2-40B4-BE49-F238E27FC236}">
                <a16:creationId xmlns:a16="http://schemas.microsoft.com/office/drawing/2014/main" id="{12D9BB48-89F5-4AF3-86B2-7292A72AB8CD}"/>
              </a:ext>
            </a:extLst>
          </p:cNvPr>
          <p:cNvSpPr>
            <a:spLocks/>
          </p:cNvSpPr>
          <p:nvPr/>
        </p:nvSpPr>
        <p:spPr bwMode="auto">
          <a:xfrm>
            <a:off x="3894446" y="4685025"/>
            <a:ext cx="698381" cy="843940"/>
          </a:xfrm>
          <a:custGeom>
            <a:avLst/>
            <a:gdLst>
              <a:gd name="T0" fmla="*/ 116 w 2635"/>
              <a:gd name="T1" fmla="*/ 0 h 3189"/>
              <a:gd name="T2" fmla="*/ 500 w 2635"/>
              <a:gd name="T3" fmla="*/ 57 h 3189"/>
              <a:gd name="T4" fmla="*/ 458 w 2635"/>
              <a:gd name="T5" fmla="*/ 605 h 3189"/>
              <a:gd name="T6" fmla="*/ 396 w 2635"/>
              <a:gd name="T7" fmla="*/ 596 h 3189"/>
              <a:gd name="T8" fmla="*/ 334 w 2635"/>
              <a:gd name="T9" fmla="*/ 593 h 3189"/>
              <a:gd name="T10" fmla="*/ 289 w 2635"/>
              <a:gd name="T11" fmla="*/ 585 h 3189"/>
              <a:gd name="T12" fmla="*/ 105 w 2635"/>
              <a:gd name="T13" fmla="*/ 477 h 3189"/>
              <a:gd name="T14" fmla="*/ 20 w 2635"/>
              <a:gd name="T15" fmla="*/ 434 h 3189"/>
              <a:gd name="T16" fmla="*/ 3 w 2635"/>
              <a:gd name="T17" fmla="*/ 411 h 3189"/>
              <a:gd name="T18" fmla="*/ 0 w 2635"/>
              <a:gd name="T19" fmla="*/ 405 h 3189"/>
              <a:gd name="T20" fmla="*/ 18 w 2635"/>
              <a:gd name="T21" fmla="*/ 396 h 3189"/>
              <a:gd name="T22" fmla="*/ 18 w 2635"/>
              <a:gd name="T23" fmla="*/ 373 h 3189"/>
              <a:gd name="T24" fmla="*/ 10 w 2635"/>
              <a:gd name="T25" fmla="*/ 350 h 3189"/>
              <a:gd name="T26" fmla="*/ 18 w 2635"/>
              <a:gd name="T27" fmla="*/ 329 h 3189"/>
              <a:gd name="T28" fmla="*/ 35 w 2635"/>
              <a:gd name="T29" fmla="*/ 316 h 3189"/>
              <a:gd name="T30" fmla="*/ 30 w 2635"/>
              <a:gd name="T31" fmla="*/ 299 h 3189"/>
              <a:gd name="T32" fmla="*/ 39 w 2635"/>
              <a:gd name="T33" fmla="*/ 286 h 3189"/>
              <a:gd name="T34" fmla="*/ 52 w 2635"/>
              <a:gd name="T35" fmla="*/ 265 h 3189"/>
              <a:gd name="T36" fmla="*/ 64 w 2635"/>
              <a:gd name="T37" fmla="*/ 265 h 3189"/>
              <a:gd name="T38" fmla="*/ 68 w 2635"/>
              <a:gd name="T39" fmla="*/ 250 h 3189"/>
              <a:gd name="T40" fmla="*/ 47 w 2635"/>
              <a:gd name="T41" fmla="*/ 213 h 3189"/>
              <a:gd name="T42" fmla="*/ 41 w 2635"/>
              <a:gd name="T43" fmla="*/ 180 h 3189"/>
              <a:gd name="T44" fmla="*/ 34 w 2635"/>
              <a:gd name="T45" fmla="*/ 170 h 3189"/>
              <a:gd name="T46" fmla="*/ 47 w 2635"/>
              <a:gd name="T47" fmla="*/ 153 h 3189"/>
              <a:gd name="T48" fmla="*/ 49 w 2635"/>
              <a:gd name="T49" fmla="*/ 130 h 3189"/>
              <a:gd name="T50" fmla="*/ 42 w 2635"/>
              <a:gd name="T51" fmla="*/ 98 h 3189"/>
              <a:gd name="T52" fmla="*/ 43 w 2635"/>
              <a:gd name="T53" fmla="*/ 82 h 3189"/>
              <a:gd name="T54" fmla="*/ 58 w 2635"/>
              <a:gd name="T55" fmla="*/ 73 h 3189"/>
              <a:gd name="T56" fmla="*/ 78 w 2635"/>
              <a:gd name="T57" fmla="*/ 79 h 3189"/>
              <a:gd name="T58" fmla="*/ 105 w 2635"/>
              <a:gd name="T59" fmla="*/ 87 h 3189"/>
              <a:gd name="T60" fmla="*/ 100 w 2635"/>
              <a:gd name="T61" fmla="*/ 61 h 3189"/>
              <a:gd name="T62" fmla="*/ 110 w 2635"/>
              <a:gd name="T63" fmla="*/ 48 h 3189"/>
              <a:gd name="T64" fmla="*/ 110 w 2635"/>
              <a:gd name="T65" fmla="*/ 23 h 3189"/>
              <a:gd name="T66" fmla="*/ 114 w 2635"/>
              <a:gd name="T67" fmla="*/ 6 h 3189"/>
              <a:gd name="T68" fmla="*/ 116 w 2635"/>
              <a:gd name="T69" fmla="*/ 0 h 31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5" h="3189">
                <a:moveTo>
                  <a:pt x="609" y="0"/>
                </a:moveTo>
                <a:lnTo>
                  <a:pt x="2635" y="300"/>
                </a:lnTo>
                <a:lnTo>
                  <a:pt x="2416" y="3189"/>
                </a:lnTo>
                <a:lnTo>
                  <a:pt x="2089" y="3144"/>
                </a:lnTo>
                <a:lnTo>
                  <a:pt x="1759" y="3126"/>
                </a:lnTo>
                <a:lnTo>
                  <a:pt x="1525" y="3084"/>
                </a:lnTo>
                <a:lnTo>
                  <a:pt x="553" y="2514"/>
                </a:lnTo>
                <a:lnTo>
                  <a:pt x="106" y="2289"/>
                </a:lnTo>
                <a:lnTo>
                  <a:pt x="16" y="2169"/>
                </a:lnTo>
                <a:lnTo>
                  <a:pt x="0" y="2135"/>
                </a:lnTo>
                <a:lnTo>
                  <a:pt x="96" y="2088"/>
                </a:lnTo>
                <a:lnTo>
                  <a:pt x="94" y="1964"/>
                </a:lnTo>
                <a:lnTo>
                  <a:pt x="54" y="1844"/>
                </a:lnTo>
                <a:lnTo>
                  <a:pt x="96" y="1736"/>
                </a:lnTo>
                <a:lnTo>
                  <a:pt x="187" y="1665"/>
                </a:lnTo>
                <a:lnTo>
                  <a:pt x="157" y="1575"/>
                </a:lnTo>
                <a:lnTo>
                  <a:pt x="205" y="1509"/>
                </a:lnTo>
                <a:lnTo>
                  <a:pt x="276" y="1397"/>
                </a:lnTo>
                <a:lnTo>
                  <a:pt x="337" y="1395"/>
                </a:lnTo>
                <a:lnTo>
                  <a:pt x="360" y="1319"/>
                </a:lnTo>
                <a:lnTo>
                  <a:pt x="249" y="1124"/>
                </a:lnTo>
                <a:lnTo>
                  <a:pt x="217" y="948"/>
                </a:lnTo>
                <a:lnTo>
                  <a:pt x="178" y="897"/>
                </a:lnTo>
                <a:lnTo>
                  <a:pt x="249" y="809"/>
                </a:lnTo>
                <a:lnTo>
                  <a:pt x="258" y="687"/>
                </a:lnTo>
                <a:lnTo>
                  <a:pt x="223" y="515"/>
                </a:lnTo>
                <a:lnTo>
                  <a:pt x="228" y="431"/>
                </a:lnTo>
                <a:lnTo>
                  <a:pt x="307" y="384"/>
                </a:lnTo>
                <a:lnTo>
                  <a:pt x="411" y="414"/>
                </a:lnTo>
                <a:lnTo>
                  <a:pt x="553" y="461"/>
                </a:lnTo>
                <a:lnTo>
                  <a:pt x="528" y="320"/>
                </a:lnTo>
                <a:lnTo>
                  <a:pt x="582" y="252"/>
                </a:lnTo>
                <a:lnTo>
                  <a:pt x="582" y="122"/>
                </a:lnTo>
                <a:lnTo>
                  <a:pt x="603" y="32"/>
                </a:lnTo>
                <a:lnTo>
                  <a:pt x="609" y="0"/>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21" name="Freeform 11">
            <a:extLst>
              <a:ext uri="{FF2B5EF4-FFF2-40B4-BE49-F238E27FC236}">
                <a16:creationId xmlns:a16="http://schemas.microsoft.com/office/drawing/2014/main" id="{DB61483E-8033-4521-8227-F50031BA5841}"/>
              </a:ext>
            </a:extLst>
          </p:cNvPr>
          <p:cNvSpPr>
            <a:spLocks/>
          </p:cNvSpPr>
          <p:nvPr/>
        </p:nvSpPr>
        <p:spPr bwMode="auto">
          <a:xfrm>
            <a:off x="4592829" y="4223299"/>
            <a:ext cx="762632" cy="577506"/>
          </a:xfrm>
          <a:custGeom>
            <a:avLst/>
            <a:gdLst>
              <a:gd name="T0" fmla="*/ 43 w 2886"/>
              <a:gd name="T1" fmla="*/ 0 h 2181"/>
              <a:gd name="T2" fmla="*/ 21 w 2886"/>
              <a:gd name="T3" fmla="*/ 141 h 2181"/>
              <a:gd name="T4" fmla="*/ 0 w 2886"/>
              <a:gd name="T5" fmla="*/ 388 h 2181"/>
              <a:gd name="T6" fmla="*/ 215 w 2886"/>
              <a:gd name="T7" fmla="*/ 404 h 2181"/>
              <a:gd name="T8" fmla="*/ 386 w 2886"/>
              <a:gd name="T9" fmla="*/ 412 h 2181"/>
              <a:gd name="T10" fmla="*/ 536 w 2886"/>
              <a:gd name="T11" fmla="*/ 414 h 2181"/>
              <a:gd name="T12" fmla="*/ 535 w 2886"/>
              <a:gd name="T13" fmla="*/ 196 h 2181"/>
              <a:gd name="T14" fmla="*/ 546 w 2886"/>
              <a:gd name="T15" fmla="*/ 112 h 2181"/>
              <a:gd name="T16" fmla="*/ 543 w 2886"/>
              <a:gd name="T17" fmla="*/ 80 h 2181"/>
              <a:gd name="T18" fmla="*/ 540 w 2886"/>
              <a:gd name="T19" fmla="*/ 51 h 2181"/>
              <a:gd name="T20" fmla="*/ 543 w 2886"/>
              <a:gd name="T21" fmla="*/ 28 h 2181"/>
              <a:gd name="T22" fmla="*/ 519 w 2886"/>
              <a:gd name="T23" fmla="*/ 32 h 2181"/>
              <a:gd name="T24" fmla="*/ 396 w 2886"/>
              <a:gd name="T25" fmla="*/ 30 h 2181"/>
              <a:gd name="T26" fmla="*/ 72 w 2886"/>
              <a:gd name="T27" fmla="*/ 2 h 2181"/>
              <a:gd name="T28" fmla="*/ 43 w 2886"/>
              <a:gd name="T29" fmla="*/ 0 h 21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6" h="2181">
                <a:moveTo>
                  <a:pt x="227" y="0"/>
                </a:moveTo>
                <a:lnTo>
                  <a:pt x="110" y="741"/>
                </a:lnTo>
                <a:lnTo>
                  <a:pt x="0" y="2044"/>
                </a:lnTo>
                <a:lnTo>
                  <a:pt x="1134" y="2128"/>
                </a:lnTo>
                <a:lnTo>
                  <a:pt x="2040" y="2170"/>
                </a:lnTo>
                <a:lnTo>
                  <a:pt x="2835" y="2181"/>
                </a:lnTo>
                <a:lnTo>
                  <a:pt x="2826" y="1035"/>
                </a:lnTo>
                <a:lnTo>
                  <a:pt x="2886" y="591"/>
                </a:lnTo>
                <a:lnTo>
                  <a:pt x="2868" y="423"/>
                </a:lnTo>
                <a:lnTo>
                  <a:pt x="2856" y="267"/>
                </a:lnTo>
                <a:lnTo>
                  <a:pt x="2868" y="147"/>
                </a:lnTo>
                <a:lnTo>
                  <a:pt x="2745" y="169"/>
                </a:lnTo>
                <a:lnTo>
                  <a:pt x="2093" y="157"/>
                </a:lnTo>
                <a:lnTo>
                  <a:pt x="380" y="12"/>
                </a:lnTo>
                <a:lnTo>
                  <a:pt x="227" y="0"/>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22" name="Freeform 12">
            <a:extLst>
              <a:ext uri="{FF2B5EF4-FFF2-40B4-BE49-F238E27FC236}">
                <a16:creationId xmlns:a16="http://schemas.microsoft.com/office/drawing/2014/main" id="{D6E93274-D555-47FE-8829-66101329D908}"/>
              </a:ext>
            </a:extLst>
          </p:cNvPr>
          <p:cNvSpPr>
            <a:spLocks/>
          </p:cNvSpPr>
          <p:nvPr/>
        </p:nvSpPr>
        <p:spPr bwMode="auto">
          <a:xfrm>
            <a:off x="5155724" y="3603945"/>
            <a:ext cx="747268" cy="440802"/>
          </a:xfrm>
          <a:custGeom>
            <a:avLst/>
            <a:gdLst>
              <a:gd name="T0" fmla="*/ 0 w 2822"/>
              <a:gd name="T1" fmla="*/ 276 h 1670"/>
              <a:gd name="T2" fmla="*/ 108 w 2822"/>
              <a:gd name="T3" fmla="*/ 285 h 1670"/>
              <a:gd name="T4" fmla="*/ 217 w 2822"/>
              <a:gd name="T5" fmla="*/ 286 h 1670"/>
              <a:gd name="T6" fmla="*/ 295 w 2822"/>
              <a:gd name="T7" fmla="*/ 285 h 1670"/>
              <a:gd name="T8" fmla="*/ 349 w 2822"/>
              <a:gd name="T9" fmla="*/ 283 h 1670"/>
              <a:gd name="T10" fmla="*/ 376 w 2822"/>
              <a:gd name="T11" fmla="*/ 281 h 1670"/>
              <a:gd name="T12" fmla="*/ 422 w 2822"/>
              <a:gd name="T13" fmla="*/ 298 h 1670"/>
              <a:gd name="T14" fmla="*/ 439 w 2822"/>
              <a:gd name="T15" fmla="*/ 286 h 1670"/>
              <a:gd name="T16" fmla="*/ 473 w 2822"/>
              <a:gd name="T17" fmla="*/ 286 h 1670"/>
              <a:gd name="T18" fmla="*/ 485 w 2822"/>
              <a:gd name="T19" fmla="*/ 303 h 1670"/>
              <a:gd name="T20" fmla="*/ 535 w 2822"/>
              <a:gd name="T21" fmla="*/ 316 h 1670"/>
              <a:gd name="T22" fmla="*/ 535 w 2822"/>
              <a:gd name="T23" fmla="*/ 259 h 1670"/>
              <a:gd name="T24" fmla="*/ 528 w 2822"/>
              <a:gd name="T25" fmla="*/ 233 h 1670"/>
              <a:gd name="T26" fmla="*/ 533 w 2822"/>
              <a:gd name="T27" fmla="*/ 181 h 1670"/>
              <a:gd name="T28" fmla="*/ 526 w 2822"/>
              <a:gd name="T29" fmla="*/ 72 h 1670"/>
              <a:gd name="T30" fmla="*/ 502 w 2822"/>
              <a:gd name="T31" fmla="*/ 43 h 1670"/>
              <a:gd name="T32" fmla="*/ 509 w 2822"/>
              <a:gd name="T33" fmla="*/ 22 h 1670"/>
              <a:gd name="T34" fmla="*/ 507 w 2822"/>
              <a:gd name="T35" fmla="*/ 0 h 1670"/>
              <a:gd name="T36" fmla="*/ 388 w 2822"/>
              <a:gd name="T37" fmla="*/ 3 h 1670"/>
              <a:gd name="T38" fmla="*/ 10 w 2822"/>
              <a:gd name="T39" fmla="*/ 10 h 1670"/>
              <a:gd name="T40" fmla="*/ 5 w 2822"/>
              <a:gd name="T41" fmla="*/ 90 h 1670"/>
              <a:gd name="T42" fmla="*/ 0 w 2822"/>
              <a:gd name="T43" fmla="*/ 276 h 16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22" h="1670">
                <a:moveTo>
                  <a:pt x="0" y="1456"/>
                </a:moveTo>
                <a:lnTo>
                  <a:pt x="570" y="1505"/>
                </a:lnTo>
                <a:lnTo>
                  <a:pt x="1143" y="1513"/>
                </a:lnTo>
                <a:lnTo>
                  <a:pt x="1558" y="1505"/>
                </a:lnTo>
                <a:lnTo>
                  <a:pt x="1842" y="1496"/>
                </a:lnTo>
                <a:lnTo>
                  <a:pt x="1985" y="1483"/>
                </a:lnTo>
                <a:lnTo>
                  <a:pt x="2225" y="1573"/>
                </a:lnTo>
                <a:lnTo>
                  <a:pt x="2315" y="1513"/>
                </a:lnTo>
                <a:lnTo>
                  <a:pt x="2496" y="1513"/>
                </a:lnTo>
                <a:lnTo>
                  <a:pt x="2556" y="1603"/>
                </a:lnTo>
                <a:lnTo>
                  <a:pt x="2822" y="1670"/>
                </a:lnTo>
                <a:lnTo>
                  <a:pt x="2822" y="1369"/>
                </a:lnTo>
                <a:lnTo>
                  <a:pt x="2785" y="1232"/>
                </a:lnTo>
                <a:lnTo>
                  <a:pt x="2813" y="957"/>
                </a:lnTo>
                <a:lnTo>
                  <a:pt x="2776" y="382"/>
                </a:lnTo>
                <a:lnTo>
                  <a:pt x="2646" y="226"/>
                </a:lnTo>
                <a:lnTo>
                  <a:pt x="2685" y="118"/>
                </a:lnTo>
                <a:lnTo>
                  <a:pt x="2674" y="0"/>
                </a:lnTo>
                <a:lnTo>
                  <a:pt x="2045" y="16"/>
                </a:lnTo>
                <a:lnTo>
                  <a:pt x="54" y="54"/>
                </a:lnTo>
                <a:lnTo>
                  <a:pt x="28" y="476"/>
                </a:lnTo>
                <a:lnTo>
                  <a:pt x="0" y="1456"/>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23" name="Freeform 13">
            <a:extLst>
              <a:ext uri="{FF2B5EF4-FFF2-40B4-BE49-F238E27FC236}">
                <a16:creationId xmlns:a16="http://schemas.microsoft.com/office/drawing/2014/main" id="{0F76F084-83EA-4E38-A5BD-7D6BA6303DAC}"/>
              </a:ext>
            </a:extLst>
          </p:cNvPr>
          <p:cNvSpPr>
            <a:spLocks/>
          </p:cNvSpPr>
          <p:nvPr/>
        </p:nvSpPr>
        <p:spPr bwMode="auto">
          <a:xfrm>
            <a:off x="5147343" y="3990344"/>
            <a:ext cx="878563" cy="391979"/>
          </a:xfrm>
          <a:custGeom>
            <a:avLst/>
            <a:gdLst>
              <a:gd name="T0" fmla="*/ 7 w 3321"/>
              <a:gd name="T1" fmla="*/ 0 h 1486"/>
              <a:gd name="T2" fmla="*/ 0 w 3321"/>
              <a:gd name="T3" fmla="*/ 197 h 1486"/>
              <a:gd name="T4" fmla="*/ 123 w 3321"/>
              <a:gd name="T5" fmla="*/ 200 h 1486"/>
              <a:gd name="T6" fmla="*/ 146 w 3321"/>
              <a:gd name="T7" fmla="*/ 196 h 1486"/>
              <a:gd name="T8" fmla="*/ 144 w 3321"/>
              <a:gd name="T9" fmla="*/ 218 h 1486"/>
              <a:gd name="T10" fmla="*/ 147 w 3321"/>
              <a:gd name="T11" fmla="*/ 252 h 1486"/>
              <a:gd name="T12" fmla="*/ 150 w 3321"/>
              <a:gd name="T13" fmla="*/ 281 h 1486"/>
              <a:gd name="T14" fmla="*/ 413 w 3321"/>
              <a:gd name="T15" fmla="*/ 281 h 1486"/>
              <a:gd name="T16" fmla="*/ 529 w 3321"/>
              <a:gd name="T17" fmla="*/ 275 h 1486"/>
              <a:gd name="T18" fmla="*/ 557 w 3321"/>
              <a:gd name="T19" fmla="*/ 272 h 1486"/>
              <a:gd name="T20" fmla="*/ 588 w 3321"/>
              <a:gd name="T21" fmla="*/ 271 h 1486"/>
              <a:gd name="T22" fmla="*/ 629 w 3321"/>
              <a:gd name="T23" fmla="*/ 269 h 1486"/>
              <a:gd name="T24" fmla="*/ 607 w 3321"/>
              <a:gd name="T25" fmla="*/ 225 h 1486"/>
              <a:gd name="T26" fmla="*/ 607 w 3321"/>
              <a:gd name="T27" fmla="*/ 179 h 1486"/>
              <a:gd name="T28" fmla="*/ 556 w 3321"/>
              <a:gd name="T29" fmla="*/ 78 h 1486"/>
              <a:gd name="T30" fmla="*/ 540 w 3321"/>
              <a:gd name="T31" fmla="*/ 40 h 1486"/>
              <a:gd name="T32" fmla="*/ 490 w 3321"/>
              <a:gd name="T33" fmla="*/ 28 h 1486"/>
              <a:gd name="T34" fmla="*/ 480 w 3321"/>
              <a:gd name="T35" fmla="*/ 11 h 1486"/>
              <a:gd name="T36" fmla="*/ 445 w 3321"/>
              <a:gd name="T37" fmla="*/ 11 h 1486"/>
              <a:gd name="T38" fmla="*/ 428 w 3321"/>
              <a:gd name="T39" fmla="*/ 22 h 1486"/>
              <a:gd name="T40" fmla="*/ 382 w 3321"/>
              <a:gd name="T41" fmla="*/ 5 h 1486"/>
              <a:gd name="T42" fmla="*/ 353 w 3321"/>
              <a:gd name="T43" fmla="*/ 8 h 1486"/>
              <a:gd name="T44" fmla="*/ 301 w 3321"/>
              <a:gd name="T45" fmla="*/ 9 h 1486"/>
              <a:gd name="T46" fmla="*/ 220 w 3321"/>
              <a:gd name="T47" fmla="*/ 11 h 1486"/>
              <a:gd name="T48" fmla="*/ 115 w 3321"/>
              <a:gd name="T49" fmla="*/ 9 h 1486"/>
              <a:gd name="T50" fmla="*/ 7 w 3321"/>
              <a:gd name="T51" fmla="*/ 0 h 14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21" h="1486">
                <a:moveTo>
                  <a:pt x="35" y="0"/>
                </a:moveTo>
                <a:lnTo>
                  <a:pt x="0" y="1044"/>
                </a:lnTo>
                <a:lnTo>
                  <a:pt x="651" y="1058"/>
                </a:lnTo>
                <a:lnTo>
                  <a:pt x="769" y="1034"/>
                </a:lnTo>
                <a:lnTo>
                  <a:pt x="761" y="1152"/>
                </a:lnTo>
                <a:lnTo>
                  <a:pt x="775" y="1332"/>
                </a:lnTo>
                <a:lnTo>
                  <a:pt x="793" y="1486"/>
                </a:lnTo>
                <a:lnTo>
                  <a:pt x="2181" y="1486"/>
                </a:lnTo>
                <a:lnTo>
                  <a:pt x="2791" y="1454"/>
                </a:lnTo>
                <a:lnTo>
                  <a:pt x="2939" y="1436"/>
                </a:lnTo>
                <a:lnTo>
                  <a:pt x="3107" y="1432"/>
                </a:lnTo>
                <a:lnTo>
                  <a:pt x="3321" y="1424"/>
                </a:lnTo>
                <a:lnTo>
                  <a:pt x="3203" y="1190"/>
                </a:lnTo>
                <a:lnTo>
                  <a:pt x="3203" y="946"/>
                </a:lnTo>
                <a:lnTo>
                  <a:pt x="2937" y="414"/>
                </a:lnTo>
                <a:lnTo>
                  <a:pt x="2849" y="212"/>
                </a:lnTo>
                <a:lnTo>
                  <a:pt x="2587" y="146"/>
                </a:lnTo>
                <a:lnTo>
                  <a:pt x="2533" y="56"/>
                </a:lnTo>
                <a:lnTo>
                  <a:pt x="2348" y="58"/>
                </a:lnTo>
                <a:lnTo>
                  <a:pt x="2259" y="116"/>
                </a:lnTo>
                <a:lnTo>
                  <a:pt x="2017" y="24"/>
                </a:lnTo>
                <a:lnTo>
                  <a:pt x="1862" y="42"/>
                </a:lnTo>
                <a:lnTo>
                  <a:pt x="1587" y="50"/>
                </a:lnTo>
                <a:lnTo>
                  <a:pt x="1159" y="56"/>
                </a:lnTo>
                <a:lnTo>
                  <a:pt x="607" y="48"/>
                </a:lnTo>
                <a:lnTo>
                  <a:pt x="35" y="0"/>
                </a:lnTo>
                <a:close/>
              </a:path>
            </a:pathLst>
          </a:cu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24" name="Freeform 14">
            <a:extLst>
              <a:ext uri="{FF2B5EF4-FFF2-40B4-BE49-F238E27FC236}">
                <a16:creationId xmlns:a16="http://schemas.microsoft.com/office/drawing/2014/main" id="{03F25CF0-10AA-4D1B-86E3-06464D4F4E0A}"/>
              </a:ext>
            </a:extLst>
          </p:cNvPr>
          <p:cNvSpPr>
            <a:spLocks/>
          </p:cNvSpPr>
          <p:nvPr/>
        </p:nvSpPr>
        <p:spPr bwMode="auto">
          <a:xfrm>
            <a:off x="5340096" y="4366978"/>
            <a:ext cx="803138" cy="435222"/>
          </a:xfrm>
          <a:custGeom>
            <a:avLst/>
            <a:gdLst>
              <a:gd name="T0" fmla="*/ 12 w 3036"/>
              <a:gd name="T1" fmla="*/ 11 h 1646"/>
              <a:gd name="T2" fmla="*/ 0 w 3036"/>
              <a:gd name="T3" fmla="*/ 93 h 1646"/>
              <a:gd name="T4" fmla="*/ 2 w 3036"/>
              <a:gd name="T5" fmla="*/ 311 h 1646"/>
              <a:gd name="T6" fmla="*/ 265 w 3036"/>
              <a:gd name="T7" fmla="*/ 312 h 1646"/>
              <a:gd name="T8" fmla="*/ 435 w 3036"/>
              <a:gd name="T9" fmla="*/ 298 h 1646"/>
              <a:gd name="T10" fmla="*/ 575 w 3036"/>
              <a:gd name="T11" fmla="*/ 286 h 1646"/>
              <a:gd name="T12" fmla="*/ 575 w 3036"/>
              <a:gd name="T13" fmla="*/ 251 h 1646"/>
              <a:gd name="T14" fmla="*/ 570 w 3036"/>
              <a:gd name="T15" fmla="*/ 198 h 1646"/>
              <a:gd name="T16" fmla="*/ 570 w 3036"/>
              <a:gd name="T17" fmla="*/ 135 h 1646"/>
              <a:gd name="T18" fmla="*/ 566 w 3036"/>
              <a:gd name="T19" fmla="*/ 87 h 1646"/>
              <a:gd name="T20" fmla="*/ 542 w 3036"/>
              <a:gd name="T21" fmla="*/ 73 h 1646"/>
              <a:gd name="T22" fmla="*/ 532 w 3036"/>
              <a:gd name="T23" fmla="*/ 42 h 1646"/>
              <a:gd name="T24" fmla="*/ 537 w 3036"/>
              <a:gd name="T25" fmla="*/ 25 h 1646"/>
              <a:gd name="T26" fmla="*/ 518 w 3036"/>
              <a:gd name="T27" fmla="*/ 14 h 1646"/>
              <a:gd name="T28" fmla="*/ 491 w 3036"/>
              <a:gd name="T29" fmla="*/ 0 h 1646"/>
              <a:gd name="T30" fmla="*/ 453 w 3036"/>
              <a:gd name="T31" fmla="*/ 0 h 1646"/>
              <a:gd name="T32" fmla="*/ 419 w 3036"/>
              <a:gd name="T33" fmla="*/ 2 h 1646"/>
              <a:gd name="T34" fmla="*/ 391 w 3036"/>
              <a:gd name="T35" fmla="*/ 5 h 1646"/>
              <a:gd name="T36" fmla="*/ 279 w 3036"/>
              <a:gd name="T37" fmla="*/ 11 h 1646"/>
              <a:gd name="T38" fmla="*/ 12 w 3036"/>
              <a:gd name="T39" fmla="*/ 11 h 16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6" h="1646">
                <a:moveTo>
                  <a:pt x="62" y="59"/>
                </a:moveTo>
                <a:lnTo>
                  <a:pt x="0" y="491"/>
                </a:lnTo>
                <a:lnTo>
                  <a:pt x="13" y="1641"/>
                </a:lnTo>
                <a:lnTo>
                  <a:pt x="1401" y="1646"/>
                </a:lnTo>
                <a:lnTo>
                  <a:pt x="2298" y="1572"/>
                </a:lnTo>
                <a:lnTo>
                  <a:pt x="3036" y="1509"/>
                </a:lnTo>
                <a:lnTo>
                  <a:pt x="3036" y="1326"/>
                </a:lnTo>
                <a:lnTo>
                  <a:pt x="3009" y="1043"/>
                </a:lnTo>
                <a:lnTo>
                  <a:pt x="3009" y="713"/>
                </a:lnTo>
                <a:lnTo>
                  <a:pt x="2987" y="461"/>
                </a:lnTo>
                <a:lnTo>
                  <a:pt x="2862" y="384"/>
                </a:lnTo>
                <a:lnTo>
                  <a:pt x="2807" y="221"/>
                </a:lnTo>
                <a:lnTo>
                  <a:pt x="2837" y="131"/>
                </a:lnTo>
                <a:lnTo>
                  <a:pt x="2734" y="73"/>
                </a:lnTo>
                <a:lnTo>
                  <a:pt x="2593" y="0"/>
                </a:lnTo>
                <a:lnTo>
                  <a:pt x="2392" y="2"/>
                </a:lnTo>
                <a:lnTo>
                  <a:pt x="2212" y="11"/>
                </a:lnTo>
                <a:lnTo>
                  <a:pt x="2062" y="27"/>
                </a:lnTo>
                <a:lnTo>
                  <a:pt x="1474" y="60"/>
                </a:lnTo>
                <a:lnTo>
                  <a:pt x="62" y="59"/>
                </a:lnTo>
                <a:close/>
              </a:path>
            </a:pathLst>
          </a:cu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25" name="Freeform 15">
            <a:extLst>
              <a:ext uri="{FF2B5EF4-FFF2-40B4-BE49-F238E27FC236}">
                <a16:creationId xmlns:a16="http://schemas.microsoft.com/office/drawing/2014/main" id="{5EC9D834-0F59-4335-ABD1-7E8A5F8A1DF2}"/>
              </a:ext>
            </a:extLst>
          </p:cNvPr>
          <p:cNvSpPr>
            <a:spLocks/>
          </p:cNvSpPr>
          <p:nvPr/>
        </p:nvSpPr>
        <p:spPr bwMode="auto">
          <a:xfrm>
            <a:off x="4534164" y="4764537"/>
            <a:ext cx="702571" cy="768613"/>
          </a:xfrm>
          <a:custGeom>
            <a:avLst/>
            <a:gdLst>
              <a:gd name="T0" fmla="*/ 41 w 2655"/>
              <a:gd name="T1" fmla="*/ 0 h 2904"/>
              <a:gd name="T2" fmla="*/ 261 w 2655"/>
              <a:gd name="T3" fmla="*/ 16 h 2904"/>
              <a:gd name="T4" fmla="*/ 411 w 2655"/>
              <a:gd name="T5" fmla="*/ 23 h 2904"/>
              <a:gd name="T6" fmla="*/ 503 w 2655"/>
              <a:gd name="T7" fmla="*/ 25 h 2904"/>
              <a:gd name="T8" fmla="*/ 500 w 2655"/>
              <a:gd name="T9" fmla="*/ 75 h 2904"/>
              <a:gd name="T10" fmla="*/ 503 w 2655"/>
              <a:gd name="T11" fmla="*/ 283 h 2904"/>
              <a:gd name="T12" fmla="*/ 497 w 2655"/>
              <a:gd name="T13" fmla="*/ 505 h 2904"/>
              <a:gd name="T14" fmla="*/ 194 w 2655"/>
              <a:gd name="T15" fmla="*/ 494 h 2904"/>
              <a:gd name="T16" fmla="*/ 206 w 2655"/>
              <a:gd name="T17" fmla="*/ 516 h 2904"/>
              <a:gd name="T18" fmla="*/ 171 w 2655"/>
              <a:gd name="T19" fmla="*/ 510 h 2904"/>
              <a:gd name="T20" fmla="*/ 130 w 2655"/>
              <a:gd name="T21" fmla="*/ 512 h 2904"/>
              <a:gd name="T22" fmla="*/ 80 w 2655"/>
              <a:gd name="T23" fmla="*/ 505 h 2904"/>
              <a:gd name="T24" fmla="*/ 78 w 2655"/>
              <a:gd name="T25" fmla="*/ 532 h 2904"/>
              <a:gd name="T26" fmla="*/ 73 w 2655"/>
              <a:gd name="T27" fmla="*/ 551 h 2904"/>
              <a:gd name="T28" fmla="*/ 0 w 2655"/>
              <a:gd name="T29" fmla="*/ 549 h 2904"/>
              <a:gd name="T30" fmla="*/ 41 w 2655"/>
              <a:gd name="T31" fmla="*/ 0 h 29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55" h="2904">
                <a:moveTo>
                  <a:pt x="217" y="0"/>
                </a:moveTo>
                <a:lnTo>
                  <a:pt x="1377" y="84"/>
                </a:lnTo>
                <a:lnTo>
                  <a:pt x="2169" y="122"/>
                </a:lnTo>
                <a:lnTo>
                  <a:pt x="2653" y="132"/>
                </a:lnTo>
                <a:lnTo>
                  <a:pt x="2637" y="396"/>
                </a:lnTo>
                <a:lnTo>
                  <a:pt x="2655" y="1494"/>
                </a:lnTo>
                <a:lnTo>
                  <a:pt x="2625" y="2664"/>
                </a:lnTo>
                <a:lnTo>
                  <a:pt x="1026" y="2601"/>
                </a:lnTo>
                <a:lnTo>
                  <a:pt x="1086" y="2721"/>
                </a:lnTo>
                <a:lnTo>
                  <a:pt x="903" y="2688"/>
                </a:lnTo>
                <a:lnTo>
                  <a:pt x="687" y="2700"/>
                </a:lnTo>
                <a:lnTo>
                  <a:pt x="423" y="2664"/>
                </a:lnTo>
                <a:lnTo>
                  <a:pt x="411" y="2802"/>
                </a:lnTo>
                <a:lnTo>
                  <a:pt x="387" y="2904"/>
                </a:lnTo>
                <a:lnTo>
                  <a:pt x="0" y="2892"/>
                </a:lnTo>
                <a:lnTo>
                  <a:pt x="217" y="0"/>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26" name="Freeform 16">
            <a:extLst>
              <a:ext uri="{FF2B5EF4-FFF2-40B4-BE49-F238E27FC236}">
                <a16:creationId xmlns:a16="http://schemas.microsoft.com/office/drawing/2014/main" id="{884C925E-4136-4DF6-97A0-D52F4730595C}"/>
              </a:ext>
            </a:extLst>
          </p:cNvPr>
          <p:cNvSpPr>
            <a:spLocks/>
          </p:cNvSpPr>
          <p:nvPr/>
        </p:nvSpPr>
        <p:spPr bwMode="auto">
          <a:xfrm>
            <a:off x="5232545" y="4765931"/>
            <a:ext cx="958178" cy="456146"/>
          </a:xfrm>
          <a:custGeom>
            <a:avLst/>
            <a:gdLst>
              <a:gd name="T0" fmla="*/ 3 w 3616"/>
              <a:gd name="T1" fmla="*/ 24 h 1724"/>
              <a:gd name="T2" fmla="*/ 0 w 3616"/>
              <a:gd name="T3" fmla="*/ 74 h 1724"/>
              <a:gd name="T4" fmla="*/ 109 w 3616"/>
              <a:gd name="T5" fmla="*/ 73 h 1724"/>
              <a:gd name="T6" fmla="*/ 169 w 3616"/>
              <a:gd name="T7" fmla="*/ 71 h 1724"/>
              <a:gd name="T8" fmla="*/ 231 w 3616"/>
              <a:gd name="T9" fmla="*/ 71 h 1724"/>
              <a:gd name="T10" fmla="*/ 234 w 3616"/>
              <a:gd name="T11" fmla="*/ 106 h 1724"/>
              <a:gd name="T12" fmla="*/ 235 w 3616"/>
              <a:gd name="T13" fmla="*/ 158 h 1724"/>
              <a:gd name="T14" fmla="*/ 230 w 3616"/>
              <a:gd name="T15" fmla="*/ 187 h 1724"/>
              <a:gd name="T16" fmla="*/ 223 w 3616"/>
              <a:gd name="T17" fmla="*/ 211 h 1724"/>
              <a:gd name="T18" fmla="*/ 230 w 3616"/>
              <a:gd name="T19" fmla="*/ 234 h 1724"/>
              <a:gd name="T20" fmla="*/ 231 w 3616"/>
              <a:gd name="T21" fmla="*/ 259 h 1724"/>
              <a:gd name="T22" fmla="*/ 261 w 3616"/>
              <a:gd name="T23" fmla="*/ 262 h 1724"/>
              <a:gd name="T24" fmla="*/ 280 w 3616"/>
              <a:gd name="T25" fmla="*/ 274 h 1724"/>
              <a:gd name="T26" fmla="*/ 306 w 3616"/>
              <a:gd name="T27" fmla="*/ 276 h 1724"/>
              <a:gd name="T28" fmla="*/ 338 w 3616"/>
              <a:gd name="T29" fmla="*/ 295 h 1724"/>
              <a:gd name="T30" fmla="*/ 381 w 3616"/>
              <a:gd name="T31" fmla="*/ 288 h 1724"/>
              <a:gd name="T32" fmla="*/ 412 w 3616"/>
              <a:gd name="T33" fmla="*/ 315 h 1724"/>
              <a:gd name="T34" fmla="*/ 440 w 3616"/>
              <a:gd name="T35" fmla="*/ 309 h 1724"/>
              <a:gd name="T36" fmla="*/ 464 w 3616"/>
              <a:gd name="T37" fmla="*/ 321 h 1724"/>
              <a:gd name="T38" fmla="*/ 492 w 3616"/>
              <a:gd name="T39" fmla="*/ 319 h 1724"/>
              <a:gd name="T40" fmla="*/ 544 w 3616"/>
              <a:gd name="T41" fmla="*/ 327 h 1724"/>
              <a:gd name="T42" fmla="*/ 591 w 3616"/>
              <a:gd name="T43" fmla="*/ 309 h 1724"/>
              <a:gd name="T44" fmla="*/ 617 w 3616"/>
              <a:gd name="T45" fmla="*/ 312 h 1724"/>
              <a:gd name="T46" fmla="*/ 636 w 3616"/>
              <a:gd name="T47" fmla="*/ 303 h 1724"/>
              <a:gd name="T48" fmla="*/ 657 w 3616"/>
              <a:gd name="T49" fmla="*/ 321 h 1724"/>
              <a:gd name="T50" fmla="*/ 686 w 3616"/>
              <a:gd name="T51" fmla="*/ 327 h 1724"/>
              <a:gd name="T52" fmla="*/ 686 w 3616"/>
              <a:gd name="T53" fmla="*/ 173 h 1724"/>
              <a:gd name="T54" fmla="*/ 673 w 3616"/>
              <a:gd name="T55" fmla="*/ 112 h 1724"/>
              <a:gd name="T56" fmla="*/ 669 w 3616"/>
              <a:gd name="T57" fmla="*/ 74 h 1724"/>
              <a:gd name="T58" fmla="*/ 669 w 3616"/>
              <a:gd name="T59" fmla="*/ 48 h 1724"/>
              <a:gd name="T60" fmla="*/ 664 w 3616"/>
              <a:gd name="T61" fmla="*/ 26 h 1724"/>
              <a:gd name="T62" fmla="*/ 654 w 3616"/>
              <a:gd name="T63" fmla="*/ 0 h 1724"/>
              <a:gd name="T64" fmla="*/ 587 w 3616"/>
              <a:gd name="T65" fmla="*/ 5 h 1724"/>
              <a:gd name="T66" fmla="*/ 344 w 3616"/>
              <a:gd name="T67" fmla="*/ 25 h 1724"/>
              <a:gd name="T68" fmla="*/ 219 w 3616"/>
              <a:gd name="T69" fmla="*/ 25 h 1724"/>
              <a:gd name="T70" fmla="*/ 79 w 3616"/>
              <a:gd name="T71" fmla="*/ 25 h 1724"/>
              <a:gd name="T72" fmla="*/ 3 w 3616"/>
              <a:gd name="T73" fmla="*/ 24 h 17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16" h="1724">
                <a:moveTo>
                  <a:pt x="14" y="124"/>
                </a:moveTo>
                <a:lnTo>
                  <a:pt x="0" y="392"/>
                </a:lnTo>
                <a:lnTo>
                  <a:pt x="573" y="383"/>
                </a:lnTo>
                <a:lnTo>
                  <a:pt x="893" y="374"/>
                </a:lnTo>
                <a:lnTo>
                  <a:pt x="1215" y="374"/>
                </a:lnTo>
                <a:lnTo>
                  <a:pt x="1231" y="557"/>
                </a:lnTo>
                <a:lnTo>
                  <a:pt x="1241" y="831"/>
                </a:lnTo>
                <a:lnTo>
                  <a:pt x="1213" y="987"/>
                </a:lnTo>
                <a:lnTo>
                  <a:pt x="1177" y="1115"/>
                </a:lnTo>
                <a:lnTo>
                  <a:pt x="1213" y="1233"/>
                </a:lnTo>
                <a:lnTo>
                  <a:pt x="1215" y="1364"/>
                </a:lnTo>
                <a:lnTo>
                  <a:pt x="1378" y="1380"/>
                </a:lnTo>
                <a:lnTo>
                  <a:pt x="1478" y="1444"/>
                </a:lnTo>
                <a:lnTo>
                  <a:pt x="1615" y="1453"/>
                </a:lnTo>
                <a:lnTo>
                  <a:pt x="1780" y="1553"/>
                </a:lnTo>
                <a:lnTo>
                  <a:pt x="2009" y="1517"/>
                </a:lnTo>
                <a:lnTo>
                  <a:pt x="2173" y="1663"/>
                </a:lnTo>
                <a:lnTo>
                  <a:pt x="2319" y="1627"/>
                </a:lnTo>
                <a:lnTo>
                  <a:pt x="2446" y="1694"/>
                </a:lnTo>
                <a:lnTo>
                  <a:pt x="2594" y="1681"/>
                </a:lnTo>
                <a:lnTo>
                  <a:pt x="2866" y="1724"/>
                </a:lnTo>
                <a:lnTo>
                  <a:pt x="3115" y="1627"/>
                </a:lnTo>
                <a:lnTo>
                  <a:pt x="3252" y="1645"/>
                </a:lnTo>
                <a:lnTo>
                  <a:pt x="3353" y="1599"/>
                </a:lnTo>
                <a:lnTo>
                  <a:pt x="3462" y="1691"/>
                </a:lnTo>
                <a:lnTo>
                  <a:pt x="3616" y="1724"/>
                </a:lnTo>
                <a:lnTo>
                  <a:pt x="3616" y="914"/>
                </a:lnTo>
                <a:lnTo>
                  <a:pt x="3545" y="593"/>
                </a:lnTo>
                <a:lnTo>
                  <a:pt x="3526" y="392"/>
                </a:lnTo>
                <a:lnTo>
                  <a:pt x="3526" y="254"/>
                </a:lnTo>
                <a:lnTo>
                  <a:pt x="3499" y="136"/>
                </a:lnTo>
                <a:lnTo>
                  <a:pt x="3446" y="0"/>
                </a:lnTo>
                <a:lnTo>
                  <a:pt x="3096" y="28"/>
                </a:lnTo>
                <a:lnTo>
                  <a:pt x="1814" y="134"/>
                </a:lnTo>
                <a:lnTo>
                  <a:pt x="1155" y="134"/>
                </a:lnTo>
                <a:lnTo>
                  <a:pt x="416" y="130"/>
                </a:lnTo>
                <a:lnTo>
                  <a:pt x="14" y="124"/>
                </a:lnTo>
                <a:close/>
              </a:path>
            </a:pathLst>
          </a:cu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dirty="0">
              <a:solidFill>
                <a:srgbClr val="00B0F0"/>
              </a:solidFill>
            </a:endParaRPr>
          </a:p>
        </p:txBody>
      </p:sp>
      <p:sp>
        <p:nvSpPr>
          <p:cNvPr id="27" name="Freeform 17">
            <a:extLst>
              <a:ext uri="{FF2B5EF4-FFF2-40B4-BE49-F238E27FC236}">
                <a16:creationId xmlns:a16="http://schemas.microsoft.com/office/drawing/2014/main" id="{FC891792-B1F9-4F3E-9332-BF87F35A151E}"/>
              </a:ext>
            </a:extLst>
          </p:cNvPr>
          <p:cNvSpPr>
            <a:spLocks/>
          </p:cNvSpPr>
          <p:nvPr/>
        </p:nvSpPr>
        <p:spPr bwMode="auto">
          <a:xfrm>
            <a:off x="4806533" y="4864972"/>
            <a:ext cx="1523868" cy="1424236"/>
          </a:xfrm>
          <a:custGeom>
            <a:avLst/>
            <a:gdLst>
              <a:gd name="T0" fmla="*/ 11 w 5759"/>
              <a:gd name="T1" fmla="*/ 444 h 5383"/>
              <a:gd name="T2" fmla="*/ 68 w 5759"/>
              <a:gd name="T3" fmla="*/ 494 h 5383"/>
              <a:gd name="T4" fmla="*/ 108 w 5759"/>
              <a:gd name="T5" fmla="*/ 540 h 5383"/>
              <a:gd name="T6" fmla="*/ 137 w 5759"/>
              <a:gd name="T7" fmla="*/ 574 h 5383"/>
              <a:gd name="T8" fmla="*/ 163 w 5759"/>
              <a:gd name="T9" fmla="*/ 636 h 5383"/>
              <a:gd name="T10" fmla="*/ 205 w 5759"/>
              <a:gd name="T11" fmla="*/ 693 h 5383"/>
              <a:gd name="T12" fmla="*/ 271 w 5759"/>
              <a:gd name="T13" fmla="*/ 730 h 5383"/>
              <a:gd name="T14" fmla="*/ 313 w 5759"/>
              <a:gd name="T15" fmla="*/ 710 h 5383"/>
              <a:gd name="T16" fmla="*/ 353 w 5759"/>
              <a:gd name="T17" fmla="*/ 666 h 5383"/>
              <a:gd name="T18" fmla="*/ 412 w 5759"/>
              <a:gd name="T19" fmla="*/ 661 h 5383"/>
              <a:gd name="T20" fmla="*/ 488 w 5759"/>
              <a:gd name="T21" fmla="*/ 727 h 5383"/>
              <a:gd name="T22" fmla="*/ 563 w 5759"/>
              <a:gd name="T23" fmla="*/ 841 h 5383"/>
              <a:gd name="T24" fmla="*/ 606 w 5759"/>
              <a:gd name="T25" fmla="*/ 909 h 5383"/>
              <a:gd name="T26" fmla="*/ 637 w 5759"/>
              <a:gd name="T27" fmla="*/ 983 h 5383"/>
              <a:gd name="T28" fmla="*/ 745 w 5759"/>
              <a:gd name="T29" fmla="*/ 1018 h 5383"/>
              <a:gd name="T30" fmla="*/ 811 w 5759"/>
              <a:gd name="T31" fmla="*/ 1021 h 5383"/>
              <a:gd name="T32" fmla="*/ 794 w 5759"/>
              <a:gd name="T33" fmla="*/ 979 h 5383"/>
              <a:gd name="T34" fmla="*/ 768 w 5759"/>
              <a:gd name="T35" fmla="*/ 938 h 5383"/>
              <a:gd name="T36" fmla="*/ 773 w 5759"/>
              <a:gd name="T37" fmla="*/ 892 h 5383"/>
              <a:gd name="T38" fmla="*/ 777 w 5759"/>
              <a:gd name="T39" fmla="*/ 868 h 5383"/>
              <a:gd name="T40" fmla="*/ 762 w 5759"/>
              <a:gd name="T41" fmla="*/ 830 h 5383"/>
              <a:gd name="T42" fmla="*/ 779 w 5759"/>
              <a:gd name="T43" fmla="*/ 796 h 5383"/>
              <a:gd name="T44" fmla="*/ 830 w 5759"/>
              <a:gd name="T45" fmla="*/ 762 h 5383"/>
              <a:gd name="T46" fmla="*/ 859 w 5759"/>
              <a:gd name="T47" fmla="*/ 739 h 5383"/>
              <a:gd name="T48" fmla="*/ 930 w 5759"/>
              <a:gd name="T49" fmla="*/ 725 h 5383"/>
              <a:gd name="T50" fmla="*/ 955 w 5759"/>
              <a:gd name="T51" fmla="*/ 688 h 5383"/>
              <a:gd name="T52" fmla="*/ 967 w 5759"/>
              <a:gd name="T53" fmla="*/ 636 h 5383"/>
              <a:gd name="T54" fmla="*/ 1001 w 5759"/>
              <a:gd name="T55" fmla="*/ 653 h 5383"/>
              <a:gd name="T56" fmla="*/ 1080 w 5759"/>
              <a:gd name="T57" fmla="*/ 625 h 5383"/>
              <a:gd name="T58" fmla="*/ 1075 w 5759"/>
              <a:gd name="T59" fmla="*/ 523 h 5383"/>
              <a:gd name="T60" fmla="*/ 1083 w 5759"/>
              <a:gd name="T61" fmla="*/ 469 h 5383"/>
              <a:gd name="T62" fmla="*/ 1049 w 5759"/>
              <a:gd name="T63" fmla="*/ 422 h 5383"/>
              <a:gd name="T64" fmla="*/ 1038 w 5759"/>
              <a:gd name="T65" fmla="*/ 367 h 5383"/>
              <a:gd name="T66" fmla="*/ 1038 w 5759"/>
              <a:gd name="T67" fmla="*/ 317 h 5383"/>
              <a:gd name="T68" fmla="*/ 1036 w 5759"/>
              <a:gd name="T69" fmla="*/ 277 h 5383"/>
              <a:gd name="T70" fmla="*/ 991 w 5759"/>
              <a:gd name="T71" fmla="*/ 256 h 5383"/>
              <a:gd name="T72" fmla="*/ 940 w 5759"/>
              <a:gd name="T73" fmla="*/ 233 h 5383"/>
              <a:gd name="T74" fmla="*/ 895 w 5759"/>
              <a:gd name="T75" fmla="*/ 237 h 5383"/>
              <a:gd name="T76" fmla="*/ 797 w 5759"/>
              <a:gd name="T77" fmla="*/ 248 h 5383"/>
              <a:gd name="T78" fmla="*/ 744 w 5759"/>
              <a:gd name="T79" fmla="*/ 237 h 5383"/>
              <a:gd name="T80" fmla="*/ 686 w 5759"/>
              <a:gd name="T81" fmla="*/ 217 h 5383"/>
              <a:gd name="T82" fmla="*/ 611 w 5759"/>
              <a:gd name="T83" fmla="*/ 205 h 5383"/>
              <a:gd name="T84" fmla="*/ 566 w 5759"/>
              <a:gd name="T85" fmla="*/ 191 h 5383"/>
              <a:gd name="T86" fmla="*/ 535 w 5759"/>
              <a:gd name="T87" fmla="*/ 163 h 5383"/>
              <a:gd name="T88" fmla="*/ 535 w 5759"/>
              <a:gd name="T89" fmla="*/ 118 h 5383"/>
              <a:gd name="T90" fmla="*/ 539 w 5759"/>
              <a:gd name="T91" fmla="*/ 38 h 5383"/>
              <a:gd name="T92" fmla="*/ 473 w 5759"/>
              <a:gd name="T93" fmla="*/ 0 h 5383"/>
              <a:gd name="T94" fmla="*/ 305 w 5759"/>
              <a:gd name="T95" fmla="*/ 3 h 5383"/>
              <a:gd name="T96" fmla="*/ 303 w 5759"/>
              <a:gd name="T97" fmla="*/ 433 h 53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59" h="5383">
                <a:moveTo>
                  <a:pt x="0" y="2219"/>
                </a:moveTo>
                <a:lnTo>
                  <a:pt x="60" y="2339"/>
                </a:lnTo>
                <a:lnTo>
                  <a:pt x="199" y="2439"/>
                </a:lnTo>
                <a:lnTo>
                  <a:pt x="361" y="2605"/>
                </a:lnTo>
                <a:lnTo>
                  <a:pt x="421" y="2755"/>
                </a:lnTo>
                <a:lnTo>
                  <a:pt x="571" y="2845"/>
                </a:lnTo>
                <a:lnTo>
                  <a:pt x="661" y="2875"/>
                </a:lnTo>
                <a:lnTo>
                  <a:pt x="721" y="3025"/>
                </a:lnTo>
                <a:lnTo>
                  <a:pt x="841" y="3175"/>
                </a:lnTo>
                <a:lnTo>
                  <a:pt x="863" y="3351"/>
                </a:lnTo>
                <a:lnTo>
                  <a:pt x="951" y="3519"/>
                </a:lnTo>
                <a:lnTo>
                  <a:pt x="1081" y="3655"/>
                </a:lnTo>
                <a:lnTo>
                  <a:pt x="1261" y="3685"/>
                </a:lnTo>
                <a:lnTo>
                  <a:pt x="1431" y="3847"/>
                </a:lnTo>
                <a:lnTo>
                  <a:pt x="1535" y="3815"/>
                </a:lnTo>
                <a:lnTo>
                  <a:pt x="1651" y="3745"/>
                </a:lnTo>
                <a:lnTo>
                  <a:pt x="1681" y="3595"/>
                </a:lnTo>
                <a:lnTo>
                  <a:pt x="1863" y="3511"/>
                </a:lnTo>
                <a:lnTo>
                  <a:pt x="1981" y="3415"/>
                </a:lnTo>
                <a:lnTo>
                  <a:pt x="2175" y="3487"/>
                </a:lnTo>
                <a:lnTo>
                  <a:pt x="2319" y="3567"/>
                </a:lnTo>
                <a:lnTo>
                  <a:pt x="2575" y="3831"/>
                </a:lnTo>
                <a:lnTo>
                  <a:pt x="2735" y="4095"/>
                </a:lnTo>
                <a:lnTo>
                  <a:pt x="2972" y="4435"/>
                </a:lnTo>
                <a:lnTo>
                  <a:pt x="3122" y="4555"/>
                </a:lnTo>
                <a:lnTo>
                  <a:pt x="3199" y="4791"/>
                </a:lnTo>
                <a:lnTo>
                  <a:pt x="3327" y="5023"/>
                </a:lnTo>
                <a:lnTo>
                  <a:pt x="3362" y="5185"/>
                </a:lnTo>
                <a:lnTo>
                  <a:pt x="3631" y="5279"/>
                </a:lnTo>
                <a:lnTo>
                  <a:pt x="3932" y="5365"/>
                </a:lnTo>
                <a:lnTo>
                  <a:pt x="4119" y="5383"/>
                </a:lnTo>
                <a:lnTo>
                  <a:pt x="4279" y="5383"/>
                </a:lnTo>
                <a:lnTo>
                  <a:pt x="4207" y="5271"/>
                </a:lnTo>
                <a:lnTo>
                  <a:pt x="4191" y="5159"/>
                </a:lnTo>
                <a:lnTo>
                  <a:pt x="4119" y="5079"/>
                </a:lnTo>
                <a:lnTo>
                  <a:pt x="4052" y="4945"/>
                </a:lnTo>
                <a:lnTo>
                  <a:pt x="4079" y="4839"/>
                </a:lnTo>
                <a:lnTo>
                  <a:pt x="4082" y="4705"/>
                </a:lnTo>
                <a:lnTo>
                  <a:pt x="3975" y="4639"/>
                </a:lnTo>
                <a:lnTo>
                  <a:pt x="4103" y="4575"/>
                </a:lnTo>
                <a:lnTo>
                  <a:pt x="4112" y="4435"/>
                </a:lnTo>
                <a:lnTo>
                  <a:pt x="4022" y="4375"/>
                </a:lnTo>
                <a:lnTo>
                  <a:pt x="4202" y="4345"/>
                </a:lnTo>
                <a:lnTo>
                  <a:pt x="4112" y="4195"/>
                </a:lnTo>
                <a:lnTo>
                  <a:pt x="4322" y="4165"/>
                </a:lnTo>
                <a:lnTo>
                  <a:pt x="4382" y="4015"/>
                </a:lnTo>
                <a:lnTo>
                  <a:pt x="4472" y="4015"/>
                </a:lnTo>
                <a:lnTo>
                  <a:pt x="4532" y="3895"/>
                </a:lnTo>
                <a:lnTo>
                  <a:pt x="4772" y="3895"/>
                </a:lnTo>
                <a:lnTo>
                  <a:pt x="4911" y="3823"/>
                </a:lnTo>
                <a:lnTo>
                  <a:pt x="5042" y="3745"/>
                </a:lnTo>
                <a:lnTo>
                  <a:pt x="5042" y="3625"/>
                </a:lnTo>
                <a:lnTo>
                  <a:pt x="5192" y="3535"/>
                </a:lnTo>
                <a:lnTo>
                  <a:pt x="5102" y="3355"/>
                </a:lnTo>
                <a:lnTo>
                  <a:pt x="5252" y="3325"/>
                </a:lnTo>
                <a:lnTo>
                  <a:pt x="5282" y="3445"/>
                </a:lnTo>
                <a:lnTo>
                  <a:pt x="5463" y="3391"/>
                </a:lnTo>
                <a:lnTo>
                  <a:pt x="5702" y="3295"/>
                </a:lnTo>
                <a:lnTo>
                  <a:pt x="5695" y="3031"/>
                </a:lnTo>
                <a:lnTo>
                  <a:pt x="5672" y="2755"/>
                </a:lnTo>
                <a:lnTo>
                  <a:pt x="5759" y="2671"/>
                </a:lnTo>
                <a:lnTo>
                  <a:pt x="5719" y="2471"/>
                </a:lnTo>
                <a:lnTo>
                  <a:pt x="5612" y="2305"/>
                </a:lnTo>
                <a:lnTo>
                  <a:pt x="5535" y="2223"/>
                </a:lnTo>
                <a:lnTo>
                  <a:pt x="5462" y="2035"/>
                </a:lnTo>
                <a:lnTo>
                  <a:pt x="5479" y="1935"/>
                </a:lnTo>
                <a:lnTo>
                  <a:pt x="5463" y="1799"/>
                </a:lnTo>
                <a:lnTo>
                  <a:pt x="5479" y="1671"/>
                </a:lnTo>
                <a:lnTo>
                  <a:pt x="5439" y="1559"/>
                </a:lnTo>
                <a:lnTo>
                  <a:pt x="5471" y="1463"/>
                </a:lnTo>
                <a:lnTo>
                  <a:pt x="5432" y="1345"/>
                </a:lnTo>
                <a:lnTo>
                  <a:pt x="5231" y="1351"/>
                </a:lnTo>
                <a:lnTo>
                  <a:pt x="5075" y="1317"/>
                </a:lnTo>
                <a:lnTo>
                  <a:pt x="4964" y="1226"/>
                </a:lnTo>
                <a:lnTo>
                  <a:pt x="4865" y="1271"/>
                </a:lnTo>
                <a:lnTo>
                  <a:pt x="4727" y="1251"/>
                </a:lnTo>
                <a:lnTo>
                  <a:pt x="4479" y="1350"/>
                </a:lnTo>
                <a:lnTo>
                  <a:pt x="4208" y="1305"/>
                </a:lnTo>
                <a:lnTo>
                  <a:pt x="4055" y="1319"/>
                </a:lnTo>
                <a:lnTo>
                  <a:pt x="3927" y="1251"/>
                </a:lnTo>
                <a:lnTo>
                  <a:pt x="3786" y="1287"/>
                </a:lnTo>
                <a:lnTo>
                  <a:pt x="3620" y="1143"/>
                </a:lnTo>
                <a:lnTo>
                  <a:pt x="3392" y="1179"/>
                </a:lnTo>
                <a:lnTo>
                  <a:pt x="3227" y="1079"/>
                </a:lnTo>
                <a:lnTo>
                  <a:pt x="3084" y="1068"/>
                </a:lnTo>
                <a:lnTo>
                  <a:pt x="2988" y="1005"/>
                </a:lnTo>
                <a:lnTo>
                  <a:pt x="2828" y="989"/>
                </a:lnTo>
                <a:lnTo>
                  <a:pt x="2823" y="858"/>
                </a:lnTo>
                <a:lnTo>
                  <a:pt x="2786" y="740"/>
                </a:lnTo>
                <a:lnTo>
                  <a:pt x="2823" y="620"/>
                </a:lnTo>
                <a:lnTo>
                  <a:pt x="2852" y="458"/>
                </a:lnTo>
                <a:lnTo>
                  <a:pt x="2843" y="198"/>
                </a:lnTo>
                <a:lnTo>
                  <a:pt x="2825" y="0"/>
                </a:lnTo>
                <a:lnTo>
                  <a:pt x="2498" y="0"/>
                </a:lnTo>
                <a:lnTo>
                  <a:pt x="2156" y="9"/>
                </a:lnTo>
                <a:lnTo>
                  <a:pt x="1611" y="18"/>
                </a:lnTo>
                <a:lnTo>
                  <a:pt x="1629" y="1167"/>
                </a:lnTo>
                <a:lnTo>
                  <a:pt x="1598" y="2282"/>
                </a:lnTo>
                <a:lnTo>
                  <a:pt x="0" y="2219"/>
                </a:lnTo>
                <a:close/>
              </a:path>
            </a:pathLst>
          </a:cu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dirty="0">
              <a:solidFill>
                <a:sysClr val="windowText" lastClr="000000"/>
              </a:solidFill>
            </a:endParaRPr>
          </a:p>
        </p:txBody>
      </p:sp>
      <p:sp>
        <p:nvSpPr>
          <p:cNvPr id="28" name="Freeform 18">
            <a:extLst>
              <a:ext uri="{FF2B5EF4-FFF2-40B4-BE49-F238E27FC236}">
                <a16:creationId xmlns:a16="http://schemas.microsoft.com/office/drawing/2014/main" id="{845C3664-7F06-4AA1-828F-5213AE1B5007}"/>
              </a:ext>
            </a:extLst>
          </p:cNvPr>
          <p:cNvSpPr>
            <a:spLocks/>
          </p:cNvSpPr>
          <p:nvPr/>
        </p:nvSpPr>
        <p:spPr bwMode="auto">
          <a:xfrm>
            <a:off x="5787061" y="3142219"/>
            <a:ext cx="690001" cy="788142"/>
          </a:xfrm>
          <a:custGeom>
            <a:avLst/>
            <a:gdLst>
              <a:gd name="T0" fmla="*/ 0 w 2604"/>
              <a:gd name="T1" fmla="*/ 45 h 2977"/>
              <a:gd name="T2" fmla="*/ 31 w 2604"/>
              <a:gd name="T3" fmla="*/ 46 h 2977"/>
              <a:gd name="T4" fmla="*/ 64 w 2604"/>
              <a:gd name="T5" fmla="*/ 43 h 2977"/>
              <a:gd name="T6" fmla="*/ 91 w 2604"/>
              <a:gd name="T7" fmla="*/ 46 h 2977"/>
              <a:gd name="T8" fmla="*/ 117 w 2604"/>
              <a:gd name="T9" fmla="*/ 40 h 2977"/>
              <a:gd name="T10" fmla="*/ 117 w 2604"/>
              <a:gd name="T11" fmla="*/ 0 h 2977"/>
              <a:gd name="T12" fmla="*/ 137 w 2604"/>
              <a:gd name="T13" fmla="*/ 5 h 2977"/>
              <a:gd name="T14" fmla="*/ 125 w 2604"/>
              <a:gd name="T15" fmla="*/ 25 h 2977"/>
              <a:gd name="T16" fmla="*/ 134 w 2604"/>
              <a:gd name="T17" fmla="*/ 40 h 2977"/>
              <a:gd name="T18" fmla="*/ 163 w 2604"/>
              <a:gd name="T19" fmla="*/ 51 h 2977"/>
              <a:gd name="T20" fmla="*/ 184 w 2604"/>
              <a:gd name="T21" fmla="*/ 61 h 2977"/>
              <a:gd name="T22" fmla="*/ 225 w 2604"/>
              <a:gd name="T23" fmla="*/ 68 h 2977"/>
              <a:gd name="T24" fmla="*/ 265 w 2604"/>
              <a:gd name="T25" fmla="*/ 68 h 2977"/>
              <a:gd name="T26" fmla="*/ 282 w 2604"/>
              <a:gd name="T27" fmla="*/ 57 h 2977"/>
              <a:gd name="T28" fmla="*/ 305 w 2604"/>
              <a:gd name="T29" fmla="*/ 74 h 2977"/>
              <a:gd name="T30" fmla="*/ 339 w 2604"/>
              <a:gd name="T31" fmla="*/ 80 h 2977"/>
              <a:gd name="T32" fmla="*/ 373 w 2604"/>
              <a:gd name="T33" fmla="*/ 97 h 2977"/>
              <a:gd name="T34" fmla="*/ 407 w 2604"/>
              <a:gd name="T35" fmla="*/ 85 h 2977"/>
              <a:gd name="T36" fmla="*/ 419 w 2604"/>
              <a:gd name="T37" fmla="*/ 93 h 2977"/>
              <a:gd name="T38" fmla="*/ 447 w 2604"/>
              <a:gd name="T39" fmla="*/ 91 h 2977"/>
              <a:gd name="T40" fmla="*/ 469 w 2604"/>
              <a:gd name="T41" fmla="*/ 91 h 2977"/>
              <a:gd name="T42" fmla="*/ 494 w 2604"/>
              <a:gd name="T43" fmla="*/ 90 h 2977"/>
              <a:gd name="T44" fmla="*/ 492 w 2604"/>
              <a:gd name="T45" fmla="*/ 94 h 2977"/>
              <a:gd name="T46" fmla="*/ 428 w 2604"/>
              <a:gd name="T47" fmla="*/ 136 h 2977"/>
              <a:gd name="T48" fmla="*/ 402 w 2604"/>
              <a:gd name="T49" fmla="*/ 160 h 2977"/>
              <a:gd name="T50" fmla="*/ 390 w 2604"/>
              <a:gd name="T51" fmla="*/ 188 h 2977"/>
              <a:gd name="T52" fmla="*/ 351 w 2604"/>
              <a:gd name="T53" fmla="*/ 216 h 2977"/>
              <a:gd name="T54" fmla="*/ 328 w 2604"/>
              <a:gd name="T55" fmla="*/ 245 h 2977"/>
              <a:gd name="T56" fmla="*/ 339 w 2604"/>
              <a:gd name="T57" fmla="*/ 279 h 2977"/>
              <a:gd name="T58" fmla="*/ 319 w 2604"/>
              <a:gd name="T59" fmla="*/ 307 h 2977"/>
              <a:gd name="T60" fmla="*/ 299 w 2604"/>
              <a:gd name="T61" fmla="*/ 330 h 2977"/>
              <a:gd name="T62" fmla="*/ 322 w 2604"/>
              <a:gd name="T63" fmla="*/ 359 h 2977"/>
              <a:gd name="T64" fmla="*/ 319 w 2604"/>
              <a:gd name="T65" fmla="*/ 400 h 2977"/>
              <a:gd name="T66" fmla="*/ 311 w 2604"/>
              <a:gd name="T67" fmla="*/ 421 h 2977"/>
              <a:gd name="T68" fmla="*/ 330 w 2604"/>
              <a:gd name="T69" fmla="*/ 430 h 2977"/>
              <a:gd name="T70" fmla="*/ 356 w 2604"/>
              <a:gd name="T71" fmla="*/ 427 h 2977"/>
              <a:gd name="T72" fmla="*/ 393 w 2604"/>
              <a:gd name="T73" fmla="*/ 460 h 2977"/>
              <a:gd name="T74" fmla="*/ 453 w 2604"/>
              <a:gd name="T75" fmla="*/ 501 h 2977"/>
              <a:gd name="T76" fmla="*/ 442 w 2604"/>
              <a:gd name="T77" fmla="*/ 530 h 2977"/>
              <a:gd name="T78" fmla="*/ 75 w 2604"/>
              <a:gd name="T79" fmla="*/ 565 h 2977"/>
              <a:gd name="T80" fmla="*/ 80 w 2604"/>
              <a:gd name="T81" fmla="*/ 513 h 2977"/>
              <a:gd name="T82" fmla="*/ 73 w 2604"/>
              <a:gd name="T83" fmla="*/ 403 h 2977"/>
              <a:gd name="T84" fmla="*/ 49 w 2604"/>
              <a:gd name="T85" fmla="*/ 374 h 2977"/>
              <a:gd name="T86" fmla="*/ 56 w 2604"/>
              <a:gd name="T87" fmla="*/ 353 h 2977"/>
              <a:gd name="T88" fmla="*/ 53 w 2604"/>
              <a:gd name="T89" fmla="*/ 330 h 2977"/>
              <a:gd name="T90" fmla="*/ 43 w 2604"/>
              <a:gd name="T91" fmla="*/ 263 h 2977"/>
              <a:gd name="T92" fmla="*/ 34 w 2604"/>
              <a:gd name="T93" fmla="*/ 176 h 2977"/>
              <a:gd name="T94" fmla="*/ 11 w 2604"/>
              <a:gd name="T95" fmla="*/ 145 h 2977"/>
              <a:gd name="T96" fmla="*/ 5 w 2604"/>
              <a:gd name="T97" fmla="*/ 106 h 2977"/>
              <a:gd name="T98" fmla="*/ 0 w 2604"/>
              <a:gd name="T99" fmla="*/ 45 h 29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604" h="2977">
                <a:moveTo>
                  <a:pt x="0" y="239"/>
                </a:moveTo>
                <a:lnTo>
                  <a:pt x="161" y="242"/>
                </a:lnTo>
                <a:lnTo>
                  <a:pt x="337" y="226"/>
                </a:lnTo>
                <a:lnTo>
                  <a:pt x="481" y="242"/>
                </a:lnTo>
                <a:lnTo>
                  <a:pt x="617" y="210"/>
                </a:lnTo>
                <a:lnTo>
                  <a:pt x="617" y="0"/>
                </a:lnTo>
                <a:lnTo>
                  <a:pt x="721" y="26"/>
                </a:lnTo>
                <a:lnTo>
                  <a:pt x="657" y="130"/>
                </a:lnTo>
                <a:lnTo>
                  <a:pt x="705" y="210"/>
                </a:lnTo>
                <a:lnTo>
                  <a:pt x="857" y="270"/>
                </a:lnTo>
                <a:lnTo>
                  <a:pt x="969" y="322"/>
                </a:lnTo>
                <a:lnTo>
                  <a:pt x="1187" y="360"/>
                </a:lnTo>
                <a:lnTo>
                  <a:pt x="1398" y="360"/>
                </a:lnTo>
                <a:lnTo>
                  <a:pt x="1488" y="300"/>
                </a:lnTo>
                <a:lnTo>
                  <a:pt x="1608" y="390"/>
                </a:lnTo>
                <a:lnTo>
                  <a:pt x="1788" y="420"/>
                </a:lnTo>
                <a:lnTo>
                  <a:pt x="1968" y="510"/>
                </a:lnTo>
                <a:lnTo>
                  <a:pt x="2148" y="450"/>
                </a:lnTo>
                <a:lnTo>
                  <a:pt x="2209" y="490"/>
                </a:lnTo>
                <a:lnTo>
                  <a:pt x="2358" y="480"/>
                </a:lnTo>
                <a:lnTo>
                  <a:pt x="2473" y="482"/>
                </a:lnTo>
                <a:lnTo>
                  <a:pt x="2604" y="476"/>
                </a:lnTo>
                <a:lnTo>
                  <a:pt x="2596" y="497"/>
                </a:lnTo>
                <a:lnTo>
                  <a:pt x="2257" y="714"/>
                </a:lnTo>
                <a:lnTo>
                  <a:pt x="2121" y="842"/>
                </a:lnTo>
                <a:lnTo>
                  <a:pt x="2058" y="990"/>
                </a:lnTo>
                <a:lnTo>
                  <a:pt x="1848" y="1140"/>
                </a:lnTo>
                <a:lnTo>
                  <a:pt x="1728" y="1290"/>
                </a:lnTo>
                <a:lnTo>
                  <a:pt x="1788" y="1470"/>
                </a:lnTo>
                <a:lnTo>
                  <a:pt x="1681" y="1618"/>
                </a:lnTo>
                <a:lnTo>
                  <a:pt x="1578" y="1740"/>
                </a:lnTo>
                <a:lnTo>
                  <a:pt x="1698" y="1890"/>
                </a:lnTo>
                <a:lnTo>
                  <a:pt x="1681" y="2106"/>
                </a:lnTo>
                <a:lnTo>
                  <a:pt x="1638" y="2220"/>
                </a:lnTo>
                <a:lnTo>
                  <a:pt x="1737" y="2266"/>
                </a:lnTo>
                <a:lnTo>
                  <a:pt x="1878" y="2250"/>
                </a:lnTo>
                <a:lnTo>
                  <a:pt x="2073" y="2426"/>
                </a:lnTo>
                <a:lnTo>
                  <a:pt x="2388" y="2640"/>
                </a:lnTo>
                <a:lnTo>
                  <a:pt x="2329" y="2794"/>
                </a:lnTo>
                <a:lnTo>
                  <a:pt x="394" y="2977"/>
                </a:lnTo>
                <a:lnTo>
                  <a:pt x="421" y="2701"/>
                </a:lnTo>
                <a:lnTo>
                  <a:pt x="385" y="2123"/>
                </a:lnTo>
                <a:lnTo>
                  <a:pt x="256" y="1969"/>
                </a:lnTo>
                <a:lnTo>
                  <a:pt x="294" y="1862"/>
                </a:lnTo>
                <a:lnTo>
                  <a:pt x="282" y="1741"/>
                </a:lnTo>
                <a:lnTo>
                  <a:pt x="229" y="1387"/>
                </a:lnTo>
                <a:lnTo>
                  <a:pt x="181" y="928"/>
                </a:lnTo>
                <a:lnTo>
                  <a:pt x="60" y="763"/>
                </a:lnTo>
                <a:lnTo>
                  <a:pt x="25" y="556"/>
                </a:lnTo>
                <a:lnTo>
                  <a:pt x="0" y="239"/>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29" name="Freeform 19">
            <a:extLst>
              <a:ext uri="{FF2B5EF4-FFF2-40B4-BE49-F238E27FC236}">
                <a16:creationId xmlns:a16="http://schemas.microsoft.com/office/drawing/2014/main" id="{F2A569AF-B5A2-43D0-9F9D-A1CFCEA947BA}"/>
              </a:ext>
            </a:extLst>
          </p:cNvPr>
          <p:cNvSpPr>
            <a:spLocks/>
          </p:cNvSpPr>
          <p:nvPr/>
        </p:nvSpPr>
        <p:spPr bwMode="auto">
          <a:xfrm>
            <a:off x="6206089" y="3426787"/>
            <a:ext cx="582450" cy="573322"/>
          </a:xfrm>
          <a:custGeom>
            <a:avLst/>
            <a:gdLst>
              <a:gd name="T0" fmla="*/ 51 w 2202"/>
              <a:gd name="T1" fmla="*/ 13 h 2170"/>
              <a:gd name="T2" fmla="*/ 28 w 2202"/>
              <a:gd name="T3" fmla="*/ 41 h 2170"/>
              <a:gd name="T4" fmla="*/ 40 w 2202"/>
              <a:gd name="T5" fmla="*/ 76 h 2170"/>
              <a:gd name="T6" fmla="*/ 19 w 2202"/>
              <a:gd name="T7" fmla="*/ 103 h 2170"/>
              <a:gd name="T8" fmla="*/ 0 w 2202"/>
              <a:gd name="T9" fmla="*/ 126 h 2170"/>
              <a:gd name="T10" fmla="*/ 23 w 2202"/>
              <a:gd name="T11" fmla="*/ 155 h 2170"/>
              <a:gd name="T12" fmla="*/ 19 w 2202"/>
              <a:gd name="T13" fmla="*/ 196 h 2170"/>
              <a:gd name="T14" fmla="*/ 11 w 2202"/>
              <a:gd name="T15" fmla="*/ 217 h 2170"/>
              <a:gd name="T16" fmla="*/ 30 w 2202"/>
              <a:gd name="T17" fmla="*/ 226 h 2170"/>
              <a:gd name="T18" fmla="*/ 56 w 2202"/>
              <a:gd name="T19" fmla="*/ 223 h 2170"/>
              <a:gd name="T20" fmla="*/ 95 w 2202"/>
              <a:gd name="T21" fmla="*/ 257 h 2170"/>
              <a:gd name="T22" fmla="*/ 153 w 2202"/>
              <a:gd name="T23" fmla="*/ 297 h 2170"/>
              <a:gd name="T24" fmla="*/ 142 w 2202"/>
              <a:gd name="T25" fmla="*/ 326 h 2170"/>
              <a:gd name="T26" fmla="*/ 154 w 2202"/>
              <a:gd name="T27" fmla="*/ 341 h 2170"/>
              <a:gd name="T28" fmla="*/ 154 w 2202"/>
              <a:gd name="T29" fmla="*/ 367 h 2170"/>
              <a:gd name="T30" fmla="*/ 162 w 2202"/>
              <a:gd name="T31" fmla="*/ 391 h 2170"/>
              <a:gd name="T32" fmla="*/ 186 w 2202"/>
              <a:gd name="T33" fmla="*/ 402 h 2170"/>
              <a:gd name="T34" fmla="*/ 204 w 2202"/>
              <a:gd name="T35" fmla="*/ 411 h 2170"/>
              <a:gd name="T36" fmla="*/ 400 w 2202"/>
              <a:gd name="T37" fmla="*/ 381 h 2170"/>
              <a:gd name="T38" fmla="*/ 400 w 2202"/>
              <a:gd name="T39" fmla="*/ 341 h 2170"/>
              <a:gd name="T40" fmla="*/ 383 w 2202"/>
              <a:gd name="T41" fmla="*/ 324 h 2170"/>
              <a:gd name="T42" fmla="*/ 380 w 2202"/>
              <a:gd name="T43" fmla="*/ 294 h 2170"/>
              <a:gd name="T44" fmla="*/ 383 w 2202"/>
              <a:gd name="T45" fmla="*/ 267 h 2170"/>
              <a:gd name="T46" fmla="*/ 389 w 2202"/>
              <a:gd name="T47" fmla="*/ 256 h 2170"/>
              <a:gd name="T48" fmla="*/ 383 w 2202"/>
              <a:gd name="T49" fmla="*/ 227 h 2170"/>
              <a:gd name="T50" fmla="*/ 389 w 2202"/>
              <a:gd name="T51" fmla="*/ 205 h 2170"/>
              <a:gd name="T52" fmla="*/ 389 w 2202"/>
              <a:gd name="T53" fmla="*/ 188 h 2170"/>
              <a:gd name="T54" fmla="*/ 417 w 2202"/>
              <a:gd name="T55" fmla="*/ 125 h 2170"/>
              <a:gd name="T56" fmla="*/ 411 w 2202"/>
              <a:gd name="T57" fmla="*/ 108 h 2170"/>
              <a:gd name="T58" fmla="*/ 400 w 2202"/>
              <a:gd name="T59" fmla="*/ 125 h 2170"/>
              <a:gd name="T60" fmla="*/ 389 w 2202"/>
              <a:gd name="T61" fmla="*/ 142 h 2170"/>
              <a:gd name="T62" fmla="*/ 383 w 2202"/>
              <a:gd name="T63" fmla="*/ 159 h 2170"/>
              <a:gd name="T64" fmla="*/ 355 w 2202"/>
              <a:gd name="T65" fmla="*/ 199 h 2170"/>
              <a:gd name="T66" fmla="*/ 355 w 2202"/>
              <a:gd name="T67" fmla="*/ 176 h 2170"/>
              <a:gd name="T68" fmla="*/ 356 w 2202"/>
              <a:gd name="T69" fmla="*/ 155 h 2170"/>
              <a:gd name="T70" fmla="*/ 368 w 2202"/>
              <a:gd name="T71" fmla="*/ 135 h 2170"/>
              <a:gd name="T72" fmla="*/ 366 w 2202"/>
              <a:gd name="T73" fmla="*/ 108 h 2170"/>
              <a:gd name="T74" fmla="*/ 349 w 2202"/>
              <a:gd name="T75" fmla="*/ 91 h 2170"/>
              <a:gd name="T76" fmla="*/ 348 w 2202"/>
              <a:gd name="T77" fmla="*/ 79 h 2170"/>
              <a:gd name="T78" fmla="*/ 320 w 2202"/>
              <a:gd name="T79" fmla="*/ 57 h 2170"/>
              <a:gd name="T80" fmla="*/ 286 w 2202"/>
              <a:gd name="T81" fmla="*/ 63 h 2170"/>
              <a:gd name="T82" fmla="*/ 281 w 2202"/>
              <a:gd name="T83" fmla="*/ 51 h 2170"/>
              <a:gd name="T84" fmla="*/ 260 w 2202"/>
              <a:gd name="T85" fmla="*/ 52 h 2170"/>
              <a:gd name="T86" fmla="*/ 233 w 2202"/>
              <a:gd name="T87" fmla="*/ 50 h 2170"/>
              <a:gd name="T88" fmla="*/ 201 w 2202"/>
              <a:gd name="T89" fmla="*/ 51 h 2170"/>
              <a:gd name="T90" fmla="*/ 184 w 2202"/>
              <a:gd name="T91" fmla="*/ 38 h 2170"/>
              <a:gd name="T92" fmla="*/ 173 w 2202"/>
              <a:gd name="T93" fmla="*/ 23 h 2170"/>
              <a:gd name="T94" fmla="*/ 127 w 2202"/>
              <a:gd name="T95" fmla="*/ 23 h 2170"/>
              <a:gd name="T96" fmla="*/ 122 w 2202"/>
              <a:gd name="T97" fmla="*/ 0 h 2170"/>
              <a:gd name="T98" fmla="*/ 70 w 2202"/>
              <a:gd name="T99" fmla="*/ 23 h 2170"/>
              <a:gd name="T100" fmla="*/ 51 w 2202"/>
              <a:gd name="T101" fmla="*/ 13 h 217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2" h="2170">
                <a:moveTo>
                  <a:pt x="267" y="70"/>
                </a:moveTo>
                <a:lnTo>
                  <a:pt x="150" y="216"/>
                </a:lnTo>
                <a:lnTo>
                  <a:pt x="209" y="400"/>
                </a:lnTo>
                <a:lnTo>
                  <a:pt x="102" y="544"/>
                </a:lnTo>
                <a:lnTo>
                  <a:pt x="0" y="667"/>
                </a:lnTo>
                <a:lnTo>
                  <a:pt x="119" y="820"/>
                </a:lnTo>
                <a:lnTo>
                  <a:pt x="102" y="1035"/>
                </a:lnTo>
                <a:lnTo>
                  <a:pt x="59" y="1146"/>
                </a:lnTo>
                <a:lnTo>
                  <a:pt x="158" y="1195"/>
                </a:lnTo>
                <a:lnTo>
                  <a:pt x="297" y="1177"/>
                </a:lnTo>
                <a:lnTo>
                  <a:pt x="501" y="1359"/>
                </a:lnTo>
                <a:lnTo>
                  <a:pt x="809" y="1567"/>
                </a:lnTo>
                <a:lnTo>
                  <a:pt x="750" y="1723"/>
                </a:lnTo>
                <a:lnTo>
                  <a:pt x="814" y="1802"/>
                </a:lnTo>
                <a:lnTo>
                  <a:pt x="814" y="1938"/>
                </a:lnTo>
                <a:lnTo>
                  <a:pt x="854" y="2066"/>
                </a:lnTo>
                <a:lnTo>
                  <a:pt x="982" y="2122"/>
                </a:lnTo>
                <a:lnTo>
                  <a:pt x="1078" y="2170"/>
                </a:lnTo>
                <a:lnTo>
                  <a:pt x="2112" y="2010"/>
                </a:lnTo>
                <a:lnTo>
                  <a:pt x="2112" y="1800"/>
                </a:lnTo>
                <a:lnTo>
                  <a:pt x="2022" y="1710"/>
                </a:lnTo>
                <a:lnTo>
                  <a:pt x="2006" y="1554"/>
                </a:lnTo>
                <a:lnTo>
                  <a:pt x="2022" y="1410"/>
                </a:lnTo>
                <a:lnTo>
                  <a:pt x="2052" y="1350"/>
                </a:lnTo>
                <a:lnTo>
                  <a:pt x="2022" y="1200"/>
                </a:lnTo>
                <a:lnTo>
                  <a:pt x="2052" y="1080"/>
                </a:lnTo>
                <a:lnTo>
                  <a:pt x="2052" y="990"/>
                </a:lnTo>
                <a:lnTo>
                  <a:pt x="2202" y="660"/>
                </a:lnTo>
                <a:lnTo>
                  <a:pt x="2172" y="570"/>
                </a:lnTo>
                <a:lnTo>
                  <a:pt x="2112" y="660"/>
                </a:lnTo>
                <a:lnTo>
                  <a:pt x="2052" y="750"/>
                </a:lnTo>
                <a:lnTo>
                  <a:pt x="2022" y="840"/>
                </a:lnTo>
                <a:lnTo>
                  <a:pt x="1872" y="1050"/>
                </a:lnTo>
                <a:lnTo>
                  <a:pt x="1872" y="930"/>
                </a:lnTo>
                <a:lnTo>
                  <a:pt x="1878" y="818"/>
                </a:lnTo>
                <a:lnTo>
                  <a:pt x="1942" y="714"/>
                </a:lnTo>
                <a:lnTo>
                  <a:pt x="1932" y="570"/>
                </a:lnTo>
                <a:lnTo>
                  <a:pt x="1842" y="480"/>
                </a:lnTo>
                <a:lnTo>
                  <a:pt x="1838" y="418"/>
                </a:lnTo>
                <a:lnTo>
                  <a:pt x="1692" y="300"/>
                </a:lnTo>
                <a:lnTo>
                  <a:pt x="1512" y="330"/>
                </a:lnTo>
                <a:lnTo>
                  <a:pt x="1482" y="270"/>
                </a:lnTo>
                <a:lnTo>
                  <a:pt x="1374" y="274"/>
                </a:lnTo>
                <a:lnTo>
                  <a:pt x="1230" y="266"/>
                </a:lnTo>
                <a:lnTo>
                  <a:pt x="1062" y="270"/>
                </a:lnTo>
                <a:lnTo>
                  <a:pt x="974" y="202"/>
                </a:lnTo>
                <a:lnTo>
                  <a:pt x="912" y="120"/>
                </a:lnTo>
                <a:lnTo>
                  <a:pt x="672" y="120"/>
                </a:lnTo>
                <a:lnTo>
                  <a:pt x="642" y="0"/>
                </a:lnTo>
                <a:lnTo>
                  <a:pt x="372" y="120"/>
                </a:lnTo>
                <a:lnTo>
                  <a:pt x="267" y="70"/>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30" name="Freeform 20">
            <a:extLst>
              <a:ext uri="{FF2B5EF4-FFF2-40B4-BE49-F238E27FC236}">
                <a16:creationId xmlns:a16="http://schemas.microsoft.com/office/drawing/2014/main" id="{0CC493D4-CA91-49DC-9BB4-396AD9717E43}"/>
              </a:ext>
            </a:extLst>
          </p:cNvPr>
          <p:cNvSpPr>
            <a:spLocks/>
          </p:cNvSpPr>
          <p:nvPr/>
        </p:nvSpPr>
        <p:spPr bwMode="auto">
          <a:xfrm>
            <a:off x="5893215" y="3881538"/>
            <a:ext cx="657875" cy="422668"/>
          </a:xfrm>
          <a:custGeom>
            <a:avLst/>
            <a:gdLst>
              <a:gd name="T0" fmla="*/ 0 w 2485"/>
              <a:gd name="T1" fmla="*/ 35 h 1601"/>
              <a:gd name="T2" fmla="*/ 367 w 2485"/>
              <a:gd name="T3" fmla="*/ 0 h 1601"/>
              <a:gd name="T4" fmla="*/ 378 w 2485"/>
              <a:gd name="T5" fmla="*/ 14 h 1601"/>
              <a:gd name="T6" fmla="*/ 379 w 2485"/>
              <a:gd name="T7" fmla="*/ 40 h 1601"/>
              <a:gd name="T8" fmla="*/ 386 w 2485"/>
              <a:gd name="T9" fmla="*/ 65 h 1601"/>
              <a:gd name="T10" fmla="*/ 408 w 2485"/>
              <a:gd name="T11" fmla="*/ 74 h 1601"/>
              <a:gd name="T12" fmla="*/ 428 w 2485"/>
              <a:gd name="T13" fmla="*/ 85 h 1601"/>
              <a:gd name="T14" fmla="*/ 447 w 2485"/>
              <a:gd name="T15" fmla="*/ 109 h 1601"/>
              <a:gd name="T16" fmla="*/ 463 w 2485"/>
              <a:gd name="T17" fmla="*/ 127 h 1601"/>
              <a:gd name="T18" fmla="*/ 471 w 2485"/>
              <a:gd name="T19" fmla="*/ 154 h 1601"/>
              <a:gd name="T20" fmla="*/ 451 w 2485"/>
              <a:gd name="T21" fmla="*/ 178 h 1601"/>
              <a:gd name="T22" fmla="*/ 426 w 2485"/>
              <a:gd name="T23" fmla="*/ 189 h 1601"/>
              <a:gd name="T24" fmla="*/ 399 w 2485"/>
              <a:gd name="T25" fmla="*/ 189 h 1601"/>
              <a:gd name="T26" fmla="*/ 416 w 2485"/>
              <a:gd name="T27" fmla="*/ 217 h 1601"/>
              <a:gd name="T28" fmla="*/ 407 w 2485"/>
              <a:gd name="T29" fmla="*/ 248 h 1601"/>
              <a:gd name="T30" fmla="*/ 394 w 2485"/>
              <a:gd name="T31" fmla="*/ 274 h 1601"/>
              <a:gd name="T32" fmla="*/ 388 w 2485"/>
              <a:gd name="T33" fmla="*/ 295 h 1601"/>
              <a:gd name="T34" fmla="*/ 360 w 2485"/>
              <a:gd name="T35" fmla="*/ 274 h 1601"/>
              <a:gd name="T36" fmla="*/ 277 w 2485"/>
              <a:gd name="T37" fmla="*/ 289 h 1601"/>
              <a:gd name="T38" fmla="*/ 195 w 2485"/>
              <a:gd name="T39" fmla="*/ 297 h 1601"/>
              <a:gd name="T40" fmla="*/ 73 w 2485"/>
              <a:gd name="T41" fmla="*/ 303 h 1601"/>
              <a:gd name="T42" fmla="*/ 73 w 2485"/>
              <a:gd name="T43" fmla="*/ 256 h 1601"/>
              <a:gd name="T44" fmla="*/ 23 w 2485"/>
              <a:gd name="T45" fmla="*/ 157 h 1601"/>
              <a:gd name="T46" fmla="*/ 6 w 2485"/>
              <a:gd name="T47" fmla="*/ 117 h 1601"/>
              <a:gd name="T48" fmla="*/ 6 w 2485"/>
              <a:gd name="T49" fmla="*/ 59 h 1601"/>
              <a:gd name="T50" fmla="*/ 0 w 2485"/>
              <a:gd name="T51" fmla="*/ 35 h 16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85" h="1601">
                <a:moveTo>
                  <a:pt x="0" y="183"/>
                </a:moveTo>
                <a:lnTo>
                  <a:pt x="1935" y="0"/>
                </a:lnTo>
                <a:lnTo>
                  <a:pt x="1996" y="75"/>
                </a:lnTo>
                <a:lnTo>
                  <a:pt x="1998" y="212"/>
                </a:lnTo>
                <a:lnTo>
                  <a:pt x="2037" y="344"/>
                </a:lnTo>
                <a:lnTo>
                  <a:pt x="2155" y="393"/>
                </a:lnTo>
                <a:lnTo>
                  <a:pt x="2257" y="447"/>
                </a:lnTo>
                <a:lnTo>
                  <a:pt x="2357" y="575"/>
                </a:lnTo>
                <a:lnTo>
                  <a:pt x="2445" y="671"/>
                </a:lnTo>
                <a:lnTo>
                  <a:pt x="2485" y="815"/>
                </a:lnTo>
                <a:lnTo>
                  <a:pt x="2377" y="939"/>
                </a:lnTo>
                <a:lnTo>
                  <a:pt x="2245" y="999"/>
                </a:lnTo>
                <a:lnTo>
                  <a:pt x="2107" y="999"/>
                </a:lnTo>
                <a:lnTo>
                  <a:pt x="2197" y="1149"/>
                </a:lnTo>
                <a:lnTo>
                  <a:pt x="2149" y="1311"/>
                </a:lnTo>
                <a:lnTo>
                  <a:pt x="2077" y="1449"/>
                </a:lnTo>
                <a:lnTo>
                  <a:pt x="2045" y="1559"/>
                </a:lnTo>
                <a:lnTo>
                  <a:pt x="1897" y="1449"/>
                </a:lnTo>
                <a:lnTo>
                  <a:pt x="1461" y="1527"/>
                </a:lnTo>
                <a:lnTo>
                  <a:pt x="1029" y="1567"/>
                </a:lnTo>
                <a:lnTo>
                  <a:pt x="384" y="1601"/>
                </a:lnTo>
                <a:lnTo>
                  <a:pt x="384" y="1355"/>
                </a:lnTo>
                <a:lnTo>
                  <a:pt x="120" y="827"/>
                </a:lnTo>
                <a:lnTo>
                  <a:pt x="33" y="620"/>
                </a:lnTo>
                <a:lnTo>
                  <a:pt x="34" y="312"/>
                </a:lnTo>
                <a:lnTo>
                  <a:pt x="0" y="183"/>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dirty="0">
              <a:solidFill>
                <a:sysClr val="windowText" lastClr="000000"/>
              </a:solidFill>
            </a:endParaRPr>
          </a:p>
        </p:txBody>
      </p:sp>
      <p:sp>
        <p:nvSpPr>
          <p:cNvPr id="31" name="Freeform 21">
            <a:extLst>
              <a:ext uri="{FF2B5EF4-FFF2-40B4-BE49-F238E27FC236}">
                <a16:creationId xmlns:a16="http://schemas.microsoft.com/office/drawing/2014/main" id="{6B62F353-397B-494A-A520-DA1ED446F6D0}"/>
              </a:ext>
            </a:extLst>
          </p:cNvPr>
          <p:cNvSpPr>
            <a:spLocks/>
          </p:cNvSpPr>
          <p:nvPr/>
        </p:nvSpPr>
        <p:spPr bwMode="auto">
          <a:xfrm>
            <a:off x="5995178" y="4265147"/>
            <a:ext cx="741680" cy="583086"/>
          </a:xfrm>
          <a:custGeom>
            <a:avLst/>
            <a:gdLst>
              <a:gd name="T0" fmla="*/ 0 w 2800"/>
              <a:gd name="T1" fmla="*/ 29 h 2206"/>
              <a:gd name="T2" fmla="*/ 22 w 2800"/>
              <a:gd name="T3" fmla="*/ 73 h 2206"/>
              <a:gd name="T4" fmla="*/ 47 w 2800"/>
              <a:gd name="T5" fmla="*/ 86 h 2206"/>
              <a:gd name="T6" fmla="*/ 69 w 2800"/>
              <a:gd name="T7" fmla="*/ 98 h 2206"/>
              <a:gd name="T8" fmla="*/ 63 w 2800"/>
              <a:gd name="T9" fmla="*/ 115 h 2206"/>
              <a:gd name="T10" fmla="*/ 74 w 2800"/>
              <a:gd name="T11" fmla="*/ 146 h 2206"/>
              <a:gd name="T12" fmla="*/ 97 w 2800"/>
              <a:gd name="T13" fmla="*/ 160 h 2206"/>
              <a:gd name="T14" fmla="*/ 101 w 2800"/>
              <a:gd name="T15" fmla="*/ 211 h 2206"/>
              <a:gd name="T16" fmla="*/ 101 w 2800"/>
              <a:gd name="T17" fmla="*/ 271 h 2206"/>
              <a:gd name="T18" fmla="*/ 107 w 2800"/>
              <a:gd name="T19" fmla="*/ 324 h 2206"/>
              <a:gd name="T20" fmla="*/ 107 w 2800"/>
              <a:gd name="T21" fmla="*/ 359 h 2206"/>
              <a:gd name="T22" fmla="*/ 117 w 2800"/>
              <a:gd name="T23" fmla="*/ 385 h 2206"/>
              <a:gd name="T24" fmla="*/ 122 w 2800"/>
              <a:gd name="T25" fmla="*/ 409 h 2206"/>
              <a:gd name="T26" fmla="*/ 335 w 2800"/>
              <a:gd name="T27" fmla="*/ 382 h 2206"/>
              <a:gd name="T28" fmla="*/ 393 w 2800"/>
              <a:gd name="T29" fmla="*/ 376 h 2206"/>
              <a:gd name="T30" fmla="*/ 452 w 2800"/>
              <a:gd name="T31" fmla="*/ 364 h 2206"/>
              <a:gd name="T32" fmla="*/ 463 w 2800"/>
              <a:gd name="T33" fmla="*/ 375 h 2206"/>
              <a:gd name="T34" fmla="*/ 446 w 2800"/>
              <a:gd name="T35" fmla="*/ 398 h 2206"/>
              <a:gd name="T36" fmla="*/ 458 w 2800"/>
              <a:gd name="T37" fmla="*/ 409 h 2206"/>
              <a:gd name="T38" fmla="*/ 478 w 2800"/>
              <a:gd name="T39" fmla="*/ 418 h 2206"/>
              <a:gd name="T40" fmla="*/ 497 w 2800"/>
              <a:gd name="T41" fmla="*/ 409 h 2206"/>
              <a:gd name="T42" fmla="*/ 503 w 2800"/>
              <a:gd name="T43" fmla="*/ 398 h 2206"/>
              <a:gd name="T44" fmla="*/ 497 w 2800"/>
              <a:gd name="T45" fmla="*/ 381 h 2206"/>
              <a:gd name="T46" fmla="*/ 507 w 2800"/>
              <a:gd name="T47" fmla="*/ 363 h 2206"/>
              <a:gd name="T48" fmla="*/ 515 w 2800"/>
              <a:gd name="T49" fmla="*/ 347 h 2206"/>
              <a:gd name="T50" fmla="*/ 531 w 2800"/>
              <a:gd name="T51" fmla="*/ 339 h 2206"/>
              <a:gd name="T52" fmla="*/ 529 w 2800"/>
              <a:gd name="T53" fmla="*/ 324 h 2206"/>
              <a:gd name="T54" fmla="*/ 528 w 2800"/>
              <a:gd name="T55" fmla="*/ 306 h 2206"/>
              <a:gd name="T56" fmla="*/ 509 w 2800"/>
              <a:gd name="T57" fmla="*/ 296 h 2206"/>
              <a:gd name="T58" fmla="*/ 492 w 2800"/>
              <a:gd name="T59" fmla="*/ 273 h 2206"/>
              <a:gd name="T60" fmla="*/ 486 w 2800"/>
              <a:gd name="T61" fmla="*/ 244 h 2206"/>
              <a:gd name="T62" fmla="*/ 458 w 2800"/>
              <a:gd name="T63" fmla="*/ 222 h 2206"/>
              <a:gd name="T64" fmla="*/ 435 w 2800"/>
              <a:gd name="T65" fmla="*/ 210 h 2206"/>
              <a:gd name="T66" fmla="*/ 418 w 2800"/>
              <a:gd name="T67" fmla="*/ 187 h 2206"/>
              <a:gd name="T68" fmla="*/ 426 w 2800"/>
              <a:gd name="T69" fmla="*/ 166 h 2206"/>
              <a:gd name="T70" fmla="*/ 429 w 2800"/>
              <a:gd name="T71" fmla="*/ 142 h 2206"/>
              <a:gd name="T72" fmla="*/ 414 w 2800"/>
              <a:gd name="T73" fmla="*/ 133 h 2206"/>
              <a:gd name="T74" fmla="*/ 396 w 2800"/>
              <a:gd name="T75" fmla="*/ 128 h 2206"/>
              <a:gd name="T76" fmla="*/ 378 w 2800"/>
              <a:gd name="T77" fmla="*/ 114 h 2206"/>
              <a:gd name="T78" fmla="*/ 355 w 2800"/>
              <a:gd name="T79" fmla="*/ 85 h 2206"/>
              <a:gd name="T80" fmla="*/ 337 w 2800"/>
              <a:gd name="T81" fmla="*/ 74 h 2206"/>
              <a:gd name="T82" fmla="*/ 321 w 2800"/>
              <a:gd name="T83" fmla="*/ 51 h 2206"/>
              <a:gd name="T84" fmla="*/ 315 w 2800"/>
              <a:gd name="T85" fmla="*/ 21 h 2206"/>
              <a:gd name="T86" fmla="*/ 287 w 2800"/>
              <a:gd name="T87" fmla="*/ 0 h 2206"/>
              <a:gd name="T88" fmla="*/ 260 w 2800"/>
              <a:gd name="T89" fmla="*/ 4 h 2206"/>
              <a:gd name="T90" fmla="*/ 200 w 2800"/>
              <a:gd name="T91" fmla="*/ 15 h 2206"/>
              <a:gd name="T92" fmla="*/ 122 w 2800"/>
              <a:gd name="T93" fmla="*/ 22 h 2206"/>
              <a:gd name="T94" fmla="*/ 58 w 2800"/>
              <a:gd name="T95" fmla="*/ 26 h 2206"/>
              <a:gd name="T96" fmla="*/ 0 w 2800"/>
              <a:gd name="T97" fmla="*/ 29 h 22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00" h="2206">
                <a:moveTo>
                  <a:pt x="0" y="152"/>
                </a:moveTo>
                <a:lnTo>
                  <a:pt x="118" y="387"/>
                </a:lnTo>
                <a:lnTo>
                  <a:pt x="247" y="452"/>
                </a:lnTo>
                <a:lnTo>
                  <a:pt x="363" y="518"/>
                </a:lnTo>
                <a:lnTo>
                  <a:pt x="333" y="608"/>
                </a:lnTo>
                <a:lnTo>
                  <a:pt x="388" y="771"/>
                </a:lnTo>
                <a:lnTo>
                  <a:pt x="513" y="845"/>
                </a:lnTo>
                <a:lnTo>
                  <a:pt x="535" y="1115"/>
                </a:lnTo>
                <a:lnTo>
                  <a:pt x="535" y="1431"/>
                </a:lnTo>
                <a:lnTo>
                  <a:pt x="562" y="1710"/>
                </a:lnTo>
                <a:lnTo>
                  <a:pt x="562" y="1895"/>
                </a:lnTo>
                <a:lnTo>
                  <a:pt x="618" y="2034"/>
                </a:lnTo>
                <a:lnTo>
                  <a:pt x="645" y="2160"/>
                </a:lnTo>
                <a:lnTo>
                  <a:pt x="1769" y="2014"/>
                </a:lnTo>
                <a:lnTo>
                  <a:pt x="2073" y="1982"/>
                </a:lnTo>
                <a:lnTo>
                  <a:pt x="2383" y="1920"/>
                </a:lnTo>
                <a:lnTo>
                  <a:pt x="2443" y="1980"/>
                </a:lnTo>
                <a:lnTo>
                  <a:pt x="2353" y="2100"/>
                </a:lnTo>
                <a:lnTo>
                  <a:pt x="2413" y="2160"/>
                </a:lnTo>
                <a:lnTo>
                  <a:pt x="2520" y="2206"/>
                </a:lnTo>
                <a:lnTo>
                  <a:pt x="2623" y="2160"/>
                </a:lnTo>
                <a:lnTo>
                  <a:pt x="2653" y="2100"/>
                </a:lnTo>
                <a:lnTo>
                  <a:pt x="2623" y="2010"/>
                </a:lnTo>
                <a:lnTo>
                  <a:pt x="2672" y="1918"/>
                </a:lnTo>
                <a:lnTo>
                  <a:pt x="2713" y="1830"/>
                </a:lnTo>
                <a:lnTo>
                  <a:pt x="2800" y="1790"/>
                </a:lnTo>
                <a:lnTo>
                  <a:pt x="2792" y="1710"/>
                </a:lnTo>
                <a:lnTo>
                  <a:pt x="2784" y="1614"/>
                </a:lnTo>
                <a:lnTo>
                  <a:pt x="2683" y="1560"/>
                </a:lnTo>
                <a:lnTo>
                  <a:pt x="2593" y="1440"/>
                </a:lnTo>
                <a:lnTo>
                  <a:pt x="2563" y="1290"/>
                </a:lnTo>
                <a:lnTo>
                  <a:pt x="2413" y="1170"/>
                </a:lnTo>
                <a:lnTo>
                  <a:pt x="2293" y="1110"/>
                </a:lnTo>
                <a:lnTo>
                  <a:pt x="2203" y="989"/>
                </a:lnTo>
                <a:lnTo>
                  <a:pt x="2248" y="878"/>
                </a:lnTo>
                <a:lnTo>
                  <a:pt x="2263" y="749"/>
                </a:lnTo>
                <a:lnTo>
                  <a:pt x="2184" y="702"/>
                </a:lnTo>
                <a:lnTo>
                  <a:pt x="2089" y="678"/>
                </a:lnTo>
                <a:lnTo>
                  <a:pt x="1994" y="599"/>
                </a:lnTo>
                <a:lnTo>
                  <a:pt x="1874" y="449"/>
                </a:lnTo>
                <a:lnTo>
                  <a:pt x="1777" y="390"/>
                </a:lnTo>
                <a:lnTo>
                  <a:pt x="1694" y="269"/>
                </a:lnTo>
                <a:lnTo>
                  <a:pt x="1659" y="110"/>
                </a:lnTo>
                <a:lnTo>
                  <a:pt x="1511" y="0"/>
                </a:lnTo>
                <a:lnTo>
                  <a:pt x="1373" y="23"/>
                </a:lnTo>
                <a:lnTo>
                  <a:pt x="1055" y="80"/>
                </a:lnTo>
                <a:lnTo>
                  <a:pt x="643" y="117"/>
                </a:lnTo>
                <a:lnTo>
                  <a:pt x="306" y="135"/>
                </a:lnTo>
                <a:lnTo>
                  <a:pt x="0" y="152"/>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32" name="Freeform 22">
            <a:extLst>
              <a:ext uri="{FF2B5EF4-FFF2-40B4-BE49-F238E27FC236}">
                <a16:creationId xmlns:a16="http://schemas.microsoft.com/office/drawing/2014/main" id="{3B79DCA6-D426-464D-A46A-7376F4E84C7B}"/>
              </a:ext>
            </a:extLst>
          </p:cNvPr>
          <p:cNvSpPr>
            <a:spLocks/>
          </p:cNvSpPr>
          <p:nvPr/>
        </p:nvSpPr>
        <p:spPr bwMode="auto">
          <a:xfrm>
            <a:off x="6165582" y="4772905"/>
            <a:ext cx="527976" cy="532867"/>
          </a:xfrm>
          <a:custGeom>
            <a:avLst/>
            <a:gdLst>
              <a:gd name="T0" fmla="*/ 0 w 1990"/>
              <a:gd name="T1" fmla="*/ 45 h 2015"/>
              <a:gd name="T2" fmla="*/ 215 w 1990"/>
              <a:gd name="T3" fmla="*/ 18 h 2015"/>
              <a:gd name="T4" fmla="*/ 273 w 1990"/>
              <a:gd name="T5" fmla="*/ 12 h 2015"/>
              <a:gd name="T6" fmla="*/ 331 w 1990"/>
              <a:gd name="T7" fmla="*/ 0 h 2015"/>
              <a:gd name="T8" fmla="*/ 342 w 1990"/>
              <a:gd name="T9" fmla="*/ 12 h 2015"/>
              <a:gd name="T10" fmla="*/ 325 w 1990"/>
              <a:gd name="T11" fmla="*/ 34 h 2015"/>
              <a:gd name="T12" fmla="*/ 337 w 1990"/>
              <a:gd name="T13" fmla="*/ 46 h 2015"/>
              <a:gd name="T14" fmla="*/ 357 w 1990"/>
              <a:gd name="T15" fmla="*/ 54 h 2015"/>
              <a:gd name="T16" fmla="*/ 376 w 1990"/>
              <a:gd name="T17" fmla="*/ 45 h 2015"/>
              <a:gd name="T18" fmla="*/ 378 w 1990"/>
              <a:gd name="T19" fmla="*/ 63 h 2015"/>
              <a:gd name="T20" fmla="*/ 367 w 1990"/>
              <a:gd name="T21" fmla="*/ 77 h 2015"/>
              <a:gd name="T22" fmla="*/ 366 w 1990"/>
              <a:gd name="T23" fmla="*/ 94 h 2015"/>
              <a:gd name="T24" fmla="*/ 355 w 1990"/>
              <a:gd name="T25" fmla="*/ 106 h 2015"/>
              <a:gd name="T26" fmla="*/ 350 w 1990"/>
              <a:gd name="T27" fmla="*/ 143 h 2015"/>
              <a:gd name="T28" fmla="*/ 338 w 1990"/>
              <a:gd name="T29" fmla="*/ 163 h 2015"/>
              <a:gd name="T30" fmla="*/ 322 w 1990"/>
              <a:gd name="T31" fmla="*/ 209 h 2015"/>
              <a:gd name="T32" fmla="*/ 301 w 1990"/>
              <a:gd name="T33" fmla="*/ 238 h 2015"/>
              <a:gd name="T34" fmla="*/ 293 w 1990"/>
              <a:gd name="T35" fmla="*/ 274 h 2015"/>
              <a:gd name="T36" fmla="*/ 296 w 1990"/>
              <a:gd name="T37" fmla="*/ 329 h 2015"/>
              <a:gd name="T38" fmla="*/ 293 w 1990"/>
              <a:gd name="T39" fmla="*/ 359 h 2015"/>
              <a:gd name="T40" fmla="*/ 249 w 1990"/>
              <a:gd name="T41" fmla="*/ 365 h 2015"/>
              <a:gd name="T42" fmla="*/ 190 w 1990"/>
              <a:gd name="T43" fmla="*/ 365 h 2015"/>
              <a:gd name="T44" fmla="*/ 115 w 1990"/>
              <a:gd name="T45" fmla="*/ 368 h 2015"/>
              <a:gd name="T46" fmla="*/ 65 w 1990"/>
              <a:gd name="T47" fmla="*/ 382 h 2015"/>
              <a:gd name="T48" fmla="*/ 58 w 1990"/>
              <a:gd name="T49" fmla="*/ 363 h 2015"/>
              <a:gd name="T50" fmla="*/ 63 w 1990"/>
              <a:gd name="T51" fmla="*/ 344 h 2015"/>
              <a:gd name="T52" fmla="*/ 56 w 1990"/>
              <a:gd name="T53" fmla="*/ 322 h 2015"/>
              <a:gd name="T54" fmla="*/ 17 w 1990"/>
              <a:gd name="T55" fmla="*/ 322 h 2015"/>
              <a:gd name="T56" fmla="*/ 17 w 1990"/>
              <a:gd name="T57" fmla="*/ 168 h 2015"/>
              <a:gd name="T58" fmla="*/ 4 w 1990"/>
              <a:gd name="T59" fmla="*/ 110 h 2015"/>
              <a:gd name="T60" fmla="*/ 0 w 1990"/>
              <a:gd name="T61" fmla="*/ 71 h 2015"/>
              <a:gd name="T62" fmla="*/ 0 w 1990"/>
              <a:gd name="T63" fmla="*/ 45 h 20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90" h="2015">
                <a:moveTo>
                  <a:pt x="2" y="240"/>
                </a:moveTo>
                <a:lnTo>
                  <a:pt x="1130" y="93"/>
                </a:lnTo>
                <a:lnTo>
                  <a:pt x="1435" y="62"/>
                </a:lnTo>
                <a:lnTo>
                  <a:pt x="1742" y="0"/>
                </a:lnTo>
                <a:lnTo>
                  <a:pt x="1798" y="61"/>
                </a:lnTo>
                <a:lnTo>
                  <a:pt x="1711" y="179"/>
                </a:lnTo>
                <a:lnTo>
                  <a:pt x="1775" y="243"/>
                </a:lnTo>
                <a:lnTo>
                  <a:pt x="1877" y="287"/>
                </a:lnTo>
                <a:lnTo>
                  <a:pt x="1979" y="240"/>
                </a:lnTo>
                <a:lnTo>
                  <a:pt x="1990" y="334"/>
                </a:lnTo>
                <a:lnTo>
                  <a:pt x="1934" y="406"/>
                </a:lnTo>
                <a:lnTo>
                  <a:pt x="1926" y="494"/>
                </a:lnTo>
                <a:lnTo>
                  <a:pt x="1870" y="558"/>
                </a:lnTo>
                <a:lnTo>
                  <a:pt x="1842" y="756"/>
                </a:lnTo>
                <a:lnTo>
                  <a:pt x="1782" y="862"/>
                </a:lnTo>
                <a:lnTo>
                  <a:pt x="1694" y="1102"/>
                </a:lnTo>
                <a:lnTo>
                  <a:pt x="1582" y="1254"/>
                </a:lnTo>
                <a:lnTo>
                  <a:pt x="1542" y="1446"/>
                </a:lnTo>
                <a:lnTo>
                  <a:pt x="1558" y="1734"/>
                </a:lnTo>
                <a:lnTo>
                  <a:pt x="1542" y="1894"/>
                </a:lnTo>
                <a:lnTo>
                  <a:pt x="1310" y="1926"/>
                </a:lnTo>
                <a:lnTo>
                  <a:pt x="1002" y="1926"/>
                </a:lnTo>
                <a:lnTo>
                  <a:pt x="607" y="1942"/>
                </a:lnTo>
                <a:lnTo>
                  <a:pt x="342" y="2015"/>
                </a:lnTo>
                <a:lnTo>
                  <a:pt x="303" y="1913"/>
                </a:lnTo>
                <a:lnTo>
                  <a:pt x="333" y="1814"/>
                </a:lnTo>
                <a:lnTo>
                  <a:pt x="297" y="1697"/>
                </a:lnTo>
                <a:lnTo>
                  <a:pt x="92" y="1701"/>
                </a:lnTo>
                <a:lnTo>
                  <a:pt x="92" y="888"/>
                </a:lnTo>
                <a:lnTo>
                  <a:pt x="21" y="578"/>
                </a:lnTo>
                <a:lnTo>
                  <a:pt x="0" y="377"/>
                </a:lnTo>
                <a:lnTo>
                  <a:pt x="2" y="240"/>
                </a:lnTo>
                <a:close/>
              </a:path>
            </a:pathLst>
          </a:cu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33" name="Freeform 23">
            <a:extLst>
              <a:ext uri="{FF2B5EF4-FFF2-40B4-BE49-F238E27FC236}">
                <a16:creationId xmlns:a16="http://schemas.microsoft.com/office/drawing/2014/main" id="{732E4994-5C47-4AF7-A279-6BFA82A1AF27}"/>
              </a:ext>
            </a:extLst>
          </p:cNvPr>
          <p:cNvSpPr>
            <a:spLocks/>
          </p:cNvSpPr>
          <p:nvPr/>
        </p:nvSpPr>
        <p:spPr bwMode="auto">
          <a:xfrm>
            <a:off x="6252181" y="5272295"/>
            <a:ext cx="615972" cy="518918"/>
          </a:xfrm>
          <a:custGeom>
            <a:avLst/>
            <a:gdLst>
              <a:gd name="T0" fmla="*/ 54 w 2329"/>
              <a:gd name="T1" fmla="*/ 9 h 1959"/>
              <a:gd name="T2" fmla="*/ 187 w 2329"/>
              <a:gd name="T3" fmla="*/ 6 h 1959"/>
              <a:gd name="T4" fmla="*/ 240 w 2329"/>
              <a:gd name="T5" fmla="*/ 21 h 1959"/>
              <a:gd name="T6" fmla="*/ 242 w 2329"/>
              <a:gd name="T7" fmla="*/ 48 h 1959"/>
              <a:gd name="T8" fmla="*/ 237 w 2329"/>
              <a:gd name="T9" fmla="*/ 80 h 1959"/>
              <a:gd name="T10" fmla="*/ 218 w 2329"/>
              <a:gd name="T11" fmla="*/ 128 h 1959"/>
              <a:gd name="T12" fmla="*/ 214 w 2329"/>
              <a:gd name="T13" fmla="*/ 176 h 1959"/>
              <a:gd name="T14" fmla="*/ 298 w 2329"/>
              <a:gd name="T15" fmla="*/ 177 h 1959"/>
              <a:gd name="T16" fmla="*/ 352 w 2329"/>
              <a:gd name="T17" fmla="*/ 166 h 1959"/>
              <a:gd name="T18" fmla="*/ 364 w 2329"/>
              <a:gd name="T19" fmla="*/ 190 h 1959"/>
              <a:gd name="T20" fmla="*/ 374 w 2329"/>
              <a:gd name="T21" fmla="*/ 216 h 1959"/>
              <a:gd name="T22" fmla="*/ 384 w 2329"/>
              <a:gd name="T23" fmla="*/ 239 h 1959"/>
              <a:gd name="T24" fmla="*/ 339 w 2329"/>
              <a:gd name="T25" fmla="*/ 222 h 1959"/>
              <a:gd name="T26" fmla="*/ 319 w 2329"/>
              <a:gd name="T27" fmla="*/ 252 h 1959"/>
              <a:gd name="T28" fmla="*/ 342 w 2329"/>
              <a:gd name="T29" fmla="*/ 264 h 1959"/>
              <a:gd name="T30" fmla="*/ 373 w 2329"/>
              <a:gd name="T31" fmla="*/ 250 h 1959"/>
              <a:gd name="T32" fmla="*/ 384 w 2329"/>
              <a:gd name="T33" fmla="*/ 259 h 1959"/>
              <a:gd name="T34" fmla="*/ 405 w 2329"/>
              <a:gd name="T35" fmla="*/ 254 h 1959"/>
              <a:gd name="T36" fmla="*/ 427 w 2329"/>
              <a:gd name="T37" fmla="*/ 267 h 1959"/>
              <a:gd name="T38" fmla="*/ 410 w 2329"/>
              <a:gd name="T39" fmla="*/ 292 h 1959"/>
              <a:gd name="T40" fmla="*/ 436 w 2329"/>
              <a:gd name="T41" fmla="*/ 320 h 1959"/>
              <a:gd name="T42" fmla="*/ 425 w 2329"/>
              <a:gd name="T43" fmla="*/ 362 h 1959"/>
              <a:gd name="T44" fmla="*/ 396 w 2329"/>
              <a:gd name="T45" fmla="*/ 333 h 1959"/>
              <a:gd name="T46" fmla="*/ 369 w 2329"/>
              <a:gd name="T47" fmla="*/ 320 h 1959"/>
              <a:gd name="T48" fmla="*/ 327 w 2329"/>
              <a:gd name="T49" fmla="*/ 296 h 1959"/>
              <a:gd name="T50" fmla="*/ 357 w 2329"/>
              <a:gd name="T51" fmla="*/ 341 h 1959"/>
              <a:gd name="T52" fmla="*/ 333 w 2329"/>
              <a:gd name="T53" fmla="*/ 361 h 1959"/>
              <a:gd name="T54" fmla="*/ 302 w 2329"/>
              <a:gd name="T55" fmla="*/ 353 h 1959"/>
              <a:gd name="T56" fmla="*/ 266 w 2329"/>
              <a:gd name="T57" fmla="*/ 369 h 1959"/>
              <a:gd name="T58" fmla="*/ 257 w 2329"/>
              <a:gd name="T59" fmla="*/ 342 h 1959"/>
              <a:gd name="T60" fmla="*/ 248 w 2329"/>
              <a:gd name="T61" fmla="*/ 298 h 1959"/>
              <a:gd name="T62" fmla="*/ 242 w 2329"/>
              <a:gd name="T63" fmla="*/ 330 h 1959"/>
              <a:gd name="T64" fmla="*/ 201 w 2329"/>
              <a:gd name="T65" fmla="*/ 309 h 1959"/>
              <a:gd name="T66" fmla="*/ 171 w 2329"/>
              <a:gd name="T67" fmla="*/ 336 h 1959"/>
              <a:gd name="T68" fmla="*/ 119 w 2329"/>
              <a:gd name="T69" fmla="*/ 326 h 1959"/>
              <a:gd name="T70" fmla="*/ 74 w 2329"/>
              <a:gd name="T71" fmla="*/ 330 h 1959"/>
              <a:gd name="T72" fmla="*/ 44 w 2329"/>
              <a:gd name="T73" fmla="*/ 284 h 1959"/>
              <a:gd name="T74" fmla="*/ 56 w 2329"/>
              <a:gd name="T75" fmla="*/ 215 h 1959"/>
              <a:gd name="T76" fmla="*/ 30 w 2329"/>
              <a:gd name="T77" fmla="*/ 146 h 1959"/>
              <a:gd name="T78" fmla="*/ 0 w 2329"/>
              <a:gd name="T79" fmla="*/ 93 h 1959"/>
              <a:gd name="T80" fmla="*/ 0 w 2329"/>
              <a:gd name="T81" fmla="*/ 50 h 195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9" h="1959">
                <a:moveTo>
                  <a:pt x="16" y="123"/>
                </a:moveTo>
                <a:lnTo>
                  <a:pt x="283" y="48"/>
                </a:lnTo>
                <a:lnTo>
                  <a:pt x="694" y="33"/>
                </a:lnTo>
                <a:lnTo>
                  <a:pt x="988" y="32"/>
                </a:lnTo>
                <a:lnTo>
                  <a:pt x="1216" y="0"/>
                </a:lnTo>
                <a:lnTo>
                  <a:pt x="1267" y="108"/>
                </a:lnTo>
                <a:lnTo>
                  <a:pt x="1309" y="177"/>
                </a:lnTo>
                <a:lnTo>
                  <a:pt x="1279" y="252"/>
                </a:lnTo>
                <a:lnTo>
                  <a:pt x="1309" y="327"/>
                </a:lnTo>
                <a:lnTo>
                  <a:pt x="1249" y="420"/>
                </a:lnTo>
                <a:lnTo>
                  <a:pt x="1249" y="537"/>
                </a:lnTo>
                <a:lnTo>
                  <a:pt x="1153" y="672"/>
                </a:lnTo>
                <a:lnTo>
                  <a:pt x="1129" y="807"/>
                </a:lnTo>
                <a:lnTo>
                  <a:pt x="1129" y="927"/>
                </a:lnTo>
                <a:lnTo>
                  <a:pt x="1339" y="927"/>
                </a:lnTo>
                <a:lnTo>
                  <a:pt x="1573" y="930"/>
                </a:lnTo>
                <a:lnTo>
                  <a:pt x="1729" y="897"/>
                </a:lnTo>
                <a:lnTo>
                  <a:pt x="1861" y="876"/>
                </a:lnTo>
                <a:lnTo>
                  <a:pt x="1939" y="897"/>
                </a:lnTo>
                <a:lnTo>
                  <a:pt x="1921" y="1002"/>
                </a:lnTo>
                <a:lnTo>
                  <a:pt x="1939" y="1047"/>
                </a:lnTo>
                <a:lnTo>
                  <a:pt x="1975" y="1137"/>
                </a:lnTo>
                <a:lnTo>
                  <a:pt x="2035" y="1215"/>
                </a:lnTo>
                <a:lnTo>
                  <a:pt x="2029" y="1257"/>
                </a:lnTo>
                <a:lnTo>
                  <a:pt x="1909" y="1209"/>
                </a:lnTo>
                <a:lnTo>
                  <a:pt x="1789" y="1167"/>
                </a:lnTo>
                <a:lnTo>
                  <a:pt x="1609" y="1257"/>
                </a:lnTo>
                <a:lnTo>
                  <a:pt x="1687" y="1329"/>
                </a:lnTo>
                <a:lnTo>
                  <a:pt x="1729" y="1497"/>
                </a:lnTo>
                <a:lnTo>
                  <a:pt x="1807" y="1392"/>
                </a:lnTo>
                <a:lnTo>
                  <a:pt x="1867" y="1299"/>
                </a:lnTo>
                <a:lnTo>
                  <a:pt x="1969" y="1317"/>
                </a:lnTo>
                <a:lnTo>
                  <a:pt x="1969" y="1377"/>
                </a:lnTo>
                <a:lnTo>
                  <a:pt x="2029" y="1362"/>
                </a:lnTo>
                <a:lnTo>
                  <a:pt x="2071" y="1314"/>
                </a:lnTo>
                <a:lnTo>
                  <a:pt x="2137" y="1338"/>
                </a:lnTo>
                <a:lnTo>
                  <a:pt x="2209" y="1347"/>
                </a:lnTo>
                <a:lnTo>
                  <a:pt x="2257" y="1407"/>
                </a:lnTo>
                <a:lnTo>
                  <a:pt x="2209" y="1470"/>
                </a:lnTo>
                <a:lnTo>
                  <a:pt x="2167" y="1536"/>
                </a:lnTo>
                <a:lnTo>
                  <a:pt x="2179" y="1647"/>
                </a:lnTo>
                <a:lnTo>
                  <a:pt x="2305" y="1683"/>
                </a:lnTo>
                <a:lnTo>
                  <a:pt x="2329" y="1797"/>
                </a:lnTo>
                <a:lnTo>
                  <a:pt x="2245" y="1905"/>
                </a:lnTo>
                <a:lnTo>
                  <a:pt x="2161" y="1815"/>
                </a:lnTo>
                <a:lnTo>
                  <a:pt x="2089" y="1755"/>
                </a:lnTo>
                <a:lnTo>
                  <a:pt x="2011" y="1731"/>
                </a:lnTo>
                <a:lnTo>
                  <a:pt x="1951" y="1683"/>
                </a:lnTo>
                <a:lnTo>
                  <a:pt x="1789" y="1557"/>
                </a:lnTo>
                <a:lnTo>
                  <a:pt x="1729" y="1557"/>
                </a:lnTo>
                <a:lnTo>
                  <a:pt x="1837" y="1689"/>
                </a:lnTo>
                <a:lnTo>
                  <a:pt x="1885" y="1797"/>
                </a:lnTo>
                <a:lnTo>
                  <a:pt x="1825" y="1875"/>
                </a:lnTo>
                <a:lnTo>
                  <a:pt x="1759" y="1902"/>
                </a:lnTo>
                <a:lnTo>
                  <a:pt x="1705" y="1857"/>
                </a:lnTo>
                <a:lnTo>
                  <a:pt x="1597" y="1857"/>
                </a:lnTo>
                <a:lnTo>
                  <a:pt x="1537" y="1959"/>
                </a:lnTo>
                <a:lnTo>
                  <a:pt x="1405" y="1944"/>
                </a:lnTo>
                <a:lnTo>
                  <a:pt x="1369" y="1905"/>
                </a:lnTo>
                <a:lnTo>
                  <a:pt x="1357" y="1803"/>
                </a:lnTo>
                <a:lnTo>
                  <a:pt x="1399" y="1647"/>
                </a:lnTo>
                <a:lnTo>
                  <a:pt x="1309" y="1569"/>
                </a:lnTo>
                <a:lnTo>
                  <a:pt x="1321" y="1647"/>
                </a:lnTo>
                <a:lnTo>
                  <a:pt x="1279" y="1737"/>
                </a:lnTo>
                <a:lnTo>
                  <a:pt x="1177" y="1659"/>
                </a:lnTo>
                <a:lnTo>
                  <a:pt x="1063" y="1626"/>
                </a:lnTo>
                <a:lnTo>
                  <a:pt x="949" y="1677"/>
                </a:lnTo>
                <a:lnTo>
                  <a:pt x="901" y="1770"/>
                </a:lnTo>
                <a:lnTo>
                  <a:pt x="769" y="1797"/>
                </a:lnTo>
                <a:lnTo>
                  <a:pt x="631" y="1719"/>
                </a:lnTo>
                <a:lnTo>
                  <a:pt x="469" y="1677"/>
                </a:lnTo>
                <a:lnTo>
                  <a:pt x="391" y="1737"/>
                </a:lnTo>
                <a:lnTo>
                  <a:pt x="241" y="1751"/>
                </a:lnTo>
                <a:lnTo>
                  <a:pt x="234" y="1496"/>
                </a:lnTo>
                <a:lnTo>
                  <a:pt x="211" y="1214"/>
                </a:lnTo>
                <a:lnTo>
                  <a:pt x="297" y="1130"/>
                </a:lnTo>
                <a:lnTo>
                  <a:pt x="258" y="932"/>
                </a:lnTo>
                <a:lnTo>
                  <a:pt x="156" y="770"/>
                </a:lnTo>
                <a:lnTo>
                  <a:pt x="73" y="681"/>
                </a:lnTo>
                <a:lnTo>
                  <a:pt x="0" y="491"/>
                </a:lnTo>
                <a:lnTo>
                  <a:pt x="18" y="389"/>
                </a:lnTo>
                <a:lnTo>
                  <a:pt x="1" y="263"/>
                </a:lnTo>
                <a:lnTo>
                  <a:pt x="16" y="123"/>
                </a:lnTo>
                <a:close/>
              </a:path>
            </a:pathLst>
          </a:cu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34" name="Freeform 24">
            <a:extLst>
              <a:ext uri="{FF2B5EF4-FFF2-40B4-BE49-F238E27FC236}">
                <a16:creationId xmlns:a16="http://schemas.microsoft.com/office/drawing/2014/main" id="{0ECA44BA-3655-42C9-99DA-4DF8AD7E5EC2}"/>
              </a:ext>
            </a:extLst>
          </p:cNvPr>
          <p:cNvSpPr>
            <a:spLocks/>
          </p:cNvSpPr>
          <p:nvPr/>
        </p:nvSpPr>
        <p:spPr bwMode="auto">
          <a:xfrm>
            <a:off x="6435157" y="3958260"/>
            <a:ext cx="434393" cy="718396"/>
          </a:xfrm>
          <a:custGeom>
            <a:avLst/>
            <a:gdLst>
              <a:gd name="T0" fmla="*/ 40 w 1641"/>
              <a:gd name="T1" fmla="*/ 30 h 2721"/>
              <a:gd name="T2" fmla="*/ 56 w 1641"/>
              <a:gd name="T3" fmla="*/ 52 h 2721"/>
              <a:gd name="T4" fmla="*/ 76 w 1641"/>
              <a:gd name="T5" fmla="*/ 73 h 2721"/>
              <a:gd name="T6" fmla="*/ 83 w 1641"/>
              <a:gd name="T7" fmla="*/ 100 h 2721"/>
              <a:gd name="T8" fmla="*/ 63 w 1641"/>
              <a:gd name="T9" fmla="*/ 123 h 2721"/>
              <a:gd name="T10" fmla="*/ 38 w 1641"/>
              <a:gd name="T11" fmla="*/ 135 h 2721"/>
              <a:gd name="T12" fmla="*/ 12 w 1641"/>
              <a:gd name="T13" fmla="*/ 135 h 2721"/>
              <a:gd name="T14" fmla="*/ 28 w 1641"/>
              <a:gd name="T15" fmla="*/ 164 h 2721"/>
              <a:gd name="T16" fmla="*/ 20 w 1641"/>
              <a:gd name="T17" fmla="*/ 193 h 2721"/>
              <a:gd name="T18" fmla="*/ 6 w 1641"/>
              <a:gd name="T19" fmla="*/ 220 h 2721"/>
              <a:gd name="T20" fmla="*/ 0 w 1641"/>
              <a:gd name="T21" fmla="*/ 240 h 2721"/>
              <a:gd name="T22" fmla="*/ 6 w 1641"/>
              <a:gd name="T23" fmla="*/ 270 h 2721"/>
              <a:gd name="T24" fmla="*/ 23 w 1641"/>
              <a:gd name="T25" fmla="*/ 293 h 2721"/>
              <a:gd name="T26" fmla="*/ 41 w 1641"/>
              <a:gd name="T27" fmla="*/ 305 h 2721"/>
              <a:gd name="T28" fmla="*/ 63 w 1641"/>
              <a:gd name="T29" fmla="*/ 333 h 2721"/>
              <a:gd name="T30" fmla="*/ 82 w 1641"/>
              <a:gd name="T31" fmla="*/ 348 h 2721"/>
              <a:gd name="T32" fmla="*/ 100 w 1641"/>
              <a:gd name="T33" fmla="*/ 353 h 2721"/>
              <a:gd name="T34" fmla="*/ 115 w 1641"/>
              <a:gd name="T35" fmla="*/ 362 h 2721"/>
              <a:gd name="T36" fmla="*/ 111 w 1641"/>
              <a:gd name="T37" fmla="*/ 387 h 2721"/>
              <a:gd name="T38" fmla="*/ 103 w 1641"/>
              <a:gd name="T39" fmla="*/ 407 h 2721"/>
              <a:gd name="T40" fmla="*/ 121 w 1641"/>
              <a:gd name="T41" fmla="*/ 430 h 2721"/>
              <a:gd name="T42" fmla="*/ 143 w 1641"/>
              <a:gd name="T43" fmla="*/ 441 h 2721"/>
              <a:gd name="T44" fmla="*/ 172 w 1641"/>
              <a:gd name="T45" fmla="*/ 464 h 2721"/>
              <a:gd name="T46" fmla="*/ 177 w 1641"/>
              <a:gd name="T47" fmla="*/ 492 h 2721"/>
              <a:gd name="T48" fmla="*/ 194 w 1641"/>
              <a:gd name="T49" fmla="*/ 515 h 2721"/>
              <a:gd name="T50" fmla="*/ 194 w 1641"/>
              <a:gd name="T51" fmla="*/ 515 h 2721"/>
              <a:gd name="T52" fmla="*/ 220 w 1641"/>
              <a:gd name="T53" fmla="*/ 504 h 2721"/>
              <a:gd name="T54" fmla="*/ 235 w 1641"/>
              <a:gd name="T55" fmla="*/ 498 h 2721"/>
              <a:gd name="T56" fmla="*/ 254 w 1641"/>
              <a:gd name="T57" fmla="*/ 487 h 2721"/>
              <a:gd name="T58" fmla="*/ 271 w 1641"/>
              <a:gd name="T59" fmla="*/ 476 h 2721"/>
              <a:gd name="T60" fmla="*/ 285 w 1641"/>
              <a:gd name="T61" fmla="*/ 460 h 2721"/>
              <a:gd name="T62" fmla="*/ 284 w 1641"/>
              <a:gd name="T63" fmla="*/ 441 h 2721"/>
              <a:gd name="T64" fmla="*/ 285 w 1641"/>
              <a:gd name="T65" fmla="*/ 403 h 2721"/>
              <a:gd name="T66" fmla="*/ 305 w 1641"/>
              <a:gd name="T67" fmla="*/ 351 h 2721"/>
              <a:gd name="T68" fmla="*/ 300 w 1641"/>
              <a:gd name="T69" fmla="*/ 316 h 2721"/>
              <a:gd name="T70" fmla="*/ 294 w 1641"/>
              <a:gd name="T71" fmla="*/ 278 h 2721"/>
              <a:gd name="T72" fmla="*/ 311 w 1641"/>
              <a:gd name="T73" fmla="*/ 249 h 2721"/>
              <a:gd name="T74" fmla="*/ 300 w 1641"/>
              <a:gd name="T75" fmla="*/ 209 h 2721"/>
              <a:gd name="T76" fmla="*/ 298 w 1641"/>
              <a:gd name="T77" fmla="*/ 176 h 2721"/>
              <a:gd name="T78" fmla="*/ 285 w 1641"/>
              <a:gd name="T79" fmla="*/ 141 h 2721"/>
              <a:gd name="T80" fmla="*/ 273 w 1641"/>
              <a:gd name="T81" fmla="*/ 103 h 2721"/>
              <a:gd name="T82" fmla="*/ 271 w 1641"/>
              <a:gd name="T83" fmla="*/ 67 h 2721"/>
              <a:gd name="T84" fmla="*/ 248 w 1641"/>
              <a:gd name="T85" fmla="*/ 44 h 2721"/>
              <a:gd name="T86" fmla="*/ 236 w 1641"/>
              <a:gd name="T87" fmla="*/ 0 h 2721"/>
              <a:gd name="T88" fmla="*/ 40 w 1641"/>
              <a:gd name="T89" fmla="*/ 30 h 27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41" h="2721">
                <a:moveTo>
                  <a:pt x="213" y="160"/>
                </a:moveTo>
                <a:lnTo>
                  <a:pt x="298" y="274"/>
                </a:lnTo>
                <a:lnTo>
                  <a:pt x="399" y="384"/>
                </a:lnTo>
                <a:lnTo>
                  <a:pt x="438" y="529"/>
                </a:lnTo>
                <a:lnTo>
                  <a:pt x="333" y="652"/>
                </a:lnTo>
                <a:lnTo>
                  <a:pt x="201" y="712"/>
                </a:lnTo>
                <a:lnTo>
                  <a:pt x="61" y="711"/>
                </a:lnTo>
                <a:lnTo>
                  <a:pt x="150" y="864"/>
                </a:lnTo>
                <a:lnTo>
                  <a:pt x="105" y="1020"/>
                </a:lnTo>
                <a:lnTo>
                  <a:pt x="31" y="1162"/>
                </a:lnTo>
                <a:lnTo>
                  <a:pt x="0" y="1270"/>
                </a:lnTo>
                <a:lnTo>
                  <a:pt x="34" y="1428"/>
                </a:lnTo>
                <a:lnTo>
                  <a:pt x="120" y="1550"/>
                </a:lnTo>
                <a:lnTo>
                  <a:pt x="216" y="1611"/>
                </a:lnTo>
                <a:lnTo>
                  <a:pt x="333" y="1757"/>
                </a:lnTo>
                <a:lnTo>
                  <a:pt x="433" y="1839"/>
                </a:lnTo>
                <a:lnTo>
                  <a:pt x="529" y="1863"/>
                </a:lnTo>
                <a:lnTo>
                  <a:pt x="605" y="1910"/>
                </a:lnTo>
                <a:lnTo>
                  <a:pt x="587" y="2045"/>
                </a:lnTo>
                <a:lnTo>
                  <a:pt x="543" y="2153"/>
                </a:lnTo>
                <a:lnTo>
                  <a:pt x="636" y="2270"/>
                </a:lnTo>
                <a:lnTo>
                  <a:pt x="756" y="2331"/>
                </a:lnTo>
                <a:lnTo>
                  <a:pt x="906" y="2451"/>
                </a:lnTo>
                <a:lnTo>
                  <a:pt x="933" y="2597"/>
                </a:lnTo>
                <a:lnTo>
                  <a:pt x="1023" y="2720"/>
                </a:lnTo>
                <a:lnTo>
                  <a:pt x="1022" y="2721"/>
                </a:lnTo>
                <a:lnTo>
                  <a:pt x="1161" y="2664"/>
                </a:lnTo>
                <a:lnTo>
                  <a:pt x="1238" y="2631"/>
                </a:lnTo>
                <a:lnTo>
                  <a:pt x="1341" y="2574"/>
                </a:lnTo>
                <a:lnTo>
                  <a:pt x="1431" y="2514"/>
                </a:lnTo>
                <a:lnTo>
                  <a:pt x="1502" y="2431"/>
                </a:lnTo>
                <a:lnTo>
                  <a:pt x="1496" y="2330"/>
                </a:lnTo>
                <a:lnTo>
                  <a:pt x="1502" y="2127"/>
                </a:lnTo>
                <a:lnTo>
                  <a:pt x="1611" y="1854"/>
                </a:lnTo>
                <a:lnTo>
                  <a:pt x="1582" y="1671"/>
                </a:lnTo>
                <a:lnTo>
                  <a:pt x="1550" y="1471"/>
                </a:lnTo>
                <a:lnTo>
                  <a:pt x="1641" y="1314"/>
                </a:lnTo>
                <a:lnTo>
                  <a:pt x="1582" y="1104"/>
                </a:lnTo>
                <a:lnTo>
                  <a:pt x="1574" y="928"/>
                </a:lnTo>
                <a:lnTo>
                  <a:pt x="1502" y="744"/>
                </a:lnTo>
                <a:lnTo>
                  <a:pt x="1438" y="544"/>
                </a:lnTo>
                <a:lnTo>
                  <a:pt x="1431" y="354"/>
                </a:lnTo>
                <a:lnTo>
                  <a:pt x="1311" y="234"/>
                </a:lnTo>
                <a:lnTo>
                  <a:pt x="1246" y="0"/>
                </a:lnTo>
                <a:lnTo>
                  <a:pt x="213" y="160"/>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35" name="Freeform 25">
            <a:extLst>
              <a:ext uri="{FF2B5EF4-FFF2-40B4-BE49-F238E27FC236}">
                <a16:creationId xmlns:a16="http://schemas.microsoft.com/office/drawing/2014/main" id="{37858683-96B9-429C-8CC5-AE3801E50199}"/>
              </a:ext>
            </a:extLst>
          </p:cNvPr>
          <p:cNvSpPr>
            <a:spLocks/>
          </p:cNvSpPr>
          <p:nvPr/>
        </p:nvSpPr>
        <p:spPr bwMode="auto">
          <a:xfrm>
            <a:off x="6813681" y="3981973"/>
            <a:ext cx="332430" cy="592850"/>
          </a:xfrm>
          <a:custGeom>
            <a:avLst/>
            <a:gdLst>
              <a:gd name="T0" fmla="*/ 0 w 1255"/>
              <a:gd name="T1" fmla="*/ 49 h 2237"/>
              <a:gd name="T2" fmla="*/ 2 w 1255"/>
              <a:gd name="T3" fmla="*/ 86 h 2237"/>
              <a:gd name="T4" fmla="*/ 13 w 1255"/>
              <a:gd name="T5" fmla="*/ 123 h 2237"/>
              <a:gd name="T6" fmla="*/ 27 w 1255"/>
              <a:gd name="T7" fmla="*/ 158 h 2237"/>
              <a:gd name="T8" fmla="*/ 29 w 1255"/>
              <a:gd name="T9" fmla="*/ 192 h 2237"/>
              <a:gd name="T10" fmla="*/ 40 w 1255"/>
              <a:gd name="T11" fmla="*/ 231 h 2237"/>
              <a:gd name="T12" fmla="*/ 23 w 1255"/>
              <a:gd name="T13" fmla="*/ 262 h 2237"/>
              <a:gd name="T14" fmla="*/ 34 w 1255"/>
              <a:gd name="T15" fmla="*/ 335 h 2237"/>
              <a:gd name="T16" fmla="*/ 14 w 1255"/>
              <a:gd name="T17" fmla="*/ 386 h 2237"/>
              <a:gd name="T18" fmla="*/ 12 w 1255"/>
              <a:gd name="T19" fmla="*/ 425 h 2237"/>
              <a:gd name="T20" fmla="*/ 33 w 1255"/>
              <a:gd name="T21" fmla="*/ 414 h 2237"/>
              <a:gd name="T22" fmla="*/ 49 w 1255"/>
              <a:gd name="T23" fmla="*/ 399 h 2237"/>
              <a:gd name="T24" fmla="*/ 68 w 1255"/>
              <a:gd name="T25" fmla="*/ 412 h 2237"/>
              <a:gd name="T26" fmla="*/ 88 w 1255"/>
              <a:gd name="T27" fmla="*/ 393 h 2237"/>
              <a:gd name="T28" fmla="*/ 111 w 1255"/>
              <a:gd name="T29" fmla="*/ 382 h 2237"/>
              <a:gd name="T30" fmla="*/ 120 w 1255"/>
              <a:gd name="T31" fmla="*/ 363 h 2237"/>
              <a:gd name="T32" fmla="*/ 145 w 1255"/>
              <a:gd name="T33" fmla="*/ 371 h 2237"/>
              <a:gd name="T34" fmla="*/ 162 w 1255"/>
              <a:gd name="T35" fmla="*/ 348 h 2237"/>
              <a:gd name="T36" fmla="*/ 180 w 1255"/>
              <a:gd name="T37" fmla="*/ 321 h 2237"/>
              <a:gd name="T38" fmla="*/ 180 w 1255"/>
              <a:gd name="T39" fmla="*/ 300 h 2237"/>
              <a:gd name="T40" fmla="*/ 203 w 1255"/>
              <a:gd name="T41" fmla="*/ 286 h 2237"/>
              <a:gd name="T42" fmla="*/ 238 w 1255"/>
              <a:gd name="T43" fmla="*/ 280 h 2237"/>
              <a:gd name="T44" fmla="*/ 230 w 1255"/>
              <a:gd name="T45" fmla="*/ 260 h 2237"/>
              <a:gd name="T46" fmla="*/ 236 w 1255"/>
              <a:gd name="T47" fmla="*/ 234 h 2237"/>
              <a:gd name="T48" fmla="*/ 230 w 1255"/>
              <a:gd name="T49" fmla="*/ 195 h 2237"/>
              <a:gd name="T50" fmla="*/ 217 w 1255"/>
              <a:gd name="T51" fmla="*/ 160 h 2237"/>
              <a:gd name="T52" fmla="*/ 214 w 1255"/>
              <a:gd name="T53" fmla="*/ 108 h 2237"/>
              <a:gd name="T54" fmla="*/ 205 w 1255"/>
              <a:gd name="T55" fmla="*/ 90 h 2237"/>
              <a:gd name="T56" fmla="*/ 197 w 1255"/>
              <a:gd name="T57" fmla="*/ 69 h 2237"/>
              <a:gd name="T58" fmla="*/ 191 w 1255"/>
              <a:gd name="T59" fmla="*/ 52 h 2237"/>
              <a:gd name="T60" fmla="*/ 197 w 1255"/>
              <a:gd name="T61" fmla="*/ 37 h 2237"/>
              <a:gd name="T62" fmla="*/ 185 w 1255"/>
              <a:gd name="T63" fmla="*/ 11 h 2237"/>
              <a:gd name="T64" fmla="*/ 168 w 1255"/>
              <a:gd name="T65" fmla="*/ 0 h 2237"/>
              <a:gd name="T66" fmla="*/ 126 w 1255"/>
              <a:gd name="T67" fmla="*/ 8 h 2237"/>
              <a:gd name="T68" fmla="*/ 80 w 1255"/>
              <a:gd name="T69" fmla="*/ 17 h 2237"/>
              <a:gd name="T70" fmla="*/ 49 w 1255"/>
              <a:gd name="T71" fmla="*/ 22 h 2237"/>
              <a:gd name="T72" fmla="*/ 24 w 1255"/>
              <a:gd name="T73" fmla="*/ 35 h 2237"/>
              <a:gd name="T74" fmla="*/ 0 w 1255"/>
              <a:gd name="T75" fmla="*/ 49 h 2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5" h="2237">
                <a:moveTo>
                  <a:pt x="0" y="260"/>
                </a:moveTo>
                <a:lnTo>
                  <a:pt x="9" y="452"/>
                </a:lnTo>
                <a:lnTo>
                  <a:pt x="70" y="645"/>
                </a:lnTo>
                <a:lnTo>
                  <a:pt x="144" y="833"/>
                </a:lnTo>
                <a:lnTo>
                  <a:pt x="151" y="1011"/>
                </a:lnTo>
                <a:lnTo>
                  <a:pt x="211" y="1217"/>
                </a:lnTo>
                <a:lnTo>
                  <a:pt x="120" y="1379"/>
                </a:lnTo>
                <a:lnTo>
                  <a:pt x="181" y="1763"/>
                </a:lnTo>
                <a:lnTo>
                  <a:pt x="73" y="2033"/>
                </a:lnTo>
                <a:lnTo>
                  <a:pt x="64" y="2237"/>
                </a:lnTo>
                <a:lnTo>
                  <a:pt x="176" y="2178"/>
                </a:lnTo>
                <a:lnTo>
                  <a:pt x="256" y="2101"/>
                </a:lnTo>
                <a:lnTo>
                  <a:pt x="360" y="2170"/>
                </a:lnTo>
                <a:lnTo>
                  <a:pt x="466" y="2071"/>
                </a:lnTo>
                <a:lnTo>
                  <a:pt x="586" y="2011"/>
                </a:lnTo>
                <a:lnTo>
                  <a:pt x="631" y="1913"/>
                </a:lnTo>
                <a:lnTo>
                  <a:pt x="766" y="1951"/>
                </a:lnTo>
                <a:lnTo>
                  <a:pt x="855" y="1833"/>
                </a:lnTo>
                <a:lnTo>
                  <a:pt x="951" y="1689"/>
                </a:lnTo>
                <a:lnTo>
                  <a:pt x="951" y="1577"/>
                </a:lnTo>
                <a:lnTo>
                  <a:pt x="1071" y="1505"/>
                </a:lnTo>
                <a:lnTo>
                  <a:pt x="1255" y="1473"/>
                </a:lnTo>
                <a:lnTo>
                  <a:pt x="1215" y="1369"/>
                </a:lnTo>
                <a:lnTo>
                  <a:pt x="1246" y="1231"/>
                </a:lnTo>
                <a:lnTo>
                  <a:pt x="1215" y="1025"/>
                </a:lnTo>
                <a:lnTo>
                  <a:pt x="1143" y="841"/>
                </a:lnTo>
                <a:lnTo>
                  <a:pt x="1126" y="570"/>
                </a:lnTo>
                <a:lnTo>
                  <a:pt x="1079" y="473"/>
                </a:lnTo>
                <a:lnTo>
                  <a:pt x="1039" y="361"/>
                </a:lnTo>
                <a:lnTo>
                  <a:pt x="1007" y="273"/>
                </a:lnTo>
                <a:lnTo>
                  <a:pt x="1039" y="193"/>
                </a:lnTo>
                <a:lnTo>
                  <a:pt x="976" y="60"/>
                </a:lnTo>
                <a:lnTo>
                  <a:pt x="886" y="0"/>
                </a:lnTo>
                <a:lnTo>
                  <a:pt x="663" y="41"/>
                </a:lnTo>
                <a:lnTo>
                  <a:pt x="423" y="89"/>
                </a:lnTo>
                <a:lnTo>
                  <a:pt x="256" y="114"/>
                </a:lnTo>
                <a:lnTo>
                  <a:pt x="127" y="185"/>
                </a:lnTo>
                <a:lnTo>
                  <a:pt x="0" y="260"/>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36" name="Freeform 26">
            <a:extLst>
              <a:ext uri="{FF2B5EF4-FFF2-40B4-BE49-F238E27FC236}">
                <a16:creationId xmlns:a16="http://schemas.microsoft.com/office/drawing/2014/main" id="{3FE9F9AA-B879-4E4E-A2D0-4298B8D76599}"/>
              </a:ext>
            </a:extLst>
          </p:cNvPr>
          <p:cNvSpPr>
            <a:spLocks/>
          </p:cNvSpPr>
          <p:nvPr/>
        </p:nvSpPr>
        <p:spPr bwMode="auto">
          <a:xfrm>
            <a:off x="7070685" y="3845269"/>
            <a:ext cx="452551" cy="511944"/>
          </a:xfrm>
          <a:custGeom>
            <a:avLst/>
            <a:gdLst>
              <a:gd name="T0" fmla="*/ 0 w 1707"/>
              <a:gd name="T1" fmla="*/ 109 h 1934"/>
              <a:gd name="T2" fmla="*/ 23 w 1707"/>
              <a:gd name="T3" fmla="*/ 94 h 1934"/>
              <a:gd name="T4" fmla="*/ 60 w 1707"/>
              <a:gd name="T5" fmla="*/ 93 h 1934"/>
              <a:gd name="T6" fmla="*/ 60 w 1707"/>
              <a:gd name="T7" fmla="*/ 85 h 1934"/>
              <a:gd name="T8" fmla="*/ 96 w 1707"/>
              <a:gd name="T9" fmla="*/ 82 h 1934"/>
              <a:gd name="T10" fmla="*/ 122 w 1707"/>
              <a:gd name="T11" fmla="*/ 90 h 1934"/>
              <a:gd name="T12" fmla="*/ 153 w 1707"/>
              <a:gd name="T13" fmla="*/ 99 h 1934"/>
              <a:gd name="T14" fmla="*/ 218 w 1707"/>
              <a:gd name="T15" fmla="*/ 59 h 1934"/>
              <a:gd name="T16" fmla="*/ 295 w 1707"/>
              <a:gd name="T17" fmla="*/ 0 h 1934"/>
              <a:gd name="T18" fmla="*/ 318 w 1707"/>
              <a:gd name="T19" fmla="*/ 82 h 1934"/>
              <a:gd name="T20" fmla="*/ 321 w 1707"/>
              <a:gd name="T21" fmla="*/ 140 h 1934"/>
              <a:gd name="T22" fmla="*/ 324 w 1707"/>
              <a:gd name="T23" fmla="*/ 190 h 1934"/>
              <a:gd name="T24" fmla="*/ 312 w 1707"/>
              <a:gd name="T25" fmla="*/ 225 h 1934"/>
              <a:gd name="T26" fmla="*/ 292 w 1707"/>
              <a:gd name="T27" fmla="*/ 250 h 1934"/>
              <a:gd name="T28" fmla="*/ 272 w 1707"/>
              <a:gd name="T29" fmla="*/ 265 h 1934"/>
              <a:gd name="T30" fmla="*/ 275 w 1707"/>
              <a:gd name="T31" fmla="*/ 284 h 1934"/>
              <a:gd name="T32" fmla="*/ 268 w 1707"/>
              <a:gd name="T33" fmla="*/ 302 h 1934"/>
              <a:gd name="T34" fmla="*/ 250 w 1707"/>
              <a:gd name="T35" fmla="*/ 299 h 1934"/>
              <a:gd name="T36" fmla="*/ 250 w 1707"/>
              <a:gd name="T37" fmla="*/ 325 h 1934"/>
              <a:gd name="T38" fmla="*/ 244 w 1707"/>
              <a:gd name="T39" fmla="*/ 344 h 1934"/>
              <a:gd name="T40" fmla="*/ 221 w 1707"/>
              <a:gd name="T41" fmla="*/ 367 h 1934"/>
              <a:gd name="T42" fmla="*/ 206 w 1707"/>
              <a:gd name="T43" fmla="*/ 349 h 1934"/>
              <a:gd name="T44" fmla="*/ 184 w 1707"/>
              <a:gd name="T45" fmla="*/ 332 h 1934"/>
              <a:gd name="T46" fmla="*/ 168 w 1707"/>
              <a:gd name="T47" fmla="*/ 349 h 1934"/>
              <a:gd name="T48" fmla="*/ 147 w 1707"/>
              <a:gd name="T49" fmla="*/ 356 h 1934"/>
              <a:gd name="T50" fmla="*/ 113 w 1707"/>
              <a:gd name="T51" fmla="*/ 356 h 1934"/>
              <a:gd name="T52" fmla="*/ 83 w 1707"/>
              <a:gd name="T53" fmla="*/ 352 h 1934"/>
              <a:gd name="T54" fmla="*/ 52 w 1707"/>
              <a:gd name="T55" fmla="*/ 332 h 1934"/>
              <a:gd name="T56" fmla="*/ 46 w 1707"/>
              <a:gd name="T57" fmla="*/ 293 h 1934"/>
              <a:gd name="T58" fmla="*/ 32 w 1707"/>
              <a:gd name="T59" fmla="*/ 258 h 1934"/>
              <a:gd name="T60" fmla="*/ 29 w 1707"/>
              <a:gd name="T61" fmla="*/ 206 h 1934"/>
              <a:gd name="T62" fmla="*/ 20 w 1707"/>
              <a:gd name="T63" fmla="*/ 189 h 1934"/>
              <a:gd name="T64" fmla="*/ 7 w 1707"/>
              <a:gd name="T65" fmla="*/ 150 h 1934"/>
              <a:gd name="T66" fmla="*/ 13 w 1707"/>
              <a:gd name="T67" fmla="*/ 135 h 1934"/>
              <a:gd name="T68" fmla="*/ 0 w 1707"/>
              <a:gd name="T69" fmla="*/ 109 h 19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07" h="1934">
                <a:moveTo>
                  <a:pt x="0" y="575"/>
                </a:moveTo>
                <a:lnTo>
                  <a:pt x="123" y="496"/>
                </a:lnTo>
                <a:lnTo>
                  <a:pt x="315" y="488"/>
                </a:lnTo>
                <a:lnTo>
                  <a:pt x="315" y="448"/>
                </a:lnTo>
                <a:lnTo>
                  <a:pt x="507" y="432"/>
                </a:lnTo>
                <a:lnTo>
                  <a:pt x="643" y="472"/>
                </a:lnTo>
                <a:lnTo>
                  <a:pt x="805" y="523"/>
                </a:lnTo>
                <a:lnTo>
                  <a:pt x="1147" y="312"/>
                </a:lnTo>
                <a:lnTo>
                  <a:pt x="1555" y="0"/>
                </a:lnTo>
                <a:lnTo>
                  <a:pt x="1675" y="433"/>
                </a:lnTo>
                <a:lnTo>
                  <a:pt x="1691" y="736"/>
                </a:lnTo>
                <a:lnTo>
                  <a:pt x="1707" y="1000"/>
                </a:lnTo>
                <a:lnTo>
                  <a:pt x="1645" y="1184"/>
                </a:lnTo>
                <a:lnTo>
                  <a:pt x="1539" y="1320"/>
                </a:lnTo>
                <a:lnTo>
                  <a:pt x="1435" y="1394"/>
                </a:lnTo>
                <a:lnTo>
                  <a:pt x="1451" y="1496"/>
                </a:lnTo>
                <a:lnTo>
                  <a:pt x="1411" y="1592"/>
                </a:lnTo>
                <a:lnTo>
                  <a:pt x="1315" y="1574"/>
                </a:lnTo>
                <a:lnTo>
                  <a:pt x="1315" y="1712"/>
                </a:lnTo>
                <a:lnTo>
                  <a:pt x="1285" y="1814"/>
                </a:lnTo>
                <a:lnTo>
                  <a:pt x="1165" y="1934"/>
                </a:lnTo>
                <a:lnTo>
                  <a:pt x="1083" y="1840"/>
                </a:lnTo>
                <a:lnTo>
                  <a:pt x="971" y="1752"/>
                </a:lnTo>
                <a:lnTo>
                  <a:pt x="883" y="1840"/>
                </a:lnTo>
                <a:lnTo>
                  <a:pt x="775" y="1874"/>
                </a:lnTo>
                <a:lnTo>
                  <a:pt x="595" y="1874"/>
                </a:lnTo>
                <a:lnTo>
                  <a:pt x="435" y="1856"/>
                </a:lnTo>
                <a:lnTo>
                  <a:pt x="275" y="1750"/>
                </a:lnTo>
                <a:lnTo>
                  <a:pt x="242" y="1544"/>
                </a:lnTo>
                <a:lnTo>
                  <a:pt x="170" y="1361"/>
                </a:lnTo>
                <a:lnTo>
                  <a:pt x="153" y="1085"/>
                </a:lnTo>
                <a:lnTo>
                  <a:pt x="107" y="998"/>
                </a:lnTo>
                <a:lnTo>
                  <a:pt x="35" y="791"/>
                </a:lnTo>
                <a:lnTo>
                  <a:pt x="66" y="710"/>
                </a:lnTo>
                <a:lnTo>
                  <a:pt x="0" y="575"/>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37" name="Freeform 27">
            <a:extLst>
              <a:ext uri="{FF2B5EF4-FFF2-40B4-BE49-F238E27FC236}">
                <a16:creationId xmlns:a16="http://schemas.microsoft.com/office/drawing/2014/main" id="{939DBD8F-5F8C-4251-823E-97E1FDDA30C8}"/>
              </a:ext>
            </a:extLst>
          </p:cNvPr>
          <p:cNvSpPr>
            <a:spLocks/>
          </p:cNvSpPr>
          <p:nvPr/>
        </p:nvSpPr>
        <p:spPr bwMode="auto">
          <a:xfrm>
            <a:off x="6706129" y="4308390"/>
            <a:ext cx="726317" cy="433826"/>
          </a:xfrm>
          <a:custGeom>
            <a:avLst/>
            <a:gdLst>
              <a:gd name="T0" fmla="*/ 0 w 2741"/>
              <a:gd name="T1" fmla="*/ 264 h 1641"/>
              <a:gd name="T2" fmla="*/ 19 w 2741"/>
              <a:gd name="T3" fmla="*/ 275 h 1641"/>
              <a:gd name="T4" fmla="*/ 22 w 2741"/>
              <a:gd name="T5" fmla="*/ 308 h 1641"/>
              <a:gd name="T6" fmla="*/ 45 w 2741"/>
              <a:gd name="T7" fmla="*/ 311 h 1641"/>
              <a:gd name="T8" fmla="*/ 66 w 2741"/>
              <a:gd name="T9" fmla="*/ 305 h 1641"/>
              <a:gd name="T10" fmla="*/ 93 w 2741"/>
              <a:gd name="T11" fmla="*/ 304 h 1641"/>
              <a:gd name="T12" fmla="*/ 124 w 2741"/>
              <a:gd name="T13" fmla="*/ 292 h 1641"/>
              <a:gd name="T14" fmla="*/ 155 w 2741"/>
              <a:gd name="T15" fmla="*/ 279 h 1641"/>
              <a:gd name="T16" fmla="*/ 189 w 2741"/>
              <a:gd name="T17" fmla="*/ 280 h 1641"/>
              <a:gd name="T18" fmla="*/ 240 w 2741"/>
              <a:gd name="T19" fmla="*/ 264 h 1641"/>
              <a:gd name="T20" fmla="*/ 313 w 2741"/>
              <a:gd name="T21" fmla="*/ 250 h 1641"/>
              <a:gd name="T22" fmla="*/ 357 w 2741"/>
              <a:gd name="T23" fmla="*/ 244 h 1641"/>
              <a:gd name="T24" fmla="*/ 412 w 2741"/>
              <a:gd name="T25" fmla="*/ 235 h 1641"/>
              <a:gd name="T26" fmla="*/ 456 w 2741"/>
              <a:gd name="T27" fmla="*/ 222 h 1641"/>
              <a:gd name="T28" fmla="*/ 513 w 2741"/>
              <a:gd name="T29" fmla="*/ 209 h 1641"/>
              <a:gd name="T30" fmla="*/ 518 w 2741"/>
              <a:gd name="T31" fmla="*/ 193 h 1641"/>
              <a:gd name="T32" fmla="*/ 507 w 2741"/>
              <a:gd name="T33" fmla="*/ 165 h 1641"/>
              <a:gd name="T34" fmla="*/ 518 w 2741"/>
              <a:gd name="T35" fmla="*/ 145 h 1641"/>
              <a:gd name="T36" fmla="*/ 520 w 2741"/>
              <a:gd name="T37" fmla="*/ 121 h 1641"/>
              <a:gd name="T38" fmla="*/ 517 w 2741"/>
              <a:gd name="T39" fmla="*/ 97 h 1641"/>
              <a:gd name="T40" fmla="*/ 496 w 2741"/>
              <a:gd name="T41" fmla="*/ 80 h 1641"/>
              <a:gd name="T42" fmla="*/ 493 w 2741"/>
              <a:gd name="T43" fmla="*/ 47 h 1641"/>
              <a:gd name="T44" fmla="*/ 482 w 2741"/>
              <a:gd name="T45" fmla="*/ 34 h 1641"/>
              <a:gd name="T46" fmla="*/ 469 w 2741"/>
              <a:gd name="T47" fmla="*/ 19 h 1641"/>
              <a:gd name="T48" fmla="*/ 445 w 2741"/>
              <a:gd name="T49" fmla="*/ 0 h 1641"/>
              <a:gd name="T50" fmla="*/ 430 w 2741"/>
              <a:gd name="T51" fmla="*/ 16 h 1641"/>
              <a:gd name="T52" fmla="*/ 409 w 2741"/>
              <a:gd name="T53" fmla="*/ 23 h 1641"/>
              <a:gd name="T54" fmla="*/ 375 w 2741"/>
              <a:gd name="T55" fmla="*/ 23 h 1641"/>
              <a:gd name="T56" fmla="*/ 344 w 2741"/>
              <a:gd name="T57" fmla="*/ 20 h 1641"/>
              <a:gd name="T58" fmla="*/ 313 w 2741"/>
              <a:gd name="T59" fmla="*/ 0 h 1641"/>
              <a:gd name="T60" fmla="*/ 307 w 2741"/>
              <a:gd name="T61" fmla="*/ 26 h 1641"/>
              <a:gd name="T62" fmla="*/ 315 w 2741"/>
              <a:gd name="T63" fmla="*/ 46 h 1641"/>
              <a:gd name="T64" fmla="*/ 280 w 2741"/>
              <a:gd name="T65" fmla="*/ 52 h 1641"/>
              <a:gd name="T66" fmla="*/ 257 w 2741"/>
              <a:gd name="T67" fmla="*/ 65 h 1641"/>
              <a:gd name="T68" fmla="*/ 257 w 2741"/>
              <a:gd name="T69" fmla="*/ 87 h 1641"/>
              <a:gd name="T70" fmla="*/ 241 w 2741"/>
              <a:gd name="T71" fmla="*/ 111 h 1641"/>
              <a:gd name="T72" fmla="*/ 223 w 2741"/>
              <a:gd name="T73" fmla="*/ 136 h 1641"/>
              <a:gd name="T74" fmla="*/ 196 w 2741"/>
              <a:gd name="T75" fmla="*/ 129 h 1641"/>
              <a:gd name="T76" fmla="*/ 188 w 2741"/>
              <a:gd name="T77" fmla="*/ 148 h 1641"/>
              <a:gd name="T78" fmla="*/ 165 w 2741"/>
              <a:gd name="T79" fmla="*/ 159 h 1641"/>
              <a:gd name="T80" fmla="*/ 145 w 2741"/>
              <a:gd name="T81" fmla="*/ 178 h 1641"/>
              <a:gd name="T82" fmla="*/ 126 w 2741"/>
              <a:gd name="T83" fmla="*/ 165 h 1641"/>
              <a:gd name="T84" fmla="*/ 111 w 2741"/>
              <a:gd name="T85" fmla="*/ 179 h 1641"/>
              <a:gd name="T86" fmla="*/ 89 w 2741"/>
              <a:gd name="T87" fmla="*/ 190 h 1641"/>
              <a:gd name="T88" fmla="*/ 91 w 2741"/>
              <a:gd name="T89" fmla="*/ 210 h 1641"/>
              <a:gd name="T90" fmla="*/ 78 w 2741"/>
              <a:gd name="T91" fmla="*/ 225 h 1641"/>
              <a:gd name="T92" fmla="*/ 60 w 2741"/>
              <a:gd name="T93" fmla="*/ 237 h 1641"/>
              <a:gd name="T94" fmla="*/ 40 w 2741"/>
              <a:gd name="T95" fmla="*/ 248 h 1641"/>
              <a:gd name="T96" fmla="*/ 0 w 2741"/>
              <a:gd name="T97" fmla="*/ 264 h 16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41" h="1641">
                <a:moveTo>
                  <a:pt x="0" y="1394"/>
                </a:moveTo>
                <a:lnTo>
                  <a:pt x="100" y="1452"/>
                </a:lnTo>
                <a:lnTo>
                  <a:pt x="117" y="1626"/>
                </a:lnTo>
                <a:lnTo>
                  <a:pt x="237" y="1641"/>
                </a:lnTo>
                <a:lnTo>
                  <a:pt x="350" y="1611"/>
                </a:lnTo>
                <a:lnTo>
                  <a:pt x="488" y="1605"/>
                </a:lnTo>
                <a:lnTo>
                  <a:pt x="656" y="1539"/>
                </a:lnTo>
                <a:lnTo>
                  <a:pt x="818" y="1473"/>
                </a:lnTo>
                <a:lnTo>
                  <a:pt x="998" y="1479"/>
                </a:lnTo>
                <a:lnTo>
                  <a:pt x="1267" y="1395"/>
                </a:lnTo>
                <a:lnTo>
                  <a:pt x="1651" y="1317"/>
                </a:lnTo>
                <a:lnTo>
                  <a:pt x="1884" y="1287"/>
                </a:lnTo>
                <a:lnTo>
                  <a:pt x="2172" y="1239"/>
                </a:lnTo>
                <a:lnTo>
                  <a:pt x="2402" y="1172"/>
                </a:lnTo>
                <a:lnTo>
                  <a:pt x="2705" y="1101"/>
                </a:lnTo>
                <a:lnTo>
                  <a:pt x="2729" y="1017"/>
                </a:lnTo>
                <a:lnTo>
                  <a:pt x="2672" y="872"/>
                </a:lnTo>
                <a:lnTo>
                  <a:pt x="2729" y="765"/>
                </a:lnTo>
                <a:lnTo>
                  <a:pt x="2741" y="639"/>
                </a:lnTo>
                <a:lnTo>
                  <a:pt x="2723" y="513"/>
                </a:lnTo>
                <a:lnTo>
                  <a:pt x="2615" y="423"/>
                </a:lnTo>
                <a:lnTo>
                  <a:pt x="2597" y="249"/>
                </a:lnTo>
                <a:lnTo>
                  <a:pt x="2540" y="182"/>
                </a:lnTo>
                <a:lnTo>
                  <a:pt x="2470" y="99"/>
                </a:lnTo>
                <a:lnTo>
                  <a:pt x="2347" y="2"/>
                </a:lnTo>
                <a:lnTo>
                  <a:pt x="2266" y="87"/>
                </a:lnTo>
                <a:lnTo>
                  <a:pt x="2154" y="123"/>
                </a:lnTo>
                <a:lnTo>
                  <a:pt x="1976" y="123"/>
                </a:lnTo>
                <a:lnTo>
                  <a:pt x="1813" y="107"/>
                </a:lnTo>
                <a:lnTo>
                  <a:pt x="1651" y="0"/>
                </a:lnTo>
                <a:lnTo>
                  <a:pt x="1620" y="138"/>
                </a:lnTo>
                <a:lnTo>
                  <a:pt x="1659" y="242"/>
                </a:lnTo>
                <a:lnTo>
                  <a:pt x="1476" y="272"/>
                </a:lnTo>
                <a:lnTo>
                  <a:pt x="1357" y="344"/>
                </a:lnTo>
                <a:lnTo>
                  <a:pt x="1356" y="458"/>
                </a:lnTo>
                <a:lnTo>
                  <a:pt x="1269" y="588"/>
                </a:lnTo>
                <a:lnTo>
                  <a:pt x="1173" y="717"/>
                </a:lnTo>
                <a:lnTo>
                  <a:pt x="1035" y="681"/>
                </a:lnTo>
                <a:lnTo>
                  <a:pt x="992" y="780"/>
                </a:lnTo>
                <a:lnTo>
                  <a:pt x="871" y="837"/>
                </a:lnTo>
                <a:lnTo>
                  <a:pt x="766" y="938"/>
                </a:lnTo>
                <a:lnTo>
                  <a:pt x="662" y="870"/>
                </a:lnTo>
                <a:lnTo>
                  <a:pt x="583" y="944"/>
                </a:lnTo>
                <a:lnTo>
                  <a:pt x="471" y="1005"/>
                </a:lnTo>
                <a:lnTo>
                  <a:pt x="479" y="1106"/>
                </a:lnTo>
                <a:lnTo>
                  <a:pt x="409" y="1185"/>
                </a:lnTo>
                <a:lnTo>
                  <a:pt x="315" y="1250"/>
                </a:lnTo>
                <a:lnTo>
                  <a:pt x="213" y="1307"/>
                </a:lnTo>
                <a:lnTo>
                  <a:pt x="0" y="1394"/>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38" name="Freeform 28">
            <a:extLst>
              <a:ext uri="{FF2B5EF4-FFF2-40B4-BE49-F238E27FC236}">
                <a16:creationId xmlns:a16="http://schemas.microsoft.com/office/drawing/2014/main" id="{992B2255-DD6C-46B4-9191-B83DF68C30AD}"/>
              </a:ext>
            </a:extLst>
          </p:cNvPr>
          <p:cNvSpPr>
            <a:spLocks/>
          </p:cNvSpPr>
          <p:nvPr/>
        </p:nvSpPr>
        <p:spPr bwMode="auto">
          <a:xfrm>
            <a:off x="6653052" y="4570639"/>
            <a:ext cx="872976" cy="400349"/>
          </a:xfrm>
          <a:custGeom>
            <a:avLst/>
            <a:gdLst>
              <a:gd name="T0" fmla="*/ 27 w 3296"/>
              <a:gd name="T1" fmla="*/ 190 h 1514"/>
              <a:gd name="T2" fmla="*/ 28 w 3296"/>
              <a:gd name="T3" fmla="*/ 207 h 1514"/>
              <a:gd name="T4" fmla="*/ 17 w 3296"/>
              <a:gd name="T5" fmla="*/ 222 h 1514"/>
              <a:gd name="T6" fmla="*/ 16 w 3296"/>
              <a:gd name="T7" fmla="*/ 238 h 1514"/>
              <a:gd name="T8" fmla="*/ 5 w 3296"/>
              <a:gd name="T9" fmla="*/ 250 h 1514"/>
              <a:gd name="T10" fmla="*/ 0 w 3296"/>
              <a:gd name="T11" fmla="*/ 287 h 1514"/>
              <a:gd name="T12" fmla="*/ 10 w 3296"/>
              <a:gd name="T13" fmla="*/ 286 h 1514"/>
              <a:gd name="T14" fmla="*/ 44 w 3296"/>
              <a:gd name="T15" fmla="*/ 280 h 1514"/>
              <a:gd name="T16" fmla="*/ 77 w 3296"/>
              <a:gd name="T17" fmla="*/ 277 h 1514"/>
              <a:gd name="T18" fmla="*/ 97 w 3296"/>
              <a:gd name="T19" fmla="*/ 273 h 1514"/>
              <a:gd name="T20" fmla="*/ 114 w 3296"/>
              <a:gd name="T21" fmla="*/ 273 h 1514"/>
              <a:gd name="T22" fmla="*/ 143 w 3296"/>
              <a:gd name="T23" fmla="*/ 272 h 1514"/>
              <a:gd name="T24" fmla="*/ 157 w 3296"/>
              <a:gd name="T25" fmla="*/ 261 h 1514"/>
              <a:gd name="T26" fmla="*/ 162 w 3296"/>
              <a:gd name="T27" fmla="*/ 250 h 1514"/>
              <a:gd name="T28" fmla="*/ 181 w 3296"/>
              <a:gd name="T29" fmla="*/ 255 h 1514"/>
              <a:gd name="T30" fmla="*/ 196 w 3296"/>
              <a:gd name="T31" fmla="*/ 244 h 1514"/>
              <a:gd name="T32" fmla="*/ 208 w 3296"/>
              <a:gd name="T33" fmla="*/ 248 h 1514"/>
              <a:gd name="T34" fmla="*/ 211 w 3296"/>
              <a:gd name="T35" fmla="*/ 260 h 1514"/>
              <a:gd name="T36" fmla="*/ 236 w 3296"/>
              <a:gd name="T37" fmla="*/ 256 h 1514"/>
              <a:gd name="T38" fmla="*/ 275 w 3296"/>
              <a:gd name="T39" fmla="*/ 244 h 1514"/>
              <a:gd name="T40" fmla="*/ 302 w 3296"/>
              <a:gd name="T41" fmla="*/ 241 h 1514"/>
              <a:gd name="T42" fmla="*/ 338 w 3296"/>
              <a:gd name="T43" fmla="*/ 228 h 1514"/>
              <a:gd name="T44" fmla="*/ 373 w 3296"/>
              <a:gd name="T45" fmla="*/ 227 h 1514"/>
              <a:gd name="T46" fmla="*/ 396 w 3296"/>
              <a:gd name="T47" fmla="*/ 216 h 1514"/>
              <a:gd name="T48" fmla="*/ 426 w 3296"/>
              <a:gd name="T49" fmla="*/ 218 h 1514"/>
              <a:gd name="T50" fmla="*/ 447 w 3296"/>
              <a:gd name="T51" fmla="*/ 204 h 1514"/>
              <a:gd name="T52" fmla="*/ 447 w 3296"/>
              <a:gd name="T53" fmla="*/ 176 h 1514"/>
              <a:gd name="T54" fmla="*/ 464 w 3296"/>
              <a:gd name="T55" fmla="*/ 171 h 1514"/>
              <a:gd name="T56" fmla="*/ 479 w 3296"/>
              <a:gd name="T57" fmla="*/ 146 h 1514"/>
              <a:gd name="T58" fmla="*/ 550 w 3296"/>
              <a:gd name="T59" fmla="*/ 92 h 1514"/>
              <a:gd name="T60" fmla="*/ 543 w 3296"/>
              <a:gd name="T61" fmla="*/ 74 h 1514"/>
              <a:gd name="T62" fmla="*/ 612 w 3296"/>
              <a:gd name="T63" fmla="*/ 39 h 1514"/>
              <a:gd name="T64" fmla="*/ 625 w 3296"/>
              <a:gd name="T65" fmla="*/ 21 h 1514"/>
              <a:gd name="T66" fmla="*/ 624 w 3296"/>
              <a:gd name="T67" fmla="*/ 0 h 1514"/>
              <a:gd name="T68" fmla="*/ 598 w 3296"/>
              <a:gd name="T69" fmla="*/ 12 h 1514"/>
              <a:gd name="T70" fmla="*/ 551 w 3296"/>
              <a:gd name="T71" fmla="*/ 20 h 1514"/>
              <a:gd name="T72" fmla="*/ 491 w 3296"/>
              <a:gd name="T73" fmla="*/ 35 h 1514"/>
              <a:gd name="T74" fmla="*/ 450 w 3296"/>
              <a:gd name="T75" fmla="*/ 46 h 1514"/>
              <a:gd name="T76" fmla="*/ 396 w 3296"/>
              <a:gd name="T77" fmla="*/ 55 h 1514"/>
              <a:gd name="T78" fmla="*/ 352 w 3296"/>
              <a:gd name="T79" fmla="*/ 61 h 1514"/>
              <a:gd name="T80" fmla="*/ 279 w 3296"/>
              <a:gd name="T81" fmla="*/ 76 h 1514"/>
              <a:gd name="T82" fmla="*/ 228 w 3296"/>
              <a:gd name="T83" fmla="*/ 92 h 1514"/>
              <a:gd name="T84" fmla="*/ 193 w 3296"/>
              <a:gd name="T85" fmla="*/ 91 h 1514"/>
              <a:gd name="T86" fmla="*/ 131 w 3296"/>
              <a:gd name="T87" fmla="*/ 116 h 1514"/>
              <a:gd name="T88" fmla="*/ 104 w 3296"/>
              <a:gd name="T89" fmla="*/ 117 h 1514"/>
              <a:gd name="T90" fmla="*/ 82 w 3296"/>
              <a:gd name="T91" fmla="*/ 123 h 1514"/>
              <a:gd name="T92" fmla="*/ 60 w 3296"/>
              <a:gd name="T93" fmla="*/ 120 h 1514"/>
              <a:gd name="T94" fmla="*/ 43 w 3296"/>
              <a:gd name="T95" fmla="*/ 127 h 1514"/>
              <a:gd name="T96" fmla="*/ 36 w 3296"/>
              <a:gd name="T97" fmla="*/ 144 h 1514"/>
              <a:gd name="T98" fmla="*/ 27 w 3296"/>
              <a:gd name="T99" fmla="*/ 162 h 1514"/>
              <a:gd name="T100" fmla="*/ 32 w 3296"/>
              <a:gd name="T101" fmla="*/ 179 h 1514"/>
              <a:gd name="T102" fmla="*/ 27 w 3296"/>
              <a:gd name="T103" fmla="*/ 190 h 15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96" h="1514">
                <a:moveTo>
                  <a:pt x="140" y="1004"/>
                </a:moveTo>
                <a:lnTo>
                  <a:pt x="150" y="1093"/>
                </a:lnTo>
                <a:lnTo>
                  <a:pt x="92" y="1169"/>
                </a:lnTo>
                <a:lnTo>
                  <a:pt x="86" y="1255"/>
                </a:lnTo>
                <a:lnTo>
                  <a:pt x="29" y="1321"/>
                </a:lnTo>
                <a:lnTo>
                  <a:pt x="0" y="1514"/>
                </a:lnTo>
                <a:lnTo>
                  <a:pt x="51" y="1511"/>
                </a:lnTo>
                <a:lnTo>
                  <a:pt x="231" y="1475"/>
                </a:lnTo>
                <a:lnTo>
                  <a:pt x="405" y="1463"/>
                </a:lnTo>
                <a:lnTo>
                  <a:pt x="513" y="1439"/>
                </a:lnTo>
                <a:lnTo>
                  <a:pt x="603" y="1439"/>
                </a:lnTo>
                <a:lnTo>
                  <a:pt x="753" y="1433"/>
                </a:lnTo>
                <a:lnTo>
                  <a:pt x="826" y="1378"/>
                </a:lnTo>
                <a:lnTo>
                  <a:pt x="856" y="1318"/>
                </a:lnTo>
                <a:lnTo>
                  <a:pt x="957" y="1343"/>
                </a:lnTo>
                <a:lnTo>
                  <a:pt x="1036" y="1288"/>
                </a:lnTo>
                <a:lnTo>
                  <a:pt x="1095" y="1307"/>
                </a:lnTo>
                <a:lnTo>
                  <a:pt x="1113" y="1373"/>
                </a:lnTo>
                <a:lnTo>
                  <a:pt x="1246" y="1348"/>
                </a:lnTo>
                <a:lnTo>
                  <a:pt x="1449" y="1289"/>
                </a:lnTo>
                <a:lnTo>
                  <a:pt x="1593" y="1271"/>
                </a:lnTo>
                <a:lnTo>
                  <a:pt x="1784" y="1205"/>
                </a:lnTo>
                <a:lnTo>
                  <a:pt x="1965" y="1198"/>
                </a:lnTo>
                <a:lnTo>
                  <a:pt x="2090" y="1139"/>
                </a:lnTo>
                <a:lnTo>
                  <a:pt x="2246" y="1151"/>
                </a:lnTo>
                <a:lnTo>
                  <a:pt x="2355" y="1078"/>
                </a:lnTo>
                <a:lnTo>
                  <a:pt x="2357" y="931"/>
                </a:lnTo>
                <a:lnTo>
                  <a:pt x="2445" y="903"/>
                </a:lnTo>
                <a:lnTo>
                  <a:pt x="2528" y="769"/>
                </a:lnTo>
                <a:lnTo>
                  <a:pt x="2900" y="483"/>
                </a:lnTo>
                <a:lnTo>
                  <a:pt x="2865" y="388"/>
                </a:lnTo>
                <a:lnTo>
                  <a:pt x="3225" y="208"/>
                </a:lnTo>
                <a:lnTo>
                  <a:pt x="3296" y="113"/>
                </a:lnTo>
                <a:lnTo>
                  <a:pt x="3293" y="0"/>
                </a:lnTo>
                <a:lnTo>
                  <a:pt x="3152" y="65"/>
                </a:lnTo>
                <a:lnTo>
                  <a:pt x="2906" y="107"/>
                </a:lnTo>
                <a:lnTo>
                  <a:pt x="2590" y="182"/>
                </a:lnTo>
                <a:lnTo>
                  <a:pt x="2372" y="245"/>
                </a:lnTo>
                <a:lnTo>
                  <a:pt x="2086" y="292"/>
                </a:lnTo>
                <a:lnTo>
                  <a:pt x="1856" y="322"/>
                </a:lnTo>
                <a:lnTo>
                  <a:pt x="1472" y="400"/>
                </a:lnTo>
                <a:lnTo>
                  <a:pt x="1200" y="485"/>
                </a:lnTo>
                <a:lnTo>
                  <a:pt x="1017" y="479"/>
                </a:lnTo>
                <a:lnTo>
                  <a:pt x="689" y="613"/>
                </a:lnTo>
                <a:lnTo>
                  <a:pt x="549" y="617"/>
                </a:lnTo>
                <a:lnTo>
                  <a:pt x="435" y="649"/>
                </a:lnTo>
                <a:lnTo>
                  <a:pt x="315" y="632"/>
                </a:lnTo>
                <a:lnTo>
                  <a:pt x="228" y="671"/>
                </a:lnTo>
                <a:lnTo>
                  <a:pt x="189" y="761"/>
                </a:lnTo>
                <a:lnTo>
                  <a:pt x="140" y="853"/>
                </a:lnTo>
                <a:lnTo>
                  <a:pt x="170" y="943"/>
                </a:lnTo>
                <a:lnTo>
                  <a:pt x="140" y="1004"/>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39" name="Freeform 29">
            <a:extLst>
              <a:ext uri="{FF2B5EF4-FFF2-40B4-BE49-F238E27FC236}">
                <a16:creationId xmlns:a16="http://schemas.microsoft.com/office/drawing/2014/main" id="{1F25A10D-05BE-466B-85EA-6ED1016ADD64}"/>
              </a:ext>
            </a:extLst>
          </p:cNvPr>
          <p:cNvSpPr>
            <a:spLocks/>
          </p:cNvSpPr>
          <p:nvPr/>
        </p:nvSpPr>
        <p:spPr bwMode="auto">
          <a:xfrm>
            <a:off x="6549693" y="4950064"/>
            <a:ext cx="371539" cy="644464"/>
          </a:xfrm>
          <a:custGeom>
            <a:avLst/>
            <a:gdLst>
              <a:gd name="T0" fmla="*/ 74 w 1400"/>
              <a:gd name="T1" fmla="*/ 16 h 2439"/>
              <a:gd name="T2" fmla="*/ 63 w 1400"/>
              <a:gd name="T3" fmla="*/ 36 h 2439"/>
              <a:gd name="T4" fmla="*/ 46 w 1400"/>
              <a:gd name="T5" fmla="*/ 82 h 2439"/>
              <a:gd name="T6" fmla="*/ 25 w 1400"/>
              <a:gd name="T7" fmla="*/ 110 h 2439"/>
              <a:gd name="T8" fmla="*/ 17 w 1400"/>
              <a:gd name="T9" fmla="*/ 147 h 2439"/>
              <a:gd name="T10" fmla="*/ 20 w 1400"/>
              <a:gd name="T11" fmla="*/ 200 h 2439"/>
              <a:gd name="T12" fmla="*/ 17 w 1400"/>
              <a:gd name="T13" fmla="*/ 231 h 2439"/>
              <a:gd name="T14" fmla="*/ 26 w 1400"/>
              <a:gd name="T15" fmla="*/ 252 h 2439"/>
              <a:gd name="T16" fmla="*/ 34 w 1400"/>
              <a:gd name="T17" fmla="*/ 265 h 2439"/>
              <a:gd name="T18" fmla="*/ 29 w 1400"/>
              <a:gd name="T19" fmla="*/ 279 h 2439"/>
              <a:gd name="T20" fmla="*/ 34 w 1400"/>
              <a:gd name="T21" fmla="*/ 293 h 2439"/>
              <a:gd name="T22" fmla="*/ 23 w 1400"/>
              <a:gd name="T23" fmla="*/ 311 h 2439"/>
              <a:gd name="T24" fmla="*/ 23 w 1400"/>
              <a:gd name="T25" fmla="*/ 333 h 2439"/>
              <a:gd name="T26" fmla="*/ 5 w 1400"/>
              <a:gd name="T27" fmla="*/ 359 h 2439"/>
              <a:gd name="T28" fmla="*/ 0 w 1400"/>
              <a:gd name="T29" fmla="*/ 384 h 2439"/>
              <a:gd name="T30" fmla="*/ 1 w 1400"/>
              <a:gd name="T31" fmla="*/ 407 h 2439"/>
              <a:gd name="T32" fmla="*/ 84 w 1400"/>
              <a:gd name="T33" fmla="*/ 407 h 2439"/>
              <a:gd name="T34" fmla="*/ 111 w 1400"/>
              <a:gd name="T35" fmla="*/ 402 h 2439"/>
              <a:gd name="T36" fmla="*/ 139 w 1400"/>
              <a:gd name="T37" fmla="*/ 397 h 2439"/>
              <a:gd name="T38" fmla="*/ 154 w 1400"/>
              <a:gd name="T39" fmla="*/ 401 h 2439"/>
              <a:gd name="T40" fmla="*/ 151 w 1400"/>
              <a:gd name="T41" fmla="*/ 421 h 2439"/>
              <a:gd name="T42" fmla="*/ 161 w 1400"/>
              <a:gd name="T43" fmla="*/ 446 h 2439"/>
              <a:gd name="T44" fmla="*/ 173 w 1400"/>
              <a:gd name="T45" fmla="*/ 462 h 2439"/>
              <a:gd name="T46" fmla="*/ 218 w 1400"/>
              <a:gd name="T47" fmla="*/ 437 h 2439"/>
              <a:gd name="T48" fmla="*/ 258 w 1400"/>
              <a:gd name="T49" fmla="*/ 437 h 2439"/>
              <a:gd name="T50" fmla="*/ 264 w 1400"/>
              <a:gd name="T51" fmla="*/ 426 h 2439"/>
              <a:gd name="T52" fmla="*/ 266 w 1400"/>
              <a:gd name="T53" fmla="*/ 386 h 2439"/>
              <a:gd name="T54" fmla="*/ 259 w 1400"/>
              <a:gd name="T55" fmla="*/ 336 h 2439"/>
              <a:gd name="T56" fmla="*/ 252 w 1400"/>
              <a:gd name="T57" fmla="*/ 278 h 2439"/>
              <a:gd name="T58" fmla="*/ 243 w 1400"/>
              <a:gd name="T59" fmla="*/ 159 h 2439"/>
              <a:gd name="T60" fmla="*/ 235 w 1400"/>
              <a:gd name="T61" fmla="*/ 96 h 2439"/>
              <a:gd name="T62" fmla="*/ 236 w 1400"/>
              <a:gd name="T63" fmla="*/ 52 h 2439"/>
              <a:gd name="T64" fmla="*/ 218 w 1400"/>
              <a:gd name="T65" fmla="*/ 0 h 2439"/>
              <a:gd name="T66" fmla="*/ 188 w 1400"/>
              <a:gd name="T67" fmla="*/ 1 h 2439"/>
              <a:gd name="T68" fmla="*/ 171 w 1400"/>
              <a:gd name="T69" fmla="*/ 1 h 2439"/>
              <a:gd name="T70" fmla="*/ 149 w 1400"/>
              <a:gd name="T71" fmla="*/ 6 h 2439"/>
              <a:gd name="T72" fmla="*/ 118 w 1400"/>
              <a:gd name="T73" fmla="*/ 8 h 2439"/>
              <a:gd name="T74" fmla="*/ 84 w 1400"/>
              <a:gd name="T75" fmla="*/ 15 h 2439"/>
              <a:gd name="T76" fmla="*/ 74 w 1400"/>
              <a:gd name="T77" fmla="*/ 16 h 24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00" h="2439">
                <a:moveTo>
                  <a:pt x="390" y="83"/>
                </a:moveTo>
                <a:lnTo>
                  <a:pt x="330" y="189"/>
                </a:lnTo>
                <a:lnTo>
                  <a:pt x="241" y="431"/>
                </a:lnTo>
                <a:lnTo>
                  <a:pt x="129" y="582"/>
                </a:lnTo>
                <a:lnTo>
                  <a:pt x="87" y="774"/>
                </a:lnTo>
                <a:lnTo>
                  <a:pt x="106" y="1056"/>
                </a:lnTo>
                <a:lnTo>
                  <a:pt x="90" y="1221"/>
                </a:lnTo>
                <a:lnTo>
                  <a:pt x="139" y="1329"/>
                </a:lnTo>
                <a:lnTo>
                  <a:pt x="180" y="1398"/>
                </a:lnTo>
                <a:lnTo>
                  <a:pt x="151" y="1472"/>
                </a:lnTo>
                <a:lnTo>
                  <a:pt x="180" y="1548"/>
                </a:lnTo>
                <a:lnTo>
                  <a:pt x="120" y="1640"/>
                </a:lnTo>
                <a:lnTo>
                  <a:pt x="121" y="1758"/>
                </a:lnTo>
                <a:lnTo>
                  <a:pt x="25" y="1893"/>
                </a:lnTo>
                <a:lnTo>
                  <a:pt x="0" y="2027"/>
                </a:lnTo>
                <a:lnTo>
                  <a:pt x="3" y="2147"/>
                </a:lnTo>
                <a:lnTo>
                  <a:pt x="444" y="2151"/>
                </a:lnTo>
                <a:lnTo>
                  <a:pt x="585" y="2121"/>
                </a:lnTo>
                <a:lnTo>
                  <a:pt x="732" y="2097"/>
                </a:lnTo>
                <a:lnTo>
                  <a:pt x="811" y="2117"/>
                </a:lnTo>
                <a:lnTo>
                  <a:pt x="793" y="2223"/>
                </a:lnTo>
                <a:lnTo>
                  <a:pt x="847" y="2357"/>
                </a:lnTo>
                <a:lnTo>
                  <a:pt x="910" y="2439"/>
                </a:lnTo>
                <a:lnTo>
                  <a:pt x="1148" y="2309"/>
                </a:lnTo>
                <a:lnTo>
                  <a:pt x="1358" y="2309"/>
                </a:lnTo>
                <a:lnTo>
                  <a:pt x="1388" y="2249"/>
                </a:lnTo>
                <a:lnTo>
                  <a:pt x="1400" y="2037"/>
                </a:lnTo>
                <a:lnTo>
                  <a:pt x="1363" y="1772"/>
                </a:lnTo>
                <a:lnTo>
                  <a:pt x="1327" y="1470"/>
                </a:lnTo>
                <a:lnTo>
                  <a:pt x="1281" y="839"/>
                </a:lnTo>
                <a:lnTo>
                  <a:pt x="1238" y="509"/>
                </a:lnTo>
                <a:lnTo>
                  <a:pt x="1244" y="272"/>
                </a:lnTo>
                <a:lnTo>
                  <a:pt x="1146" y="0"/>
                </a:lnTo>
                <a:lnTo>
                  <a:pt x="988" y="5"/>
                </a:lnTo>
                <a:lnTo>
                  <a:pt x="900" y="6"/>
                </a:lnTo>
                <a:lnTo>
                  <a:pt x="786" y="30"/>
                </a:lnTo>
                <a:lnTo>
                  <a:pt x="621" y="42"/>
                </a:lnTo>
                <a:lnTo>
                  <a:pt x="444" y="77"/>
                </a:lnTo>
                <a:lnTo>
                  <a:pt x="390" y="83"/>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40" name="Freeform 30">
            <a:extLst>
              <a:ext uri="{FF2B5EF4-FFF2-40B4-BE49-F238E27FC236}">
                <a16:creationId xmlns:a16="http://schemas.microsoft.com/office/drawing/2014/main" id="{397AA20B-AE36-41C7-BEE1-2B7BDD3E860F}"/>
              </a:ext>
            </a:extLst>
          </p:cNvPr>
          <p:cNvSpPr>
            <a:spLocks/>
          </p:cNvSpPr>
          <p:nvPr/>
        </p:nvSpPr>
        <p:spPr bwMode="auto">
          <a:xfrm>
            <a:off x="6852790" y="4887290"/>
            <a:ext cx="437186" cy="679337"/>
          </a:xfrm>
          <a:custGeom>
            <a:avLst/>
            <a:gdLst>
              <a:gd name="T0" fmla="*/ 0 w 1649"/>
              <a:gd name="T1" fmla="*/ 44 h 2568"/>
              <a:gd name="T2" fmla="*/ 19 w 1649"/>
              <a:gd name="T3" fmla="*/ 96 h 2568"/>
              <a:gd name="T4" fmla="*/ 18 w 1649"/>
              <a:gd name="T5" fmla="*/ 141 h 2568"/>
              <a:gd name="T6" fmla="*/ 27 w 1649"/>
              <a:gd name="T7" fmla="*/ 212 h 2568"/>
              <a:gd name="T8" fmla="*/ 35 w 1649"/>
              <a:gd name="T9" fmla="*/ 326 h 2568"/>
              <a:gd name="T10" fmla="*/ 48 w 1649"/>
              <a:gd name="T11" fmla="*/ 432 h 2568"/>
              <a:gd name="T12" fmla="*/ 46 w 1649"/>
              <a:gd name="T13" fmla="*/ 471 h 2568"/>
              <a:gd name="T14" fmla="*/ 41 w 1649"/>
              <a:gd name="T15" fmla="*/ 482 h 2568"/>
              <a:gd name="T16" fmla="*/ 72 w 1649"/>
              <a:gd name="T17" fmla="*/ 469 h 2568"/>
              <a:gd name="T18" fmla="*/ 78 w 1649"/>
              <a:gd name="T19" fmla="*/ 446 h 2568"/>
              <a:gd name="T20" fmla="*/ 90 w 1649"/>
              <a:gd name="T21" fmla="*/ 461 h 2568"/>
              <a:gd name="T22" fmla="*/ 97 w 1649"/>
              <a:gd name="T23" fmla="*/ 478 h 2568"/>
              <a:gd name="T24" fmla="*/ 116 w 1649"/>
              <a:gd name="T25" fmla="*/ 487 h 2568"/>
              <a:gd name="T26" fmla="*/ 123 w 1649"/>
              <a:gd name="T27" fmla="*/ 469 h 2568"/>
              <a:gd name="T28" fmla="*/ 117 w 1649"/>
              <a:gd name="T29" fmla="*/ 435 h 2568"/>
              <a:gd name="T30" fmla="*/ 117 w 1649"/>
              <a:gd name="T31" fmla="*/ 412 h 2568"/>
              <a:gd name="T32" fmla="*/ 154 w 1649"/>
              <a:gd name="T33" fmla="*/ 404 h 2568"/>
              <a:gd name="T34" fmla="*/ 179 w 1649"/>
              <a:gd name="T35" fmla="*/ 401 h 2568"/>
              <a:gd name="T36" fmla="*/ 242 w 1649"/>
              <a:gd name="T37" fmla="*/ 381 h 2568"/>
              <a:gd name="T38" fmla="*/ 305 w 1649"/>
              <a:gd name="T39" fmla="*/ 366 h 2568"/>
              <a:gd name="T40" fmla="*/ 313 w 1649"/>
              <a:gd name="T41" fmla="*/ 338 h 2568"/>
              <a:gd name="T42" fmla="*/ 305 w 1649"/>
              <a:gd name="T43" fmla="*/ 314 h 2568"/>
              <a:gd name="T44" fmla="*/ 301 w 1649"/>
              <a:gd name="T45" fmla="*/ 281 h 2568"/>
              <a:gd name="T46" fmla="*/ 298 w 1649"/>
              <a:gd name="T47" fmla="*/ 262 h 2568"/>
              <a:gd name="T48" fmla="*/ 304 w 1649"/>
              <a:gd name="T49" fmla="*/ 232 h 2568"/>
              <a:gd name="T50" fmla="*/ 293 w 1649"/>
              <a:gd name="T51" fmla="*/ 212 h 2568"/>
              <a:gd name="T52" fmla="*/ 272 w 1649"/>
              <a:gd name="T53" fmla="*/ 176 h 2568"/>
              <a:gd name="T54" fmla="*/ 260 w 1649"/>
              <a:gd name="T55" fmla="*/ 127 h 2568"/>
              <a:gd name="T56" fmla="*/ 239 w 1649"/>
              <a:gd name="T57" fmla="*/ 52 h 2568"/>
              <a:gd name="T58" fmla="*/ 225 w 1649"/>
              <a:gd name="T59" fmla="*/ 27 h 2568"/>
              <a:gd name="T60" fmla="*/ 229 w 1649"/>
              <a:gd name="T61" fmla="*/ 0 h 2568"/>
              <a:gd name="T62" fmla="*/ 195 w 1649"/>
              <a:gd name="T63" fmla="*/ 1 h 2568"/>
              <a:gd name="T64" fmla="*/ 159 w 1649"/>
              <a:gd name="T65" fmla="*/ 13 h 2568"/>
              <a:gd name="T66" fmla="*/ 132 w 1649"/>
              <a:gd name="T67" fmla="*/ 17 h 2568"/>
              <a:gd name="T68" fmla="*/ 93 w 1649"/>
              <a:gd name="T69" fmla="*/ 28 h 2568"/>
              <a:gd name="T70" fmla="*/ 68 w 1649"/>
              <a:gd name="T71" fmla="*/ 33 h 2568"/>
              <a:gd name="T72" fmla="*/ 65 w 1649"/>
              <a:gd name="T73" fmla="*/ 20 h 2568"/>
              <a:gd name="T74" fmla="*/ 64 w 1649"/>
              <a:gd name="T75" fmla="*/ 20 h 2568"/>
              <a:gd name="T76" fmla="*/ 52 w 1649"/>
              <a:gd name="T77" fmla="*/ 17 h 2568"/>
              <a:gd name="T78" fmla="*/ 38 w 1649"/>
              <a:gd name="T79" fmla="*/ 27 h 2568"/>
              <a:gd name="T80" fmla="*/ 19 w 1649"/>
              <a:gd name="T81" fmla="*/ 22 h 2568"/>
              <a:gd name="T82" fmla="*/ 14 w 1649"/>
              <a:gd name="T83" fmla="*/ 34 h 2568"/>
              <a:gd name="T84" fmla="*/ 0 w 1649"/>
              <a:gd name="T85" fmla="*/ 44 h 25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49" h="2568">
                <a:moveTo>
                  <a:pt x="0" y="234"/>
                </a:moveTo>
                <a:lnTo>
                  <a:pt x="99" y="506"/>
                </a:lnTo>
                <a:lnTo>
                  <a:pt x="95" y="741"/>
                </a:lnTo>
                <a:lnTo>
                  <a:pt x="141" y="1116"/>
                </a:lnTo>
                <a:lnTo>
                  <a:pt x="185" y="1721"/>
                </a:lnTo>
                <a:lnTo>
                  <a:pt x="255" y="2280"/>
                </a:lnTo>
                <a:lnTo>
                  <a:pt x="243" y="2483"/>
                </a:lnTo>
                <a:lnTo>
                  <a:pt x="216" y="2544"/>
                </a:lnTo>
                <a:lnTo>
                  <a:pt x="379" y="2472"/>
                </a:lnTo>
                <a:lnTo>
                  <a:pt x="409" y="2352"/>
                </a:lnTo>
                <a:lnTo>
                  <a:pt x="473" y="2432"/>
                </a:lnTo>
                <a:lnTo>
                  <a:pt x="513" y="2520"/>
                </a:lnTo>
                <a:lnTo>
                  <a:pt x="609" y="2568"/>
                </a:lnTo>
                <a:lnTo>
                  <a:pt x="649" y="2472"/>
                </a:lnTo>
                <a:lnTo>
                  <a:pt x="619" y="2292"/>
                </a:lnTo>
                <a:lnTo>
                  <a:pt x="619" y="2172"/>
                </a:lnTo>
                <a:lnTo>
                  <a:pt x="809" y="2128"/>
                </a:lnTo>
                <a:lnTo>
                  <a:pt x="945" y="2112"/>
                </a:lnTo>
                <a:lnTo>
                  <a:pt x="1273" y="2008"/>
                </a:lnTo>
                <a:lnTo>
                  <a:pt x="1609" y="1932"/>
                </a:lnTo>
                <a:lnTo>
                  <a:pt x="1649" y="1784"/>
                </a:lnTo>
                <a:lnTo>
                  <a:pt x="1609" y="1656"/>
                </a:lnTo>
                <a:lnTo>
                  <a:pt x="1585" y="1480"/>
                </a:lnTo>
                <a:lnTo>
                  <a:pt x="1569" y="1384"/>
                </a:lnTo>
                <a:lnTo>
                  <a:pt x="1601" y="1224"/>
                </a:lnTo>
                <a:lnTo>
                  <a:pt x="1545" y="1120"/>
                </a:lnTo>
                <a:lnTo>
                  <a:pt x="1433" y="928"/>
                </a:lnTo>
                <a:lnTo>
                  <a:pt x="1369" y="672"/>
                </a:lnTo>
                <a:lnTo>
                  <a:pt x="1257" y="272"/>
                </a:lnTo>
                <a:lnTo>
                  <a:pt x="1185" y="144"/>
                </a:lnTo>
                <a:lnTo>
                  <a:pt x="1209" y="0"/>
                </a:lnTo>
                <a:lnTo>
                  <a:pt x="1029" y="5"/>
                </a:lnTo>
                <a:lnTo>
                  <a:pt x="839" y="71"/>
                </a:lnTo>
                <a:lnTo>
                  <a:pt x="696" y="90"/>
                </a:lnTo>
                <a:lnTo>
                  <a:pt x="489" y="149"/>
                </a:lnTo>
                <a:lnTo>
                  <a:pt x="356" y="174"/>
                </a:lnTo>
                <a:lnTo>
                  <a:pt x="341" y="107"/>
                </a:lnTo>
                <a:lnTo>
                  <a:pt x="339" y="108"/>
                </a:lnTo>
                <a:lnTo>
                  <a:pt x="276" y="90"/>
                </a:lnTo>
                <a:lnTo>
                  <a:pt x="201" y="143"/>
                </a:lnTo>
                <a:lnTo>
                  <a:pt x="99" y="117"/>
                </a:lnTo>
                <a:lnTo>
                  <a:pt x="72" y="177"/>
                </a:lnTo>
                <a:lnTo>
                  <a:pt x="0" y="234"/>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41" name="Freeform 31">
            <a:extLst>
              <a:ext uri="{FF2B5EF4-FFF2-40B4-BE49-F238E27FC236}">
                <a16:creationId xmlns:a16="http://schemas.microsoft.com/office/drawing/2014/main" id="{2E381376-ADAF-481A-BD5F-766A4D2034FF}"/>
              </a:ext>
            </a:extLst>
          </p:cNvPr>
          <p:cNvSpPr>
            <a:spLocks/>
          </p:cNvSpPr>
          <p:nvPr/>
        </p:nvSpPr>
        <p:spPr bwMode="auto">
          <a:xfrm>
            <a:off x="7167062" y="4828703"/>
            <a:ext cx="560101" cy="599825"/>
          </a:xfrm>
          <a:custGeom>
            <a:avLst/>
            <a:gdLst>
              <a:gd name="T0" fmla="*/ 5 w 2113"/>
              <a:gd name="T1" fmla="*/ 43 h 2269"/>
              <a:gd name="T2" fmla="*/ 28 w 2113"/>
              <a:gd name="T3" fmla="*/ 31 h 2269"/>
              <a:gd name="T4" fmla="*/ 58 w 2113"/>
              <a:gd name="T5" fmla="*/ 33 h 2269"/>
              <a:gd name="T6" fmla="*/ 79 w 2113"/>
              <a:gd name="T7" fmla="*/ 19 h 2269"/>
              <a:gd name="T8" fmla="*/ 110 w 2113"/>
              <a:gd name="T9" fmla="*/ 16 h 2269"/>
              <a:gd name="T10" fmla="*/ 148 w 2113"/>
              <a:gd name="T11" fmla="*/ 3 h 2269"/>
              <a:gd name="T12" fmla="*/ 171 w 2113"/>
              <a:gd name="T13" fmla="*/ 0 h 2269"/>
              <a:gd name="T14" fmla="*/ 179 w 2113"/>
              <a:gd name="T15" fmla="*/ 26 h 2269"/>
              <a:gd name="T16" fmla="*/ 191 w 2113"/>
              <a:gd name="T17" fmla="*/ 45 h 2269"/>
              <a:gd name="T18" fmla="*/ 214 w 2113"/>
              <a:gd name="T19" fmla="*/ 54 h 2269"/>
              <a:gd name="T20" fmla="*/ 219 w 2113"/>
              <a:gd name="T21" fmla="*/ 72 h 2269"/>
              <a:gd name="T22" fmla="*/ 247 w 2113"/>
              <a:gd name="T23" fmla="*/ 83 h 2269"/>
              <a:gd name="T24" fmla="*/ 270 w 2113"/>
              <a:gd name="T25" fmla="*/ 97 h 2269"/>
              <a:gd name="T26" fmla="*/ 289 w 2113"/>
              <a:gd name="T27" fmla="*/ 116 h 2269"/>
              <a:gd name="T28" fmla="*/ 316 w 2113"/>
              <a:gd name="T29" fmla="*/ 129 h 2269"/>
              <a:gd name="T30" fmla="*/ 355 w 2113"/>
              <a:gd name="T31" fmla="*/ 163 h 2269"/>
              <a:gd name="T32" fmla="*/ 350 w 2113"/>
              <a:gd name="T33" fmla="*/ 180 h 2269"/>
              <a:gd name="T34" fmla="*/ 377 w 2113"/>
              <a:gd name="T35" fmla="*/ 204 h 2269"/>
              <a:gd name="T36" fmla="*/ 401 w 2113"/>
              <a:gd name="T37" fmla="*/ 231 h 2269"/>
              <a:gd name="T38" fmla="*/ 384 w 2113"/>
              <a:gd name="T39" fmla="*/ 263 h 2269"/>
              <a:gd name="T40" fmla="*/ 377 w 2113"/>
              <a:gd name="T41" fmla="*/ 303 h 2269"/>
              <a:gd name="T42" fmla="*/ 384 w 2113"/>
              <a:gd name="T43" fmla="*/ 334 h 2269"/>
              <a:gd name="T44" fmla="*/ 388 w 2113"/>
              <a:gd name="T45" fmla="*/ 367 h 2269"/>
              <a:gd name="T46" fmla="*/ 367 w 2113"/>
              <a:gd name="T47" fmla="*/ 378 h 2269"/>
              <a:gd name="T48" fmla="*/ 344 w 2113"/>
              <a:gd name="T49" fmla="*/ 373 h 2269"/>
              <a:gd name="T50" fmla="*/ 334 w 2113"/>
              <a:gd name="T51" fmla="*/ 388 h 2269"/>
              <a:gd name="T52" fmla="*/ 334 w 2113"/>
              <a:gd name="T53" fmla="*/ 402 h 2269"/>
              <a:gd name="T54" fmla="*/ 329 w 2113"/>
              <a:gd name="T55" fmla="*/ 417 h 2269"/>
              <a:gd name="T56" fmla="*/ 318 w 2113"/>
              <a:gd name="T57" fmla="*/ 409 h 2269"/>
              <a:gd name="T58" fmla="*/ 284 w 2113"/>
              <a:gd name="T59" fmla="*/ 414 h 2269"/>
              <a:gd name="T60" fmla="*/ 216 w 2113"/>
              <a:gd name="T61" fmla="*/ 417 h 2269"/>
              <a:gd name="T62" fmla="*/ 162 w 2113"/>
              <a:gd name="T63" fmla="*/ 426 h 2269"/>
              <a:gd name="T64" fmla="*/ 116 w 2113"/>
              <a:gd name="T65" fmla="*/ 430 h 2269"/>
              <a:gd name="T66" fmla="*/ 96 w 2113"/>
              <a:gd name="T67" fmla="*/ 423 h 2269"/>
              <a:gd name="T68" fmla="*/ 81 w 2113"/>
              <a:gd name="T69" fmla="*/ 409 h 2269"/>
              <a:gd name="T70" fmla="*/ 88 w 2113"/>
              <a:gd name="T71" fmla="*/ 380 h 2269"/>
              <a:gd name="T72" fmla="*/ 80 w 2113"/>
              <a:gd name="T73" fmla="*/ 356 h 2269"/>
              <a:gd name="T74" fmla="*/ 76 w 2113"/>
              <a:gd name="T75" fmla="*/ 326 h 2269"/>
              <a:gd name="T76" fmla="*/ 73 w 2113"/>
              <a:gd name="T77" fmla="*/ 305 h 2269"/>
              <a:gd name="T78" fmla="*/ 79 w 2113"/>
              <a:gd name="T79" fmla="*/ 274 h 2269"/>
              <a:gd name="T80" fmla="*/ 47 w 2113"/>
              <a:gd name="T81" fmla="*/ 218 h 2269"/>
              <a:gd name="T82" fmla="*/ 33 w 2113"/>
              <a:gd name="T83" fmla="*/ 162 h 2269"/>
              <a:gd name="T84" fmla="*/ 14 w 2113"/>
              <a:gd name="T85" fmla="*/ 95 h 2269"/>
              <a:gd name="T86" fmla="*/ 0 w 2113"/>
              <a:gd name="T87" fmla="*/ 70 h 2269"/>
              <a:gd name="T88" fmla="*/ 5 w 2113"/>
              <a:gd name="T89" fmla="*/ 43 h 2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13" h="2269">
                <a:moveTo>
                  <a:pt x="26" y="225"/>
                </a:moveTo>
                <a:lnTo>
                  <a:pt x="150" y="164"/>
                </a:lnTo>
                <a:lnTo>
                  <a:pt x="308" y="176"/>
                </a:lnTo>
                <a:lnTo>
                  <a:pt x="416" y="102"/>
                </a:lnTo>
                <a:lnTo>
                  <a:pt x="579" y="82"/>
                </a:lnTo>
                <a:lnTo>
                  <a:pt x="781" y="18"/>
                </a:lnTo>
                <a:lnTo>
                  <a:pt x="899" y="0"/>
                </a:lnTo>
                <a:lnTo>
                  <a:pt x="943" y="139"/>
                </a:lnTo>
                <a:lnTo>
                  <a:pt x="1009" y="238"/>
                </a:lnTo>
                <a:lnTo>
                  <a:pt x="1128" y="283"/>
                </a:lnTo>
                <a:lnTo>
                  <a:pt x="1153" y="379"/>
                </a:lnTo>
                <a:lnTo>
                  <a:pt x="1302" y="439"/>
                </a:lnTo>
                <a:lnTo>
                  <a:pt x="1421" y="512"/>
                </a:lnTo>
                <a:lnTo>
                  <a:pt x="1521" y="612"/>
                </a:lnTo>
                <a:lnTo>
                  <a:pt x="1663" y="679"/>
                </a:lnTo>
                <a:lnTo>
                  <a:pt x="1873" y="859"/>
                </a:lnTo>
                <a:lnTo>
                  <a:pt x="1843" y="949"/>
                </a:lnTo>
                <a:lnTo>
                  <a:pt x="1987" y="1079"/>
                </a:lnTo>
                <a:lnTo>
                  <a:pt x="2113" y="1219"/>
                </a:lnTo>
                <a:lnTo>
                  <a:pt x="2024" y="1390"/>
                </a:lnTo>
                <a:lnTo>
                  <a:pt x="1987" y="1600"/>
                </a:lnTo>
                <a:lnTo>
                  <a:pt x="2024" y="1764"/>
                </a:lnTo>
                <a:lnTo>
                  <a:pt x="2042" y="1938"/>
                </a:lnTo>
                <a:lnTo>
                  <a:pt x="1933" y="1993"/>
                </a:lnTo>
                <a:lnTo>
                  <a:pt x="1813" y="1969"/>
                </a:lnTo>
                <a:lnTo>
                  <a:pt x="1759" y="2048"/>
                </a:lnTo>
                <a:lnTo>
                  <a:pt x="1759" y="2121"/>
                </a:lnTo>
                <a:lnTo>
                  <a:pt x="1731" y="2203"/>
                </a:lnTo>
                <a:lnTo>
                  <a:pt x="1677" y="2158"/>
                </a:lnTo>
                <a:lnTo>
                  <a:pt x="1494" y="2185"/>
                </a:lnTo>
                <a:lnTo>
                  <a:pt x="1137" y="2203"/>
                </a:lnTo>
                <a:lnTo>
                  <a:pt x="854" y="2249"/>
                </a:lnTo>
                <a:lnTo>
                  <a:pt x="613" y="2269"/>
                </a:lnTo>
                <a:lnTo>
                  <a:pt x="506" y="2231"/>
                </a:lnTo>
                <a:lnTo>
                  <a:pt x="426" y="2156"/>
                </a:lnTo>
                <a:lnTo>
                  <a:pt x="464" y="2007"/>
                </a:lnTo>
                <a:lnTo>
                  <a:pt x="423" y="1877"/>
                </a:lnTo>
                <a:lnTo>
                  <a:pt x="402" y="1718"/>
                </a:lnTo>
                <a:lnTo>
                  <a:pt x="383" y="1610"/>
                </a:lnTo>
                <a:lnTo>
                  <a:pt x="416" y="1448"/>
                </a:lnTo>
                <a:lnTo>
                  <a:pt x="246" y="1148"/>
                </a:lnTo>
                <a:lnTo>
                  <a:pt x="173" y="857"/>
                </a:lnTo>
                <a:lnTo>
                  <a:pt x="72" y="500"/>
                </a:lnTo>
                <a:lnTo>
                  <a:pt x="0" y="369"/>
                </a:lnTo>
                <a:lnTo>
                  <a:pt x="26" y="225"/>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42" name="Freeform 32">
            <a:extLst>
              <a:ext uri="{FF2B5EF4-FFF2-40B4-BE49-F238E27FC236}">
                <a16:creationId xmlns:a16="http://schemas.microsoft.com/office/drawing/2014/main" id="{78391CF5-9A6E-4AEA-8295-18B7E259F7DF}"/>
              </a:ext>
            </a:extLst>
          </p:cNvPr>
          <p:cNvSpPr>
            <a:spLocks/>
          </p:cNvSpPr>
          <p:nvPr/>
        </p:nvSpPr>
        <p:spPr bwMode="auto">
          <a:xfrm>
            <a:off x="7017608" y="5340648"/>
            <a:ext cx="945608" cy="737924"/>
          </a:xfrm>
          <a:custGeom>
            <a:avLst/>
            <a:gdLst>
              <a:gd name="T0" fmla="*/ 33 w 3573"/>
              <a:gd name="T1" fmla="*/ 131 h 2793"/>
              <a:gd name="T2" fmla="*/ 62 w 3573"/>
              <a:gd name="T3" fmla="*/ 131 h 2793"/>
              <a:gd name="T4" fmla="*/ 118 w 3573"/>
              <a:gd name="T5" fmla="*/ 129 h 2793"/>
              <a:gd name="T6" fmla="*/ 175 w 3573"/>
              <a:gd name="T7" fmla="*/ 153 h 2793"/>
              <a:gd name="T8" fmla="*/ 221 w 3573"/>
              <a:gd name="T9" fmla="*/ 160 h 2793"/>
              <a:gd name="T10" fmla="*/ 257 w 3573"/>
              <a:gd name="T11" fmla="*/ 136 h 2793"/>
              <a:gd name="T12" fmla="*/ 301 w 3573"/>
              <a:gd name="T13" fmla="*/ 113 h 2793"/>
              <a:gd name="T14" fmla="*/ 339 w 3573"/>
              <a:gd name="T15" fmla="*/ 148 h 2793"/>
              <a:gd name="T16" fmla="*/ 380 w 3573"/>
              <a:gd name="T17" fmla="*/ 177 h 2793"/>
              <a:gd name="T18" fmla="*/ 414 w 3573"/>
              <a:gd name="T19" fmla="*/ 220 h 2793"/>
              <a:gd name="T20" fmla="*/ 419 w 3573"/>
              <a:gd name="T21" fmla="*/ 266 h 2793"/>
              <a:gd name="T22" fmla="*/ 426 w 3573"/>
              <a:gd name="T23" fmla="*/ 308 h 2793"/>
              <a:gd name="T24" fmla="*/ 448 w 3573"/>
              <a:gd name="T25" fmla="*/ 296 h 2793"/>
              <a:gd name="T26" fmla="*/ 448 w 3573"/>
              <a:gd name="T27" fmla="*/ 319 h 2793"/>
              <a:gd name="T28" fmla="*/ 461 w 3573"/>
              <a:gd name="T29" fmla="*/ 369 h 2793"/>
              <a:gd name="T30" fmla="*/ 500 w 3573"/>
              <a:gd name="T31" fmla="*/ 370 h 2793"/>
              <a:gd name="T32" fmla="*/ 537 w 3573"/>
              <a:gd name="T33" fmla="*/ 429 h 2793"/>
              <a:gd name="T34" fmla="*/ 551 w 3573"/>
              <a:gd name="T35" fmla="*/ 472 h 2793"/>
              <a:gd name="T36" fmla="*/ 596 w 3573"/>
              <a:gd name="T37" fmla="*/ 501 h 2793"/>
              <a:gd name="T38" fmla="*/ 602 w 3573"/>
              <a:gd name="T39" fmla="*/ 529 h 2793"/>
              <a:gd name="T40" fmla="*/ 638 w 3573"/>
              <a:gd name="T41" fmla="*/ 525 h 2793"/>
              <a:gd name="T42" fmla="*/ 659 w 3573"/>
              <a:gd name="T43" fmla="*/ 518 h 2793"/>
              <a:gd name="T44" fmla="*/ 662 w 3573"/>
              <a:gd name="T45" fmla="*/ 474 h 2793"/>
              <a:gd name="T46" fmla="*/ 677 w 3573"/>
              <a:gd name="T47" fmla="*/ 429 h 2793"/>
              <a:gd name="T48" fmla="*/ 670 w 3573"/>
              <a:gd name="T49" fmla="*/ 353 h 2793"/>
              <a:gd name="T50" fmla="*/ 591 w 3573"/>
              <a:gd name="T51" fmla="*/ 222 h 2793"/>
              <a:gd name="T52" fmla="*/ 591 w 3573"/>
              <a:gd name="T53" fmla="*/ 188 h 2793"/>
              <a:gd name="T54" fmla="*/ 613 w 3573"/>
              <a:gd name="T55" fmla="*/ 227 h 2793"/>
              <a:gd name="T56" fmla="*/ 596 w 3573"/>
              <a:gd name="T57" fmla="*/ 182 h 2793"/>
              <a:gd name="T58" fmla="*/ 551 w 3573"/>
              <a:gd name="T59" fmla="*/ 137 h 2793"/>
              <a:gd name="T60" fmla="*/ 528 w 3573"/>
              <a:gd name="T61" fmla="*/ 93 h 2793"/>
              <a:gd name="T62" fmla="*/ 513 w 3573"/>
              <a:gd name="T63" fmla="*/ 43 h 2793"/>
              <a:gd name="T64" fmla="*/ 492 w 3573"/>
              <a:gd name="T65" fmla="*/ 50 h 2793"/>
              <a:gd name="T66" fmla="*/ 483 w 3573"/>
              <a:gd name="T67" fmla="*/ 69 h 2793"/>
              <a:gd name="T68" fmla="*/ 494 w 3573"/>
              <a:gd name="T69" fmla="*/ 18 h 2793"/>
              <a:gd name="T70" fmla="*/ 474 w 3573"/>
              <a:gd name="T71" fmla="*/ 10 h 2793"/>
              <a:gd name="T72" fmla="*/ 441 w 3573"/>
              <a:gd name="T73" fmla="*/ 21 h 2793"/>
              <a:gd name="T74" fmla="*/ 435 w 3573"/>
              <a:gd name="T75" fmla="*/ 51 h 2793"/>
              <a:gd name="T76" fmla="*/ 388 w 3573"/>
              <a:gd name="T77" fmla="*/ 47 h 2793"/>
              <a:gd name="T78" fmla="*/ 271 w 3573"/>
              <a:gd name="T79" fmla="*/ 59 h 2793"/>
              <a:gd name="T80" fmla="*/ 204 w 3573"/>
              <a:gd name="T81" fmla="*/ 56 h 2793"/>
              <a:gd name="T82" fmla="*/ 124 w 3573"/>
              <a:gd name="T83" fmla="*/ 56 h 2793"/>
              <a:gd name="T84" fmla="*/ 37 w 3573"/>
              <a:gd name="T85" fmla="*/ 78 h 2793"/>
              <a:gd name="T86" fmla="*/ 0 w 3573"/>
              <a:gd name="T87" fmla="*/ 110 h 27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73" h="2793">
                <a:moveTo>
                  <a:pt x="32" y="756"/>
                </a:moveTo>
                <a:lnTo>
                  <a:pt x="176" y="693"/>
                </a:lnTo>
                <a:lnTo>
                  <a:pt x="206" y="633"/>
                </a:lnTo>
                <a:lnTo>
                  <a:pt x="326" y="693"/>
                </a:lnTo>
                <a:lnTo>
                  <a:pt x="441" y="616"/>
                </a:lnTo>
                <a:lnTo>
                  <a:pt x="621" y="682"/>
                </a:lnTo>
                <a:lnTo>
                  <a:pt x="795" y="646"/>
                </a:lnTo>
                <a:lnTo>
                  <a:pt x="921" y="808"/>
                </a:lnTo>
                <a:lnTo>
                  <a:pt x="1016" y="873"/>
                </a:lnTo>
                <a:lnTo>
                  <a:pt x="1166" y="843"/>
                </a:lnTo>
                <a:lnTo>
                  <a:pt x="1269" y="820"/>
                </a:lnTo>
                <a:lnTo>
                  <a:pt x="1359" y="718"/>
                </a:lnTo>
                <a:lnTo>
                  <a:pt x="1443" y="628"/>
                </a:lnTo>
                <a:lnTo>
                  <a:pt x="1587" y="598"/>
                </a:lnTo>
                <a:lnTo>
                  <a:pt x="1676" y="663"/>
                </a:lnTo>
                <a:lnTo>
                  <a:pt x="1791" y="784"/>
                </a:lnTo>
                <a:lnTo>
                  <a:pt x="1827" y="873"/>
                </a:lnTo>
                <a:lnTo>
                  <a:pt x="2007" y="934"/>
                </a:lnTo>
                <a:lnTo>
                  <a:pt x="2127" y="994"/>
                </a:lnTo>
                <a:lnTo>
                  <a:pt x="2187" y="1162"/>
                </a:lnTo>
                <a:lnTo>
                  <a:pt x="2187" y="1263"/>
                </a:lnTo>
                <a:lnTo>
                  <a:pt x="2211" y="1402"/>
                </a:lnTo>
                <a:lnTo>
                  <a:pt x="2211" y="1516"/>
                </a:lnTo>
                <a:lnTo>
                  <a:pt x="2247" y="1624"/>
                </a:lnTo>
                <a:lnTo>
                  <a:pt x="2289" y="1582"/>
                </a:lnTo>
                <a:lnTo>
                  <a:pt x="2367" y="1563"/>
                </a:lnTo>
                <a:lnTo>
                  <a:pt x="2391" y="1636"/>
                </a:lnTo>
                <a:lnTo>
                  <a:pt x="2367" y="1683"/>
                </a:lnTo>
                <a:lnTo>
                  <a:pt x="2349" y="1786"/>
                </a:lnTo>
                <a:lnTo>
                  <a:pt x="2433" y="1948"/>
                </a:lnTo>
                <a:lnTo>
                  <a:pt x="2565" y="2050"/>
                </a:lnTo>
                <a:lnTo>
                  <a:pt x="2637" y="1953"/>
                </a:lnTo>
                <a:lnTo>
                  <a:pt x="2715" y="2152"/>
                </a:lnTo>
                <a:lnTo>
                  <a:pt x="2835" y="2266"/>
                </a:lnTo>
                <a:lnTo>
                  <a:pt x="2883" y="2404"/>
                </a:lnTo>
                <a:lnTo>
                  <a:pt x="2907" y="2493"/>
                </a:lnTo>
                <a:lnTo>
                  <a:pt x="3057" y="2493"/>
                </a:lnTo>
                <a:lnTo>
                  <a:pt x="3147" y="2643"/>
                </a:lnTo>
                <a:lnTo>
                  <a:pt x="3237" y="2703"/>
                </a:lnTo>
                <a:lnTo>
                  <a:pt x="3177" y="2793"/>
                </a:lnTo>
                <a:lnTo>
                  <a:pt x="3267" y="2793"/>
                </a:lnTo>
                <a:lnTo>
                  <a:pt x="3369" y="2770"/>
                </a:lnTo>
                <a:lnTo>
                  <a:pt x="3387" y="2703"/>
                </a:lnTo>
                <a:lnTo>
                  <a:pt x="3477" y="2733"/>
                </a:lnTo>
                <a:lnTo>
                  <a:pt x="3537" y="2583"/>
                </a:lnTo>
                <a:lnTo>
                  <a:pt x="3495" y="2500"/>
                </a:lnTo>
                <a:lnTo>
                  <a:pt x="3549" y="2428"/>
                </a:lnTo>
                <a:lnTo>
                  <a:pt x="3573" y="2266"/>
                </a:lnTo>
                <a:lnTo>
                  <a:pt x="3573" y="2086"/>
                </a:lnTo>
                <a:lnTo>
                  <a:pt x="3537" y="1863"/>
                </a:lnTo>
                <a:lnTo>
                  <a:pt x="3387" y="1503"/>
                </a:lnTo>
                <a:lnTo>
                  <a:pt x="3117" y="1173"/>
                </a:lnTo>
                <a:lnTo>
                  <a:pt x="3027" y="993"/>
                </a:lnTo>
                <a:lnTo>
                  <a:pt x="3117" y="993"/>
                </a:lnTo>
                <a:lnTo>
                  <a:pt x="3183" y="1096"/>
                </a:lnTo>
                <a:lnTo>
                  <a:pt x="3237" y="1198"/>
                </a:lnTo>
                <a:lnTo>
                  <a:pt x="3273" y="1198"/>
                </a:lnTo>
                <a:lnTo>
                  <a:pt x="3147" y="963"/>
                </a:lnTo>
                <a:lnTo>
                  <a:pt x="3021" y="832"/>
                </a:lnTo>
                <a:lnTo>
                  <a:pt x="2907" y="723"/>
                </a:lnTo>
                <a:lnTo>
                  <a:pt x="2865" y="604"/>
                </a:lnTo>
                <a:lnTo>
                  <a:pt x="2787" y="490"/>
                </a:lnTo>
                <a:lnTo>
                  <a:pt x="2733" y="370"/>
                </a:lnTo>
                <a:lnTo>
                  <a:pt x="2709" y="226"/>
                </a:lnTo>
                <a:lnTo>
                  <a:pt x="2637" y="183"/>
                </a:lnTo>
                <a:lnTo>
                  <a:pt x="2595" y="262"/>
                </a:lnTo>
                <a:lnTo>
                  <a:pt x="2643" y="448"/>
                </a:lnTo>
                <a:lnTo>
                  <a:pt x="2547" y="364"/>
                </a:lnTo>
                <a:lnTo>
                  <a:pt x="2547" y="213"/>
                </a:lnTo>
                <a:lnTo>
                  <a:pt x="2607" y="93"/>
                </a:lnTo>
                <a:lnTo>
                  <a:pt x="2609" y="0"/>
                </a:lnTo>
                <a:lnTo>
                  <a:pt x="2499" y="55"/>
                </a:lnTo>
                <a:lnTo>
                  <a:pt x="2379" y="31"/>
                </a:lnTo>
                <a:lnTo>
                  <a:pt x="2325" y="112"/>
                </a:lnTo>
                <a:lnTo>
                  <a:pt x="2325" y="184"/>
                </a:lnTo>
                <a:lnTo>
                  <a:pt x="2298" y="268"/>
                </a:lnTo>
                <a:lnTo>
                  <a:pt x="2246" y="220"/>
                </a:lnTo>
                <a:lnTo>
                  <a:pt x="2049" y="249"/>
                </a:lnTo>
                <a:lnTo>
                  <a:pt x="1703" y="265"/>
                </a:lnTo>
                <a:lnTo>
                  <a:pt x="1430" y="310"/>
                </a:lnTo>
                <a:lnTo>
                  <a:pt x="1185" y="333"/>
                </a:lnTo>
                <a:lnTo>
                  <a:pt x="1076" y="295"/>
                </a:lnTo>
                <a:lnTo>
                  <a:pt x="992" y="220"/>
                </a:lnTo>
                <a:lnTo>
                  <a:pt x="653" y="297"/>
                </a:lnTo>
                <a:lnTo>
                  <a:pt x="329" y="400"/>
                </a:lnTo>
                <a:lnTo>
                  <a:pt x="195" y="414"/>
                </a:lnTo>
                <a:lnTo>
                  <a:pt x="2" y="459"/>
                </a:lnTo>
                <a:lnTo>
                  <a:pt x="0" y="580"/>
                </a:lnTo>
                <a:lnTo>
                  <a:pt x="32" y="756"/>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pPr fontAlgn="base">
              <a:spcBef>
                <a:spcPct val="0"/>
              </a:spcBef>
              <a:spcAft>
                <a:spcPct val="0"/>
              </a:spcAft>
            </a:pPr>
            <a:endParaRPr lang="zh-CN" altLang="en-US" sz="3120" b="1" kern="0">
              <a:solidFill>
                <a:srgbClr val="000000"/>
              </a:solidFill>
              <a:latin typeface="Arial" charset="0"/>
            </a:endParaRPr>
          </a:p>
        </p:txBody>
      </p:sp>
      <p:sp>
        <p:nvSpPr>
          <p:cNvPr id="43" name="Freeform 33">
            <a:extLst>
              <a:ext uri="{FF2B5EF4-FFF2-40B4-BE49-F238E27FC236}">
                <a16:creationId xmlns:a16="http://schemas.microsoft.com/office/drawing/2014/main" id="{CC73815B-D431-4AF0-B92D-2E779FFE068F}"/>
              </a:ext>
            </a:extLst>
          </p:cNvPr>
          <p:cNvSpPr>
            <a:spLocks/>
          </p:cNvSpPr>
          <p:nvPr/>
        </p:nvSpPr>
        <p:spPr bwMode="auto">
          <a:xfrm>
            <a:off x="7405908" y="4732453"/>
            <a:ext cx="523786" cy="418482"/>
          </a:xfrm>
          <a:custGeom>
            <a:avLst/>
            <a:gdLst>
              <a:gd name="T0" fmla="*/ 0 w 1978"/>
              <a:gd name="T1" fmla="*/ 68 h 1580"/>
              <a:gd name="T2" fmla="*/ 67 w 1978"/>
              <a:gd name="T3" fmla="*/ 37 h 1580"/>
              <a:gd name="T4" fmla="*/ 114 w 1978"/>
              <a:gd name="T5" fmla="*/ 23 h 1580"/>
              <a:gd name="T6" fmla="*/ 150 w 1978"/>
              <a:gd name="T7" fmla="*/ 13 h 1580"/>
              <a:gd name="T8" fmla="*/ 182 w 1978"/>
              <a:gd name="T9" fmla="*/ 17 h 1580"/>
              <a:gd name="T10" fmla="*/ 199 w 1978"/>
              <a:gd name="T11" fmla="*/ 34 h 1580"/>
              <a:gd name="T12" fmla="*/ 234 w 1978"/>
              <a:gd name="T13" fmla="*/ 23 h 1580"/>
              <a:gd name="T14" fmla="*/ 279 w 1978"/>
              <a:gd name="T15" fmla="*/ 0 h 1580"/>
              <a:gd name="T16" fmla="*/ 325 w 1978"/>
              <a:gd name="T17" fmla="*/ 40 h 1580"/>
              <a:gd name="T18" fmla="*/ 364 w 1978"/>
              <a:gd name="T19" fmla="*/ 63 h 1580"/>
              <a:gd name="T20" fmla="*/ 375 w 1978"/>
              <a:gd name="T21" fmla="*/ 85 h 1580"/>
              <a:gd name="T22" fmla="*/ 359 w 1978"/>
              <a:gd name="T23" fmla="*/ 119 h 1580"/>
              <a:gd name="T24" fmla="*/ 330 w 1978"/>
              <a:gd name="T25" fmla="*/ 148 h 1580"/>
              <a:gd name="T26" fmla="*/ 330 w 1978"/>
              <a:gd name="T27" fmla="*/ 176 h 1580"/>
              <a:gd name="T28" fmla="*/ 307 w 1978"/>
              <a:gd name="T29" fmla="*/ 193 h 1580"/>
              <a:gd name="T30" fmla="*/ 296 w 1978"/>
              <a:gd name="T31" fmla="*/ 222 h 1580"/>
              <a:gd name="T32" fmla="*/ 273 w 1978"/>
              <a:gd name="T33" fmla="*/ 249 h 1580"/>
              <a:gd name="T34" fmla="*/ 247 w 1978"/>
              <a:gd name="T35" fmla="*/ 246 h 1580"/>
              <a:gd name="T36" fmla="*/ 237 w 1978"/>
              <a:gd name="T37" fmla="*/ 257 h 1580"/>
              <a:gd name="T38" fmla="*/ 234 w 1978"/>
              <a:gd name="T39" fmla="*/ 275 h 1580"/>
              <a:gd name="T40" fmla="*/ 230 w 1978"/>
              <a:gd name="T41" fmla="*/ 300 h 1580"/>
              <a:gd name="T42" fmla="*/ 206 w 1978"/>
              <a:gd name="T43" fmla="*/ 274 h 1580"/>
              <a:gd name="T44" fmla="*/ 178 w 1978"/>
              <a:gd name="T45" fmla="*/ 249 h 1580"/>
              <a:gd name="T46" fmla="*/ 184 w 1978"/>
              <a:gd name="T47" fmla="*/ 232 h 1580"/>
              <a:gd name="T48" fmla="*/ 145 w 1978"/>
              <a:gd name="T49" fmla="*/ 198 h 1580"/>
              <a:gd name="T50" fmla="*/ 118 w 1978"/>
              <a:gd name="T51" fmla="*/ 185 h 1580"/>
              <a:gd name="T52" fmla="*/ 99 w 1978"/>
              <a:gd name="T53" fmla="*/ 166 h 1580"/>
              <a:gd name="T54" fmla="*/ 75 w 1978"/>
              <a:gd name="T55" fmla="*/ 152 h 1580"/>
              <a:gd name="T56" fmla="*/ 48 w 1978"/>
              <a:gd name="T57" fmla="*/ 141 h 1580"/>
              <a:gd name="T58" fmla="*/ 43 w 1978"/>
              <a:gd name="T59" fmla="*/ 122 h 1580"/>
              <a:gd name="T60" fmla="*/ 21 w 1978"/>
              <a:gd name="T61" fmla="*/ 114 h 1580"/>
              <a:gd name="T62" fmla="*/ 8 w 1978"/>
              <a:gd name="T63" fmla="*/ 95 h 1580"/>
              <a:gd name="T64" fmla="*/ 0 w 1978"/>
              <a:gd name="T65" fmla="*/ 68 h 15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78" h="1580">
                <a:moveTo>
                  <a:pt x="0" y="359"/>
                </a:moveTo>
                <a:lnTo>
                  <a:pt x="352" y="195"/>
                </a:lnTo>
                <a:lnTo>
                  <a:pt x="599" y="120"/>
                </a:lnTo>
                <a:lnTo>
                  <a:pt x="793" y="67"/>
                </a:lnTo>
                <a:lnTo>
                  <a:pt x="960" y="90"/>
                </a:lnTo>
                <a:lnTo>
                  <a:pt x="1050" y="180"/>
                </a:lnTo>
                <a:lnTo>
                  <a:pt x="1233" y="123"/>
                </a:lnTo>
                <a:lnTo>
                  <a:pt x="1470" y="0"/>
                </a:lnTo>
                <a:lnTo>
                  <a:pt x="1714" y="211"/>
                </a:lnTo>
                <a:lnTo>
                  <a:pt x="1921" y="330"/>
                </a:lnTo>
                <a:lnTo>
                  <a:pt x="1978" y="450"/>
                </a:lnTo>
                <a:lnTo>
                  <a:pt x="1891" y="629"/>
                </a:lnTo>
                <a:lnTo>
                  <a:pt x="1741" y="779"/>
                </a:lnTo>
                <a:lnTo>
                  <a:pt x="1741" y="929"/>
                </a:lnTo>
                <a:lnTo>
                  <a:pt x="1621" y="1019"/>
                </a:lnTo>
                <a:lnTo>
                  <a:pt x="1561" y="1169"/>
                </a:lnTo>
                <a:lnTo>
                  <a:pt x="1441" y="1309"/>
                </a:lnTo>
                <a:lnTo>
                  <a:pt x="1305" y="1297"/>
                </a:lnTo>
                <a:lnTo>
                  <a:pt x="1249" y="1353"/>
                </a:lnTo>
                <a:lnTo>
                  <a:pt x="1233" y="1449"/>
                </a:lnTo>
                <a:lnTo>
                  <a:pt x="1211" y="1580"/>
                </a:lnTo>
                <a:lnTo>
                  <a:pt x="1088" y="1442"/>
                </a:lnTo>
                <a:lnTo>
                  <a:pt x="941" y="1311"/>
                </a:lnTo>
                <a:lnTo>
                  <a:pt x="971" y="1220"/>
                </a:lnTo>
                <a:lnTo>
                  <a:pt x="765" y="1042"/>
                </a:lnTo>
                <a:lnTo>
                  <a:pt x="621" y="973"/>
                </a:lnTo>
                <a:lnTo>
                  <a:pt x="521" y="874"/>
                </a:lnTo>
                <a:lnTo>
                  <a:pt x="397" y="798"/>
                </a:lnTo>
                <a:lnTo>
                  <a:pt x="253" y="742"/>
                </a:lnTo>
                <a:lnTo>
                  <a:pt x="228" y="641"/>
                </a:lnTo>
                <a:lnTo>
                  <a:pt x="109" y="598"/>
                </a:lnTo>
                <a:lnTo>
                  <a:pt x="43" y="500"/>
                </a:lnTo>
                <a:lnTo>
                  <a:pt x="0" y="359"/>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44" name="Freeform 34">
            <a:extLst>
              <a:ext uri="{FF2B5EF4-FFF2-40B4-BE49-F238E27FC236}">
                <a16:creationId xmlns:a16="http://schemas.microsoft.com/office/drawing/2014/main" id="{7358AC9F-6075-4F4F-B3D6-82081DF51F3F}"/>
              </a:ext>
            </a:extLst>
          </p:cNvPr>
          <p:cNvSpPr>
            <a:spLocks/>
          </p:cNvSpPr>
          <p:nvPr/>
        </p:nvSpPr>
        <p:spPr bwMode="auto">
          <a:xfrm>
            <a:off x="7277405" y="4390692"/>
            <a:ext cx="905102" cy="464515"/>
          </a:xfrm>
          <a:custGeom>
            <a:avLst/>
            <a:gdLst>
              <a:gd name="T0" fmla="*/ 0 w 3422"/>
              <a:gd name="T1" fmla="*/ 333 h 1760"/>
              <a:gd name="T2" fmla="*/ 32 w 3422"/>
              <a:gd name="T3" fmla="*/ 329 h 1760"/>
              <a:gd name="T4" fmla="*/ 70 w 3422"/>
              <a:gd name="T5" fmla="*/ 317 h 1760"/>
              <a:gd name="T6" fmla="*/ 92 w 3422"/>
              <a:gd name="T7" fmla="*/ 314 h 1760"/>
              <a:gd name="T8" fmla="*/ 161 w 3422"/>
              <a:gd name="T9" fmla="*/ 282 h 1760"/>
              <a:gd name="T10" fmla="*/ 205 w 3422"/>
              <a:gd name="T11" fmla="*/ 268 h 1760"/>
              <a:gd name="T12" fmla="*/ 243 w 3422"/>
              <a:gd name="T13" fmla="*/ 258 h 1760"/>
              <a:gd name="T14" fmla="*/ 275 w 3422"/>
              <a:gd name="T15" fmla="*/ 262 h 1760"/>
              <a:gd name="T16" fmla="*/ 292 w 3422"/>
              <a:gd name="T17" fmla="*/ 280 h 1760"/>
              <a:gd name="T18" fmla="*/ 327 w 3422"/>
              <a:gd name="T19" fmla="*/ 268 h 1760"/>
              <a:gd name="T20" fmla="*/ 371 w 3422"/>
              <a:gd name="T21" fmla="*/ 246 h 1760"/>
              <a:gd name="T22" fmla="*/ 418 w 3422"/>
              <a:gd name="T23" fmla="*/ 286 h 1760"/>
              <a:gd name="T24" fmla="*/ 457 w 3422"/>
              <a:gd name="T25" fmla="*/ 308 h 1760"/>
              <a:gd name="T26" fmla="*/ 467 w 3422"/>
              <a:gd name="T27" fmla="*/ 331 h 1760"/>
              <a:gd name="T28" fmla="*/ 506 w 3422"/>
              <a:gd name="T29" fmla="*/ 301 h 1760"/>
              <a:gd name="T30" fmla="*/ 525 w 3422"/>
              <a:gd name="T31" fmla="*/ 276 h 1760"/>
              <a:gd name="T32" fmla="*/ 537 w 3422"/>
              <a:gd name="T33" fmla="*/ 246 h 1760"/>
              <a:gd name="T34" fmla="*/ 554 w 3422"/>
              <a:gd name="T35" fmla="*/ 217 h 1760"/>
              <a:gd name="T36" fmla="*/ 582 w 3422"/>
              <a:gd name="T37" fmla="*/ 202 h 1760"/>
              <a:gd name="T38" fmla="*/ 603 w 3422"/>
              <a:gd name="T39" fmla="*/ 187 h 1760"/>
              <a:gd name="T40" fmla="*/ 614 w 3422"/>
              <a:gd name="T41" fmla="*/ 176 h 1760"/>
              <a:gd name="T42" fmla="*/ 603 w 3422"/>
              <a:gd name="T43" fmla="*/ 165 h 1760"/>
              <a:gd name="T44" fmla="*/ 568 w 3422"/>
              <a:gd name="T45" fmla="*/ 182 h 1760"/>
              <a:gd name="T46" fmla="*/ 563 w 3422"/>
              <a:gd name="T47" fmla="*/ 165 h 1760"/>
              <a:gd name="T48" fmla="*/ 582 w 3422"/>
              <a:gd name="T49" fmla="*/ 160 h 1760"/>
              <a:gd name="T50" fmla="*/ 592 w 3422"/>
              <a:gd name="T51" fmla="*/ 148 h 1760"/>
              <a:gd name="T52" fmla="*/ 591 w 3422"/>
              <a:gd name="T53" fmla="*/ 125 h 1760"/>
              <a:gd name="T54" fmla="*/ 625 w 3422"/>
              <a:gd name="T55" fmla="*/ 114 h 1760"/>
              <a:gd name="T56" fmla="*/ 645 w 3422"/>
              <a:gd name="T57" fmla="*/ 90 h 1760"/>
              <a:gd name="T58" fmla="*/ 648 w 3422"/>
              <a:gd name="T59" fmla="*/ 68 h 1760"/>
              <a:gd name="T60" fmla="*/ 625 w 3422"/>
              <a:gd name="T61" fmla="*/ 45 h 1760"/>
              <a:gd name="T62" fmla="*/ 620 w 3422"/>
              <a:gd name="T63" fmla="*/ 68 h 1760"/>
              <a:gd name="T64" fmla="*/ 602 w 3422"/>
              <a:gd name="T65" fmla="*/ 63 h 1760"/>
              <a:gd name="T66" fmla="*/ 570 w 3422"/>
              <a:gd name="T67" fmla="*/ 70 h 1760"/>
              <a:gd name="T68" fmla="*/ 551 w 3422"/>
              <a:gd name="T69" fmla="*/ 51 h 1760"/>
              <a:gd name="T70" fmla="*/ 564 w 3422"/>
              <a:gd name="T71" fmla="*/ 39 h 1760"/>
              <a:gd name="T72" fmla="*/ 586 w 3422"/>
              <a:gd name="T73" fmla="*/ 49 h 1760"/>
              <a:gd name="T74" fmla="*/ 599 w 3422"/>
              <a:gd name="T75" fmla="*/ 34 h 1760"/>
              <a:gd name="T76" fmla="*/ 620 w 3422"/>
              <a:gd name="T77" fmla="*/ 28 h 1760"/>
              <a:gd name="T78" fmla="*/ 591 w 3422"/>
              <a:gd name="T79" fmla="*/ 0 h 1760"/>
              <a:gd name="T80" fmla="*/ 554 w 3422"/>
              <a:gd name="T81" fmla="*/ 17 h 1760"/>
              <a:gd name="T82" fmla="*/ 512 w 3422"/>
              <a:gd name="T83" fmla="*/ 23 h 1760"/>
              <a:gd name="T84" fmla="*/ 351 w 3422"/>
              <a:gd name="T85" fmla="*/ 70 h 1760"/>
              <a:gd name="T86" fmla="*/ 280 w 3422"/>
              <a:gd name="T87" fmla="*/ 101 h 1760"/>
              <a:gd name="T88" fmla="*/ 178 w 3422"/>
              <a:gd name="T89" fmla="*/ 129 h 1760"/>
              <a:gd name="T90" fmla="*/ 178 w 3422"/>
              <a:gd name="T91" fmla="*/ 151 h 1760"/>
              <a:gd name="T92" fmla="*/ 165 w 3422"/>
              <a:gd name="T93" fmla="*/ 169 h 1760"/>
              <a:gd name="T94" fmla="*/ 97 w 3422"/>
              <a:gd name="T95" fmla="*/ 202 h 1760"/>
              <a:gd name="T96" fmla="*/ 103 w 3422"/>
              <a:gd name="T97" fmla="*/ 220 h 1760"/>
              <a:gd name="T98" fmla="*/ 32 w 3422"/>
              <a:gd name="T99" fmla="*/ 275 h 1760"/>
              <a:gd name="T100" fmla="*/ 18 w 3422"/>
              <a:gd name="T101" fmla="*/ 300 h 1760"/>
              <a:gd name="T102" fmla="*/ 1 w 3422"/>
              <a:gd name="T103" fmla="*/ 305 h 1760"/>
              <a:gd name="T104" fmla="*/ 0 w 3422"/>
              <a:gd name="T105" fmla="*/ 333 h 17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422" h="1760">
                <a:moveTo>
                  <a:pt x="0" y="1760"/>
                </a:moveTo>
                <a:lnTo>
                  <a:pt x="168" y="1738"/>
                </a:lnTo>
                <a:lnTo>
                  <a:pt x="369" y="1675"/>
                </a:lnTo>
                <a:lnTo>
                  <a:pt x="487" y="1657"/>
                </a:lnTo>
                <a:lnTo>
                  <a:pt x="848" y="1490"/>
                </a:lnTo>
                <a:lnTo>
                  <a:pt x="1082" y="1419"/>
                </a:lnTo>
                <a:lnTo>
                  <a:pt x="1283" y="1365"/>
                </a:lnTo>
                <a:lnTo>
                  <a:pt x="1452" y="1386"/>
                </a:lnTo>
                <a:lnTo>
                  <a:pt x="1542" y="1478"/>
                </a:lnTo>
                <a:lnTo>
                  <a:pt x="1726" y="1418"/>
                </a:lnTo>
                <a:lnTo>
                  <a:pt x="1961" y="1298"/>
                </a:lnTo>
                <a:lnTo>
                  <a:pt x="2209" y="1511"/>
                </a:lnTo>
                <a:lnTo>
                  <a:pt x="2411" y="1626"/>
                </a:lnTo>
                <a:lnTo>
                  <a:pt x="2468" y="1748"/>
                </a:lnTo>
                <a:lnTo>
                  <a:pt x="2672" y="1590"/>
                </a:lnTo>
                <a:lnTo>
                  <a:pt x="2772" y="1460"/>
                </a:lnTo>
                <a:lnTo>
                  <a:pt x="2836" y="1300"/>
                </a:lnTo>
                <a:lnTo>
                  <a:pt x="2924" y="1148"/>
                </a:lnTo>
                <a:lnTo>
                  <a:pt x="3076" y="1068"/>
                </a:lnTo>
                <a:lnTo>
                  <a:pt x="3182" y="990"/>
                </a:lnTo>
                <a:lnTo>
                  <a:pt x="3244" y="932"/>
                </a:lnTo>
                <a:lnTo>
                  <a:pt x="3182" y="870"/>
                </a:lnTo>
                <a:lnTo>
                  <a:pt x="3002" y="960"/>
                </a:lnTo>
                <a:lnTo>
                  <a:pt x="2972" y="870"/>
                </a:lnTo>
                <a:lnTo>
                  <a:pt x="3076" y="844"/>
                </a:lnTo>
                <a:lnTo>
                  <a:pt x="3124" y="780"/>
                </a:lnTo>
                <a:lnTo>
                  <a:pt x="3122" y="660"/>
                </a:lnTo>
                <a:lnTo>
                  <a:pt x="3302" y="600"/>
                </a:lnTo>
                <a:lnTo>
                  <a:pt x="3404" y="476"/>
                </a:lnTo>
                <a:lnTo>
                  <a:pt x="3422" y="360"/>
                </a:lnTo>
                <a:lnTo>
                  <a:pt x="3302" y="240"/>
                </a:lnTo>
                <a:lnTo>
                  <a:pt x="3272" y="360"/>
                </a:lnTo>
                <a:lnTo>
                  <a:pt x="3180" y="332"/>
                </a:lnTo>
                <a:lnTo>
                  <a:pt x="3012" y="372"/>
                </a:lnTo>
                <a:lnTo>
                  <a:pt x="2912" y="270"/>
                </a:lnTo>
                <a:lnTo>
                  <a:pt x="2980" y="204"/>
                </a:lnTo>
                <a:lnTo>
                  <a:pt x="3092" y="260"/>
                </a:lnTo>
                <a:lnTo>
                  <a:pt x="3164" y="180"/>
                </a:lnTo>
                <a:lnTo>
                  <a:pt x="3272" y="150"/>
                </a:lnTo>
                <a:lnTo>
                  <a:pt x="3122" y="0"/>
                </a:lnTo>
                <a:lnTo>
                  <a:pt x="2924" y="92"/>
                </a:lnTo>
                <a:lnTo>
                  <a:pt x="2702" y="120"/>
                </a:lnTo>
                <a:lnTo>
                  <a:pt x="1852" y="372"/>
                </a:lnTo>
                <a:lnTo>
                  <a:pt x="1477" y="532"/>
                </a:lnTo>
                <a:lnTo>
                  <a:pt x="939" y="683"/>
                </a:lnTo>
                <a:lnTo>
                  <a:pt x="942" y="797"/>
                </a:lnTo>
                <a:lnTo>
                  <a:pt x="871" y="892"/>
                </a:lnTo>
                <a:lnTo>
                  <a:pt x="513" y="1070"/>
                </a:lnTo>
                <a:lnTo>
                  <a:pt x="545" y="1164"/>
                </a:lnTo>
                <a:lnTo>
                  <a:pt x="171" y="1451"/>
                </a:lnTo>
                <a:lnTo>
                  <a:pt x="93" y="1583"/>
                </a:lnTo>
                <a:lnTo>
                  <a:pt x="3" y="1614"/>
                </a:lnTo>
                <a:lnTo>
                  <a:pt x="0" y="1760"/>
                </a:lnTo>
                <a:close/>
              </a:path>
            </a:pathLst>
          </a:cu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45" name="Freeform 35">
            <a:extLst>
              <a:ext uri="{FF2B5EF4-FFF2-40B4-BE49-F238E27FC236}">
                <a16:creationId xmlns:a16="http://schemas.microsoft.com/office/drawing/2014/main" id="{828EB1D5-DD52-4837-BE8E-8E031541E315}"/>
              </a:ext>
            </a:extLst>
          </p:cNvPr>
          <p:cNvSpPr>
            <a:spLocks/>
          </p:cNvSpPr>
          <p:nvPr/>
        </p:nvSpPr>
        <p:spPr bwMode="auto">
          <a:xfrm>
            <a:off x="7482730" y="3686246"/>
            <a:ext cx="613178" cy="446381"/>
          </a:xfrm>
          <a:custGeom>
            <a:avLst/>
            <a:gdLst>
              <a:gd name="T0" fmla="*/ 0 w 2320"/>
              <a:gd name="T1" fmla="*/ 115 h 1689"/>
              <a:gd name="T2" fmla="*/ 21 w 2320"/>
              <a:gd name="T3" fmla="*/ 97 h 1689"/>
              <a:gd name="T4" fmla="*/ 45 w 2320"/>
              <a:gd name="T5" fmla="*/ 98 h 1689"/>
              <a:gd name="T6" fmla="*/ 118 w 2320"/>
              <a:gd name="T7" fmla="*/ 74 h 1689"/>
              <a:gd name="T8" fmla="*/ 226 w 2320"/>
              <a:gd name="T9" fmla="*/ 38 h 1689"/>
              <a:gd name="T10" fmla="*/ 350 w 2320"/>
              <a:gd name="T11" fmla="*/ 0 h 1689"/>
              <a:gd name="T12" fmla="*/ 399 w 2320"/>
              <a:gd name="T13" fmla="*/ 33 h 1689"/>
              <a:gd name="T14" fmla="*/ 417 w 2320"/>
              <a:gd name="T15" fmla="*/ 41 h 1689"/>
              <a:gd name="T16" fmla="*/ 402 w 2320"/>
              <a:gd name="T17" fmla="*/ 64 h 1689"/>
              <a:gd name="T18" fmla="*/ 392 w 2320"/>
              <a:gd name="T19" fmla="*/ 92 h 1689"/>
              <a:gd name="T20" fmla="*/ 412 w 2320"/>
              <a:gd name="T21" fmla="*/ 124 h 1689"/>
              <a:gd name="T22" fmla="*/ 438 w 2320"/>
              <a:gd name="T23" fmla="*/ 143 h 1689"/>
              <a:gd name="T24" fmla="*/ 439 w 2320"/>
              <a:gd name="T25" fmla="*/ 159 h 1689"/>
              <a:gd name="T26" fmla="*/ 429 w 2320"/>
              <a:gd name="T27" fmla="*/ 177 h 1689"/>
              <a:gd name="T28" fmla="*/ 422 w 2320"/>
              <a:gd name="T29" fmla="*/ 196 h 1689"/>
              <a:gd name="T30" fmla="*/ 408 w 2320"/>
              <a:gd name="T31" fmla="*/ 211 h 1689"/>
              <a:gd name="T32" fmla="*/ 386 w 2320"/>
              <a:gd name="T33" fmla="*/ 213 h 1689"/>
              <a:gd name="T34" fmla="*/ 374 w 2320"/>
              <a:gd name="T35" fmla="*/ 221 h 1689"/>
              <a:gd name="T36" fmla="*/ 362 w 2320"/>
              <a:gd name="T37" fmla="*/ 225 h 1689"/>
              <a:gd name="T38" fmla="*/ 338 w 2320"/>
              <a:gd name="T39" fmla="*/ 224 h 1689"/>
              <a:gd name="T40" fmla="*/ 325 w 2320"/>
              <a:gd name="T41" fmla="*/ 225 h 1689"/>
              <a:gd name="T42" fmla="*/ 298 w 2320"/>
              <a:gd name="T43" fmla="*/ 237 h 1689"/>
              <a:gd name="T44" fmla="*/ 277 w 2320"/>
              <a:gd name="T45" fmla="*/ 242 h 1689"/>
              <a:gd name="T46" fmla="*/ 262 w 2320"/>
              <a:gd name="T47" fmla="*/ 259 h 1689"/>
              <a:gd name="T48" fmla="*/ 229 w 2320"/>
              <a:gd name="T49" fmla="*/ 265 h 1689"/>
              <a:gd name="T50" fmla="*/ 204 w 2320"/>
              <a:gd name="T51" fmla="*/ 274 h 1689"/>
              <a:gd name="T52" fmla="*/ 164 w 2320"/>
              <a:gd name="T53" fmla="*/ 285 h 1689"/>
              <a:gd name="T54" fmla="*/ 130 w 2320"/>
              <a:gd name="T55" fmla="*/ 297 h 1689"/>
              <a:gd name="T56" fmla="*/ 113 w 2320"/>
              <a:gd name="T57" fmla="*/ 297 h 1689"/>
              <a:gd name="T58" fmla="*/ 93 w 2320"/>
              <a:gd name="T59" fmla="*/ 313 h 1689"/>
              <a:gd name="T60" fmla="*/ 56 w 2320"/>
              <a:gd name="T61" fmla="*/ 320 h 1689"/>
              <a:gd name="T62" fmla="*/ 44 w 2320"/>
              <a:gd name="T63" fmla="*/ 300 h 1689"/>
              <a:gd name="T64" fmla="*/ 39 w 2320"/>
              <a:gd name="T65" fmla="*/ 248 h 1689"/>
              <a:gd name="T66" fmla="*/ 26 w 2320"/>
              <a:gd name="T67" fmla="*/ 252 h 1689"/>
              <a:gd name="T68" fmla="*/ 23 w 2320"/>
              <a:gd name="T69" fmla="*/ 196 h 1689"/>
              <a:gd name="T70" fmla="*/ 0 w 2320"/>
              <a:gd name="T71" fmla="*/ 115 h 1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20" h="1689">
                <a:moveTo>
                  <a:pt x="0" y="606"/>
                </a:moveTo>
                <a:lnTo>
                  <a:pt x="112" y="510"/>
                </a:lnTo>
                <a:lnTo>
                  <a:pt x="238" y="516"/>
                </a:lnTo>
                <a:lnTo>
                  <a:pt x="622" y="390"/>
                </a:lnTo>
                <a:lnTo>
                  <a:pt x="1192" y="198"/>
                </a:lnTo>
                <a:lnTo>
                  <a:pt x="1852" y="0"/>
                </a:lnTo>
                <a:lnTo>
                  <a:pt x="2110" y="174"/>
                </a:lnTo>
                <a:lnTo>
                  <a:pt x="2206" y="216"/>
                </a:lnTo>
                <a:lnTo>
                  <a:pt x="2122" y="336"/>
                </a:lnTo>
                <a:lnTo>
                  <a:pt x="2071" y="486"/>
                </a:lnTo>
                <a:lnTo>
                  <a:pt x="2176" y="654"/>
                </a:lnTo>
                <a:lnTo>
                  <a:pt x="2314" y="756"/>
                </a:lnTo>
                <a:lnTo>
                  <a:pt x="2320" y="840"/>
                </a:lnTo>
                <a:lnTo>
                  <a:pt x="2266" y="935"/>
                </a:lnTo>
                <a:lnTo>
                  <a:pt x="2230" y="1037"/>
                </a:lnTo>
                <a:lnTo>
                  <a:pt x="2156" y="1115"/>
                </a:lnTo>
                <a:lnTo>
                  <a:pt x="2042" y="1125"/>
                </a:lnTo>
                <a:lnTo>
                  <a:pt x="1978" y="1167"/>
                </a:lnTo>
                <a:lnTo>
                  <a:pt x="1912" y="1189"/>
                </a:lnTo>
                <a:lnTo>
                  <a:pt x="1786" y="1181"/>
                </a:lnTo>
                <a:lnTo>
                  <a:pt x="1718" y="1187"/>
                </a:lnTo>
                <a:lnTo>
                  <a:pt x="1574" y="1251"/>
                </a:lnTo>
                <a:lnTo>
                  <a:pt x="1462" y="1275"/>
                </a:lnTo>
                <a:lnTo>
                  <a:pt x="1382" y="1367"/>
                </a:lnTo>
                <a:lnTo>
                  <a:pt x="1208" y="1397"/>
                </a:lnTo>
                <a:lnTo>
                  <a:pt x="1080" y="1445"/>
                </a:lnTo>
                <a:lnTo>
                  <a:pt x="866" y="1505"/>
                </a:lnTo>
                <a:lnTo>
                  <a:pt x="687" y="1568"/>
                </a:lnTo>
                <a:lnTo>
                  <a:pt x="597" y="1568"/>
                </a:lnTo>
                <a:lnTo>
                  <a:pt x="489" y="1653"/>
                </a:lnTo>
                <a:lnTo>
                  <a:pt x="297" y="1689"/>
                </a:lnTo>
                <a:lnTo>
                  <a:pt x="234" y="1581"/>
                </a:lnTo>
                <a:lnTo>
                  <a:pt x="208" y="1307"/>
                </a:lnTo>
                <a:lnTo>
                  <a:pt x="136" y="1329"/>
                </a:lnTo>
                <a:lnTo>
                  <a:pt x="122" y="1035"/>
                </a:lnTo>
                <a:lnTo>
                  <a:pt x="0" y="606"/>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46" name="Freeform 36">
            <a:extLst>
              <a:ext uri="{FF2B5EF4-FFF2-40B4-BE49-F238E27FC236}">
                <a16:creationId xmlns:a16="http://schemas.microsoft.com/office/drawing/2014/main" id="{F18582AE-1E8F-44C9-91E6-3E0E1B1621D8}"/>
              </a:ext>
            </a:extLst>
          </p:cNvPr>
          <p:cNvSpPr>
            <a:spLocks/>
          </p:cNvSpPr>
          <p:nvPr/>
        </p:nvSpPr>
        <p:spPr bwMode="auto">
          <a:xfrm>
            <a:off x="7510665" y="3232891"/>
            <a:ext cx="688604" cy="588666"/>
          </a:xfrm>
          <a:custGeom>
            <a:avLst/>
            <a:gdLst>
              <a:gd name="T0" fmla="*/ 0 w 2597"/>
              <a:gd name="T1" fmla="*/ 421 h 2224"/>
              <a:gd name="T2" fmla="*/ 24 w 2597"/>
              <a:gd name="T3" fmla="*/ 422 h 2224"/>
              <a:gd name="T4" fmla="*/ 207 w 2597"/>
              <a:gd name="T5" fmla="*/ 361 h 2224"/>
              <a:gd name="T6" fmla="*/ 330 w 2597"/>
              <a:gd name="T7" fmla="*/ 324 h 2224"/>
              <a:gd name="T8" fmla="*/ 380 w 2597"/>
              <a:gd name="T9" fmla="*/ 357 h 2224"/>
              <a:gd name="T10" fmla="*/ 398 w 2597"/>
              <a:gd name="T11" fmla="*/ 365 h 2224"/>
              <a:gd name="T12" fmla="*/ 436 w 2597"/>
              <a:gd name="T13" fmla="*/ 367 h 2224"/>
              <a:gd name="T14" fmla="*/ 474 w 2597"/>
              <a:gd name="T15" fmla="*/ 373 h 2224"/>
              <a:gd name="T16" fmla="*/ 493 w 2597"/>
              <a:gd name="T17" fmla="*/ 346 h 2224"/>
              <a:gd name="T18" fmla="*/ 483 w 2597"/>
              <a:gd name="T19" fmla="*/ 334 h 2224"/>
              <a:gd name="T20" fmla="*/ 482 w 2597"/>
              <a:gd name="T21" fmla="*/ 314 h 2224"/>
              <a:gd name="T22" fmla="*/ 465 w 2597"/>
              <a:gd name="T23" fmla="*/ 301 h 2224"/>
              <a:gd name="T24" fmla="*/ 459 w 2597"/>
              <a:gd name="T25" fmla="*/ 278 h 2224"/>
              <a:gd name="T26" fmla="*/ 454 w 2597"/>
              <a:gd name="T27" fmla="*/ 241 h 2224"/>
              <a:gd name="T28" fmla="*/ 447 w 2597"/>
              <a:gd name="T29" fmla="*/ 198 h 2224"/>
              <a:gd name="T30" fmla="*/ 439 w 2597"/>
              <a:gd name="T31" fmla="*/ 170 h 2224"/>
              <a:gd name="T32" fmla="*/ 433 w 2597"/>
              <a:gd name="T33" fmla="*/ 132 h 2224"/>
              <a:gd name="T34" fmla="*/ 396 w 2597"/>
              <a:gd name="T35" fmla="*/ 73 h 2224"/>
              <a:gd name="T36" fmla="*/ 385 w 2597"/>
              <a:gd name="T37" fmla="*/ 28 h 2224"/>
              <a:gd name="T38" fmla="*/ 377 w 2597"/>
              <a:gd name="T39" fmla="*/ 11 h 2224"/>
              <a:gd name="T40" fmla="*/ 362 w 2597"/>
              <a:gd name="T41" fmla="*/ 0 h 2224"/>
              <a:gd name="T42" fmla="*/ 351 w 2597"/>
              <a:gd name="T43" fmla="*/ 11 h 2224"/>
              <a:gd name="T44" fmla="*/ 328 w 2597"/>
              <a:gd name="T45" fmla="*/ 16 h 2224"/>
              <a:gd name="T46" fmla="*/ 301 w 2597"/>
              <a:gd name="T47" fmla="*/ 29 h 2224"/>
              <a:gd name="T48" fmla="*/ 260 w 2597"/>
              <a:gd name="T49" fmla="*/ 39 h 2224"/>
              <a:gd name="T50" fmla="*/ 243 w 2597"/>
              <a:gd name="T51" fmla="*/ 61 h 2224"/>
              <a:gd name="T52" fmla="*/ 225 w 2597"/>
              <a:gd name="T53" fmla="*/ 85 h 2224"/>
              <a:gd name="T54" fmla="*/ 227 w 2597"/>
              <a:gd name="T55" fmla="*/ 108 h 2224"/>
              <a:gd name="T56" fmla="*/ 233 w 2597"/>
              <a:gd name="T57" fmla="*/ 123 h 2224"/>
              <a:gd name="T58" fmla="*/ 197 w 2597"/>
              <a:gd name="T59" fmla="*/ 159 h 2224"/>
              <a:gd name="T60" fmla="*/ 211 w 2597"/>
              <a:gd name="T61" fmla="*/ 165 h 2224"/>
              <a:gd name="T62" fmla="*/ 225 w 2597"/>
              <a:gd name="T63" fmla="*/ 159 h 2224"/>
              <a:gd name="T64" fmla="*/ 228 w 2597"/>
              <a:gd name="T65" fmla="*/ 173 h 2224"/>
              <a:gd name="T66" fmla="*/ 214 w 2597"/>
              <a:gd name="T67" fmla="*/ 187 h 2224"/>
              <a:gd name="T68" fmla="*/ 237 w 2597"/>
              <a:gd name="T69" fmla="*/ 198 h 2224"/>
              <a:gd name="T70" fmla="*/ 242 w 2597"/>
              <a:gd name="T71" fmla="*/ 216 h 2224"/>
              <a:gd name="T72" fmla="*/ 213 w 2597"/>
              <a:gd name="T73" fmla="*/ 225 h 2224"/>
              <a:gd name="T74" fmla="*/ 183 w 2597"/>
              <a:gd name="T75" fmla="*/ 243 h 2224"/>
              <a:gd name="T76" fmla="*/ 151 w 2597"/>
              <a:gd name="T77" fmla="*/ 267 h 2224"/>
              <a:gd name="T78" fmla="*/ 120 w 2597"/>
              <a:gd name="T79" fmla="*/ 261 h 2224"/>
              <a:gd name="T80" fmla="*/ 88 w 2597"/>
              <a:gd name="T81" fmla="*/ 273 h 2224"/>
              <a:gd name="T82" fmla="*/ 60 w 2597"/>
              <a:gd name="T83" fmla="*/ 291 h 2224"/>
              <a:gd name="T84" fmla="*/ 58 w 2597"/>
              <a:gd name="T85" fmla="*/ 310 h 2224"/>
              <a:gd name="T86" fmla="*/ 77 w 2597"/>
              <a:gd name="T87" fmla="*/ 329 h 2224"/>
              <a:gd name="T88" fmla="*/ 76 w 2597"/>
              <a:gd name="T89" fmla="*/ 351 h 2224"/>
              <a:gd name="T90" fmla="*/ 60 w 2597"/>
              <a:gd name="T91" fmla="*/ 369 h 2224"/>
              <a:gd name="T92" fmla="*/ 0 w 2597"/>
              <a:gd name="T93" fmla="*/ 421 h 22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97" h="2224">
                <a:moveTo>
                  <a:pt x="0" y="2218"/>
                </a:moveTo>
                <a:lnTo>
                  <a:pt x="128" y="2224"/>
                </a:lnTo>
                <a:lnTo>
                  <a:pt x="1088" y="1905"/>
                </a:lnTo>
                <a:lnTo>
                  <a:pt x="1737" y="1708"/>
                </a:lnTo>
                <a:lnTo>
                  <a:pt x="2003" y="1884"/>
                </a:lnTo>
                <a:lnTo>
                  <a:pt x="2094" y="1924"/>
                </a:lnTo>
                <a:lnTo>
                  <a:pt x="2298" y="1936"/>
                </a:lnTo>
                <a:lnTo>
                  <a:pt x="2498" y="1968"/>
                </a:lnTo>
                <a:lnTo>
                  <a:pt x="2597" y="1826"/>
                </a:lnTo>
                <a:lnTo>
                  <a:pt x="2546" y="1760"/>
                </a:lnTo>
                <a:lnTo>
                  <a:pt x="2538" y="1656"/>
                </a:lnTo>
                <a:lnTo>
                  <a:pt x="2450" y="1584"/>
                </a:lnTo>
                <a:lnTo>
                  <a:pt x="2417" y="1466"/>
                </a:lnTo>
                <a:lnTo>
                  <a:pt x="2394" y="1272"/>
                </a:lnTo>
                <a:lnTo>
                  <a:pt x="2357" y="1046"/>
                </a:lnTo>
                <a:lnTo>
                  <a:pt x="2314" y="896"/>
                </a:lnTo>
                <a:lnTo>
                  <a:pt x="2282" y="696"/>
                </a:lnTo>
                <a:lnTo>
                  <a:pt x="2087" y="386"/>
                </a:lnTo>
                <a:lnTo>
                  <a:pt x="2027" y="146"/>
                </a:lnTo>
                <a:lnTo>
                  <a:pt x="1986" y="56"/>
                </a:lnTo>
                <a:lnTo>
                  <a:pt x="1906" y="0"/>
                </a:lnTo>
                <a:lnTo>
                  <a:pt x="1847" y="56"/>
                </a:lnTo>
                <a:lnTo>
                  <a:pt x="1727" y="86"/>
                </a:lnTo>
                <a:lnTo>
                  <a:pt x="1586" y="152"/>
                </a:lnTo>
                <a:lnTo>
                  <a:pt x="1367" y="206"/>
                </a:lnTo>
                <a:lnTo>
                  <a:pt x="1282" y="320"/>
                </a:lnTo>
                <a:lnTo>
                  <a:pt x="1186" y="446"/>
                </a:lnTo>
                <a:lnTo>
                  <a:pt x="1194" y="568"/>
                </a:lnTo>
                <a:lnTo>
                  <a:pt x="1226" y="648"/>
                </a:lnTo>
                <a:lnTo>
                  <a:pt x="1036" y="836"/>
                </a:lnTo>
                <a:lnTo>
                  <a:pt x="1114" y="872"/>
                </a:lnTo>
                <a:lnTo>
                  <a:pt x="1186" y="836"/>
                </a:lnTo>
                <a:lnTo>
                  <a:pt x="1202" y="912"/>
                </a:lnTo>
                <a:lnTo>
                  <a:pt x="1126" y="986"/>
                </a:lnTo>
                <a:lnTo>
                  <a:pt x="1247" y="1046"/>
                </a:lnTo>
                <a:lnTo>
                  <a:pt x="1277" y="1136"/>
                </a:lnTo>
                <a:lnTo>
                  <a:pt x="1122" y="1184"/>
                </a:lnTo>
                <a:lnTo>
                  <a:pt x="962" y="1280"/>
                </a:lnTo>
                <a:lnTo>
                  <a:pt x="796" y="1406"/>
                </a:lnTo>
                <a:lnTo>
                  <a:pt x="634" y="1376"/>
                </a:lnTo>
                <a:lnTo>
                  <a:pt x="466" y="1440"/>
                </a:lnTo>
                <a:lnTo>
                  <a:pt x="314" y="1536"/>
                </a:lnTo>
                <a:lnTo>
                  <a:pt x="306" y="1632"/>
                </a:lnTo>
                <a:lnTo>
                  <a:pt x="406" y="1736"/>
                </a:lnTo>
                <a:lnTo>
                  <a:pt x="402" y="1848"/>
                </a:lnTo>
                <a:lnTo>
                  <a:pt x="316" y="1946"/>
                </a:lnTo>
                <a:lnTo>
                  <a:pt x="0" y="2218"/>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pPr fontAlgn="base">
              <a:spcBef>
                <a:spcPct val="0"/>
              </a:spcBef>
              <a:spcAft>
                <a:spcPct val="0"/>
              </a:spcAft>
            </a:pPr>
            <a:endParaRPr lang="zh-CN" altLang="en-US" sz="3120" b="1" kern="0">
              <a:solidFill>
                <a:srgbClr val="000000"/>
              </a:solidFill>
              <a:latin typeface="Arial" charset="0"/>
            </a:endParaRPr>
          </a:p>
        </p:txBody>
      </p:sp>
      <p:sp>
        <p:nvSpPr>
          <p:cNvPr id="47" name="Freeform 37">
            <a:extLst>
              <a:ext uri="{FF2B5EF4-FFF2-40B4-BE49-F238E27FC236}">
                <a16:creationId xmlns:a16="http://schemas.microsoft.com/office/drawing/2014/main" id="{538FE19B-EF95-4588-A163-BEA943B2ACDE}"/>
              </a:ext>
            </a:extLst>
          </p:cNvPr>
          <p:cNvSpPr>
            <a:spLocks/>
          </p:cNvSpPr>
          <p:nvPr/>
        </p:nvSpPr>
        <p:spPr bwMode="auto">
          <a:xfrm>
            <a:off x="8016293" y="3165932"/>
            <a:ext cx="195547" cy="347340"/>
          </a:xfrm>
          <a:custGeom>
            <a:avLst/>
            <a:gdLst>
              <a:gd name="T0" fmla="*/ 0 w 734"/>
              <a:gd name="T1" fmla="*/ 48 h 1311"/>
              <a:gd name="T2" fmla="*/ 68 w 734"/>
              <a:gd name="T3" fmla="*/ 27 h 1311"/>
              <a:gd name="T4" fmla="*/ 106 w 734"/>
              <a:gd name="T5" fmla="*/ 4 h 1311"/>
              <a:gd name="T6" fmla="*/ 124 w 734"/>
              <a:gd name="T7" fmla="*/ 0 h 1311"/>
              <a:gd name="T8" fmla="*/ 136 w 734"/>
              <a:gd name="T9" fmla="*/ 34 h 1311"/>
              <a:gd name="T10" fmla="*/ 140 w 734"/>
              <a:gd name="T11" fmla="*/ 56 h 1311"/>
              <a:gd name="T12" fmla="*/ 124 w 734"/>
              <a:gd name="T13" fmla="*/ 80 h 1311"/>
              <a:gd name="T14" fmla="*/ 122 w 734"/>
              <a:gd name="T15" fmla="*/ 126 h 1311"/>
              <a:gd name="T16" fmla="*/ 124 w 734"/>
              <a:gd name="T17" fmla="*/ 154 h 1311"/>
              <a:gd name="T18" fmla="*/ 126 w 734"/>
              <a:gd name="T19" fmla="*/ 182 h 1311"/>
              <a:gd name="T20" fmla="*/ 134 w 734"/>
              <a:gd name="T21" fmla="*/ 217 h 1311"/>
              <a:gd name="T22" fmla="*/ 140 w 734"/>
              <a:gd name="T23" fmla="*/ 231 h 1311"/>
              <a:gd name="T24" fmla="*/ 87 w 734"/>
              <a:gd name="T25" fmla="*/ 249 h 1311"/>
              <a:gd name="T26" fmla="*/ 77 w 734"/>
              <a:gd name="T27" fmla="*/ 219 h 1311"/>
              <a:gd name="T28" fmla="*/ 71 w 734"/>
              <a:gd name="T29" fmla="*/ 181 h 1311"/>
              <a:gd name="T30" fmla="*/ 34 w 734"/>
              <a:gd name="T31" fmla="*/ 121 h 1311"/>
              <a:gd name="T32" fmla="*/ 23 w 734"/>
              <a:gd name="T33" fmla="*/ 78 h 1311"/>
              <a:gd name="T34" fmla="*/ 16 w 734"/>
              <a:gd name="T35" fmla="*/ 60 h 1311"/>
              <a:gd name="T36" fmla="*/ 0 w 734"/>
              <a:gd name="T37" fmla="*/ 48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4" h="1311">
                <a:moveTo>
                  <a:pt x="0" y="255"/>
                </a:moveTo>
                <a:lnTo>
                  <a:pt x="358" y="143"/>
                </a:lnTo>
                <a:lnTo>
                  <a:pt x="558" y="23"/>
                </a:lnTo>
                <a:lnTo>
                  <a:pt x="651" y="0"/>
                </a:lnTo>
                <a:lnTo>
                  <a:pt x="711" y="180"/>
                </a:lnTo>
                <a:lnTo>
                  <a:pt x="734" y="295"/>
                </a:lnTo>
                <a:lnTo>
                  <a:pt x="651" y="420"/>
                </a:lnTo>
                <a:lnTo>
                  <a:pt x="638" y="663"/>
                </a:lnTo>
                <a:lnTo>
                  <a:pt x="651" y="810"/>
                </a:lnTo>
                <a:lnTo>
                  <a:pt x="662" y="959"/>
                </a:lnTo>
                <a:lnTo>
                  <a:pt x="702" y="1143"/>
                </a:lnTo>
                <a:lnTo>
                  <a:pt x="734" y="1215"/>
                </a:lnTo>
                <a:lnTo>
                  <a:pt x="454" y="1311"/>
                </a:lnTo>
                <a:lnTo>
                  <a:pt x="406" y="1155"/>
                </a:lnTo>
                <a:lnTo>
                  <a:pt x="374" y="953"/>
                </a:lnTo>
                <a:lnTo>
                  <a:pt x="180" y="639"/>
                </a:lnTo>
                <a:lnTo>
                  <a:pt x="122" y="409"/>
                </a:lnTo>
                <a:lnTo>
                  <a:pt x="82" y="315"/>
                </a:lnTo>
                <a:lnTo>
                  <a:pt x="0" y="255"/>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48" name="Freeform 38">
            <a:extLst>
              <a:ext uri="{FF2B5EF4-FFF2-40B4-BE49-F238E27FC236}">
                <a16:creationId xmlns:a16="http://schemas.microsoft.com/office/drawing/2014/main" id="{2298E362-8691-4543-894D-8CD623A3F7A0}"/>
              </a:ext>
            </a:extLst>
          </p:cNvPr>
          <p:cNvSpPr>
            <a:spLocks/>
          </p:cNvSpPr>
          <p:nvPr/>
        </p:nvSpPr>
        <p:spPr bwMode="auto">
          <a:xfrm>
            <a:off x="8030261" y="3742044"/>
            <a:ext cx="159230" cy="315257"/>
          </a:xfrm>
          <a:custGeom>
            <a:avLst/>
            <a:gdLst>
              <a:gd name="T0" fmla="*/ 10 w 601"/>
              <a:gd name="T1" fmla="*/ 23 h 1190"/>
              <a:gd name="T2" fmla="*/ 0 w 601"/>
              <a:gd name="T3" fmla="*/ 51 h 1190"/>
              <a:gd name="T4" fmla="*/ 20 w 601"/>
              <a:gd name="T5" fmla="*/ 84 h 1190"/>
              <a:gd name="T6" fmla="*/ 46 w 601"/>
              <a:gd name="T7" fmla="*/ 103 h 1190"/>
              <a:gd name="T8" fmla="*/ 47 w 601"/>
              <a:gd name="T9" fmla="*/ 119 h 1190"/>
              <a:gd name="T10" fmla="*/ 38 w 601"/>
              <a:gd name="T11" fmla="*/ 136 h 1190"/>
              <a:gd name="T12" fmla="*/ 30 w 601"/>
              <a:gd name="T13" fmla="*/ 156 h 1190"/>
              <a:gd name="T14" fmla="*/ 17 w 601"/>
              <a:gd name="T15" fmla="*/ 171 h 1190"/>
              <a:gd name="T16" fmla="*/ 27 w 601"/>
              <a:gd name="T17" fmla="*/ 201 h 1190"/>
              <a:gd name="T18" fmla="*/ 48 w 601"/>
              <a:gd name="T19" fmla="*/ 198 h 1190"/>
              <a:gd name="T20" fmla="*/ 66 w 601"/>
              <a:gd name="T21" fmla="*/ 216 h 1190"/>
              <a:gd name="T22" fmla="*/ 85 w 601"/>
              <a:gd name="T23" fmla="*/ 226 h 1190"/>
              <a:gd name="T24" fmla="*/ 91 w 601"/>
              <a:gd name="T25" fmla="*/ 188 h 1190"/>
              <a:gd name="T26" fmla="*/ 97 w 601"/>
              <a:gd name="T27" fmla="*/ 165 h 1190"/>
              <a:gd name="T28" fmla="*/ 102 w 601"/>
              <a:gd name="T29" fmla="*/ 137 h 1190"/>
              <a:gd name="T30" fmla="*/ 114 w 601"/>
              <a:gd name="T31" fmla="*/ 108 h 1190"/>
              <a:gd name="T32" fmla="*/ 108 w 601"/>
              <a:gd name="T33" fmla="*/ 74 h 1190"/>
              <a:gd name="T34" fmla="*/ 86 w 601"/>
              <a:gd name="T35" fmla="*/ 57 h 1190"/>
              <a:gd name="T36" fmla="*/ 86 w 601"/>
              <a:gd name="T37" fmla="*/ 33 h 1190"/>
              <a:gd name="T38" fmla="*/ 102 w 601"/>
              <a:gd name="T39" fmla="*/ 9 h 1190"/>
              <a:gd name="T40" fmla="*/ 64 w 601"/>
              <a:gd name="T41" fmla="*/ 2 h 1190"/>
              <a:gd name="T42" fmla="*/ 26 w 601"/>
              <a:gd name="T43" fmla="*/ 0 h 1190"/>
              <a:gd name="T44" fmla="*/ 10 w 601"/>
              <a:gd name="T45" fmla="*/ 23 h 11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1" h="1190">
                <a:moveTo>
                  <a:pt x="54" y="119"/>
                </a:moveTo>
                <a:lnTo>
                  <a:pt x="0" y="269"/>
                </a:lnTo>
                <a:lnTo>
                  <a:pt x="106" y="440"/>
                </a:lnTo>
                <a:lnTo>
                  <a:pt x="244" y="540"/>
                </a:lnTo>
                <a:lnTo>
                  <a:pt x="250" y="624"/>
                </a:lnTo>
                <a:lnTo>
                  <a:pt x="199" y="716"/>
                </a:lnTo>
                <a:lnTo>
                  <a:pt x="159" y="821"/>
                </a:lnTo>
                <a:lnTo>
                  <a:pt x="87" y="902"/>
                </a:lnTo>
                <a:lnTo>
                  <a:pt x="141" y="1059"/>
                </a:lnTo>
                <a:lnTo>
                  <a:pt x="254" y="1044"/>
                </a:lnTo>
                <a:lnTo>
                  <a:pt x="346" y="1135"/>
                </a:lnTo>
                <a:lnTo>
                  <a:pt x="446" y="1190"/>
                </a:lnTo>
                <a:lnTo>
                  <a:pt x="481" y="989"/>
                </a:lnTo>
                <a:lnTo>
                  <a:pt x="511" y="869"/>
                </a:lnTo>
                <a:lnTo>
                  <a:pt x="538" y="724"/>
                </a:lnTo>
                <a:lnTo>
                  <a:pt x="601" y="569"/>
                </a:lnTo>
                <a:lnTo>
                  <a:pt x="571" y="389"/>
                </a:lnTo>
                <a:lnTo>
                  <a:pt x="451" y="299"/>
                </a:lnTo>
                <a:lnTo>
                  <a:pt x="455" y="175"/>
                </a:lnTo>
                <a:lnTo>
                  <a:pt x="540" y="45"/>
                </a:lnTo>
                <a:lnTo>
                  <a:pt x="340" y="12"/>
                </a:lnTo>
                <a:lnTo>
                  <a:pt x="135" y="0"/>
                </a:lnTo>
                <a:lnTo>
                  <a:pt x="54" y="119"/>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49" name="Freeform 39">
            <a:extLst>
              <a:ext uri="{FF2B5EF4-FFF2-40B4-BE49-F238E27FC236}">
                <a16:creationId xmlns:a16="http://schemas.microsoft.com/office/drawing/2014/main" id="{502F97B1-CCA0-44D3-9704-F67BCCC7032D}"/>
              </a:ext>
            </a:extLst>
          </p:cNvPr>
          <p:cNvSpPr>
            <a:spLocks/>
          </p:cNvSpPr>
          <p:nvPr/>
        </p:nvSpPr>
        <p:spPr bwMode="auto">
          <a:xfrm>
            <a:off x="8151779" y="3549541"/>
            <a:ext cx="185770" cy="165998"/>
          </a:xfrm>
          <a:custGeom>
            <a:avLst/>
            <a:gdLst>
              <a:gd name="T0" fmla="*/ 34 w 700"/>
              <a:gd name="T1" fmla="*/ 119 h 630"/>
              <a:gd name="T2" fmla="*/ 93 w 700"/>
              <a:gd name="T3" fmla="*/ 80 h 630"/>
              <a:gd name="T4" fmla="*/ 133 w 700"/>
              <a:gd name="T5" fmla="*/ 55 h 630"/>
              <a:gd name="T6" fmla="*/ 130 w 700"/>
              <a:gd name="T7" fmla="*/ 24 h 630"/>
              <a:gd name="T8" fmla="*/ 104 w 700"/>
              <a:gd name="T9" fmla="*/ 0 h 630"/>
              <a:gd name="T10" fmla="*/ 0 w 700"/>
              <a:gd name="T11" fmla="*/ 52 h 630"/>
              <a:gd name="T12" fmla="*/ 6 w 700"/>
              <a:gd name="T13" fmla="*/ 73 h 630"/>
              <a:gd name="T14" fmla="*/ 23 w 700"/>
              <a:gd name="T15" fmla="*/ 87 h 630"/>
              <a:gd name="T16" fmla="*/ 25 w 700"/>
              <a:gd name="T17" fmla="*/ 108 h 630"/>
              <a:gd name="T18" fmla="*/ 34 w 700"/>
              <a:gd name="T19" fmla="*/ 119 h 6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0" h="630">
                <a:moveTo>
                  <a:pt x="181" y="630"/>
                </a:moveTo>
                <a:lnTo>
                  <a:pt x="490" y="421"/>
                </a:lnTo>
                <a:lnTo>
                  <a:pt x="700" y="293"/>
                </a:lnTo>
                <a:lnTo>
                  <a:pt x="682" y="128"/>
                </a:lnTo>
                <a:lnTo>
                  <a:pt x="545" y="0"/>
                </a:lnTo>
                <a:lnTo>
                  <a:pt x="0" y="276"/>
                </a:lnTo>
                <a:lnTo>
                  <a:pt x="31" y="388"/>
                </a:lnTo>
                <a:lnTo>
                  <a:pt x="120" y="463"/>
                </a:lnTo>
                <a:lnTo>
                  <a:pt x="130" y="570"/>
                </a:lnTo>
                <a:lnTo>
                  <a:pt x="181" y="630"/>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dirty="0">
              <a:solidFill>
                <a:sysClr val="windowText" lastClr="000000"/>
              </a:solidFill>
            </a:endParaRPr>
          </a:p>
        </p:txBody>
      </p:sp>
      <p:sp>
        <p:nvSpPr>
          <p:cNvPr id="50" name="Freeform 40">
            <a:extLst>
              <a:ext uri="{FF2B5EF4-FFF2-40B4-BE49-F238E27FC236}">
                <a16:creationId xmlns:a16="http://schemas.microsoft.com/office/drawing/2014/main" id="{C0463159-D1F2-48A4-BE49-50462AA26271}"/>
              </a:ext>
            </a:extLst>
          </p:cNvPr>
          <p:cNvSpPr>
            <a:spLocks/>
          </p:cNvSpPr>
          <p:nvPr/>
        </p:nvSpPr>
        <p:spPr bwMode="auto">
          <a:xfrm>
            <a:off x="8137811" y="3398888"/>
            <a:ext cx="364555" cy="224586"/>
          </a:xfrm>
          <a:custGeom>
            <a:avLst/>
            <a:gdLst>
              <a:gd name="T0" fmla="*/ 142 w 1383"/>
              <a:gd name="T1" fmla="*/ 17 h 850"/>
              <a:gd name="T2" fmla="*/ 131 w 1383"/>
              <a:gd name="T3" fmla="*/ 40 h 850"/>
              <a:gd name="T4" fmla="*/ 53 w 1383"/>
              <a:gd name="T5" fmla="*/ 64 h 850"/>
              <a:gd name="T6" fmla="*/ 0 w 1383"/>
              <a:gd name="T7" fmla="*/ 83 h 850"/>
              <a:gd name="T8" fmla="*/ 6 w 1383"/>
              <a:gd name="T9" fmla="*/ 122 h 850"/>
              <a:gd name="T10" fmla="*/ 11 w 1383"/>
              <a:gd name="T11" fmla="*/ 161 h 850"/>
              <a:gd name="T12" fmla="*/ 113 w 1383"/>
              <a:gd name="T13" fmla="*/ 109 h 850"/>
              <a:gd name="T14" fmla="*/ 156 w 1383"/>
              <a:gd name="T15" fmla="*/ 96 h 850"/>
              <a:gd name="T16" fmla="*/ 172 w 1383"/>
              <a:gd name="T17" fmla="*/ 128 h 850"/>
              <a:gd name="T18" fmla="*/ 193 w 1383"/>
              <a:gd name="T19" fmla="*/ 142 h 850"/>
              <a:gd name="T20" fmla="*/ 201 w 1383"/>
              <a:gd name="T21" fmla="*/ 125 h 850"/>
              <a:gd name="T22" fmla="*/ 233 w 1383"/>
              <a:gd name="T23" fmla="*/ 102 h 850"/>
              <a:gd name="T24" fmla="*/ 261 w 1383"/>
              <a:gd name="T25" fmla="*/ 85 h 850"/>
              <a:gd name="T26" fmla="*/ 252 w 1383"/>
              <a:gd name="T27" fmla="*/ 73 h 850"/>
              <a:gd name="T28" fmla="*/ 250 w 1383"/>
              <a:gd name="T29" fmla="*/ 62 h 850"/>
              <a:gd name="T30" fmla="*/ 245 w 1383"/>
              <a:gd name="T31" fmla="*/ 44 h 850"/>
              <a:gd name="T32" fmla="*/ 240 w 1383"/>
              <a:gd name="T33" fmla="*/ 50 h 850"/>
              <a:gd name="T34" fmla="*/ 243 w 1383"/>
              <a:gd name="T35" fmla="*/ 60 h 850"/>
              <a:gd name="T36" fmla="*/ 240 w 1383"/>
              <a:gd name="T37" fmla="*/ 70 h 850"/>
              <a:gd name="T38" fmla="*/ 245 w 1383"/>
              <a:gd name="T39" fmla="*/ 82 h 850"/>
              <a:gd name="T40" fmla="*/ 227 w 1383"/>
              <a:gd name="T41" fmla="*/ 97 h 850"/>
              <a:gd name="T42" fmla="*/ 204 w 1383"/>
              <a:gd name="T43" fmla="*/ 85 h 850"/>
              <a:gd name="T44" fmla="*/ 176 w 1383"/>
              <a:gd name="T45" fmla="*/ 51 h 850"/>
              <a:gd name="T46" fmla="*/ 168 w 1383"/>
              <a:gd name="T47" fmla="*/ 23 h 850"/>
              <a:gd name="T48" fmla="*/ 142 w 1383"/>
              <a:gd name="T49" fmla="*/ 0 h 850"/>
              <a:gd name="T50" fmla="*/ 142 w 1383"/>
              <a:gd name="T51" fmla="*/ 17 h 8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83" h="850">
                <a:moveTo>
                  <a:pt x="753" y="90"/>
                </a:moveTo>
                <a:lnTo>
                  <a:pt x="693" y="210"/>
                </a:lnTo>
                <a:lnTo>
                  <a:pt x="281" y="340"/>
                </a:lnTo>
                <a:lnTo>
                  <a:pt x="0" y="436"/>
                </a:lnTo>
                <a:lnTo>
                  <a:pt x="30" y="645"/>
                </a:lnTo>
                <a:lnTo>
                  <a:pt x="57" y="850"/>
                </a:lnTo>
                <a:lnTo>
                  <a:pt x="597" y="573"/>
                </a:lnTo>
                <a:lnTo>
                  <a:pt x="825" y="507"/>
                </a:lnTo>
                <a:lnTo>
                  <a:pt x="913" y="675"/>
                </a:lnTo>
                <a:lnTo>
                  <a:pt x="1023" y="750"/>
                </a:lnTo>
                <a:lnTo>
                  <a:pt x="1065" y="659"/>
                </a:lnTo>
                <a:lnTo>
                  <a:pt x="1233" y="540"/>
                </a:lnTo>
                <a:lnTo>
                  <a:pt x="1383" y="450"/>
                </a:lnTo>
                <a:lnTo>
                  <a:pt x="1337" y="383"/>
                </a:lnTo>
                <a:lnTo>
                  <a:pt x="1325" y="325"/>
                </a:lnTo>
                <a:lnTo>
                  <a:pt x="1297" y="233"/>
                </a:lnTo>
                <a:lnTo>
                  <a:pt x="1273" y="263"/>
                </a:lnTo>
                <a:lnTo>
                  <a:pt x="1285" y="319"/>
                </a:lnTo>
                <a:lnTo>
                  <a:pt x="1273" y="371"/>
                </a:lnTo>
                <a:lnTo>
                  <a:pt x="1297" y="435"/>
                </a:lnTo>
                <a:lnTo>
                  <a:pt x="1203" y="510"/>
                </a:lnTo>
                <a:lnTo>
                  <a:pt x="1081" y="451"/>
                </a:lnTo>
                <a:lnTo>
                  <a:pt x="933" y="270"/>
                </a:lnTo>
                <a:lnTo>
                  <a:pt x="889" y="123"/>
                </a:lnTo>
                <a:lnTo>
                  <a:pt x="753" y="0"/>
                </a:lnTo>
                <a:lnTo>
                  <a:pt x="753" y="90"/>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51" name="Freeform 41">
            <a:extLst>
              <a:ext uri="{FF2B5EF4-FFF2-40B4-BE49-F238E27FC236}">
                <a16:creationId xmlns:a16="http://schemas.microsoft.com/office/drawing/2014/main" id="{C6C8425D-1C04-4089-A279-E3BF43F99BC6}"/>
              </a:ext>
            </a:extLst>
          </p:cNvPr>
          <p:cNvSpPr>
            <a:spLocks/>
          </p:cNvSpPr>
          <p:nvPr/>
        </p:nvSpPr>
        <p:spPr bwMode="auto">
          <a:xfrm>
            <a:off x="8186698" y="3140823"/>
            <a:ext cx="162024" cy="345946"/>
          </a:xfrm>
          <a:custGeom>
            <a:avLst/>
            <a:gdLst>
              <a:gd name="T0" fmla="*/ 66 w 615"/>
              <a:gd name="T1" fmla="*/ 233 h 1311"/>
              <a:gd name="T2" fmla="*/ 96 w 615"/>
              <a:gd name="T3" fmla="*/ 224 h 1311"/>
              <a:gd name="T4" fmla="*/ 107 w 615"/>
              <a:gd name="T5" fmla="*/ 201 h 1311"/>
              <a:gd name="T6" fmla="*/ 107 w 615"/>
              <a:gd name="T7" fmla="*/ 184 h 1311"/>
              <a:gd name="T8" fmla="*/ 116 w 615"/>
              <a:gd name="T9" fmla="*/ 170 h 1311"/>
              <a:gd name="T10" fmla="*/ 96 w 615"/>
              <a:gd name="T11" fmla="*/ 162 h 1311"/>
              <a:gd name="T12" fmla="*/ 89 w 615"/>
              <a:gd name="T13" fmla="*/ 136 h 1311"/>
              <a:gd name="T14" fmla="*/ 54 w 615"/>
              <a:gd name="T15" fmla="*/ 74 h 1311"/>
              <a:gd name="T16" fmla="*/ 25 w 615"/>
              <a:gd name="T17" fmla="*/ 0 h 1311"/>
              <a:gd name="T18" fmla="*/ 9 w 615"/>
              <a:gd name="T19" fmla="*/ 6 h 1311"/>
              <a:gd name="T20" fmla="*/ 2 w 615"/>
              <a:gd name="T21" fmla="*/ 18 h 1311"/>
              <a:gd name="T22" fmla="*/ 14 w 615"/>
              <a:gd name="T23" fmla="*/ 52 h 1311"/>
              <a:gd name="T24" fmla="*/ 18 w 615"/>
              <a:gd name="T25" fmla="*/ 74 h 1311"/>
              <a:gd name="T26" fmla="*/ 2 w 615"/>
              <a:gd name="T27" fmla="*/ 97 h 1311"/>
              <a:gd name="T28" fmla="*/ 0 w 615"/>
              <a:gd name="T29" fmla="*/ 145 h 1311"/>
              <a:gd name="T30" fmla="*/ 5 w 615"/>
              <a:gd name="T31" fmla="*/ 200 h 1311"/>
              <a:gd name="T32" fmla="*/ 12 w 615"/>
              <a:gd name="T33" fmla="*/ 234 h 1311"/>
              <a:gd name="T34" fmla="*/ 18 w 615"/>
              <a:gd name="T35" fmla="*/ 248 h 1311"/>
              <a:gd name="T36" fmla="*/ 66 w 615"/>
              <a:gd name="T37" fmla="*/ 233 h 1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15" h="1311">
                <a:moveTo>
                  <a:pt x="349" y="1231"/>
                </a:moveTo>
                <a:lnTo>
                  <a:pt x="507" y="1183"/>
                </a:lnTo>
                <a:lnTo>
                  <a:pt x="567" y="1063"/>
                </a:lnTo>
                <a:lnTo>
                  <a:pt x="567" y="975"/>
                </a:lnTo>
                <a:lnTo>
                  <a:pt x="615" y="900"/>
                </a:lnTo>
                <a:lnTo>
                  <a:pt x="508" y="859"/>
                </a:lnTo>
                <a:lnTo>
                  <a:pt x="472" y="721"/>
                </a:lnTo>
                <a:lnTo>
                  <a:pt x="285" y="390"/>
                </a:lnTo>
                <a:lnTo>
                  <a:pt x="135" y="0"/>
                </a:lnTo>
                <a:lnTo>
                  <a:pt x="46" y="31"/>
                </a:lnTo>
                <a:lnTo>
                  <a:pt x="13" y="97"/>
                </a:lnTo>
                <a:lnTo>
                  <a:pt x="75" y="277"/>
                </a:lnTo>
                <a:lnTo>
                  <a:pt x="96" y="393"/>
                </a:lnTo>
                <a:lnTo>
                  <a:pt x="12" y="514"/>
                </a:lnTo>
                <a:lnTo>
                  <a:pt x="0" y="766"/>
                </a:lnTo>
                <a:lnTo>
                  <a:pt x="24" y="1056"/>
                </a:lnTo>
                <a:lnTo>
                  <a:pt x="64" y="1239"/>
                </a:lnTo>
                <a:lnTo>
                  <a:pt x="96" y="1311"/>
                </a:lnTo>
                <a:lnTo>
                  <a:pt x="349" y="1231"/>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52" name="Freeform 42">
            <a:extLst>
              <a:ext uri="{FF2B5EF4-FFF2-40B4-BE49-F238E27FC236}">
                <a16:creationId xmlns:a16="http://schemas.microsoft.com/office/drawing/2014/main" id="{8958B47F-F061-4684-9FA6-30E2D85BECD4}"/>
              </a:ext>
            </a:extLst>
          </p:cNvPr>
          <p:cNvSpPr>
            <a:spLocks/>
          </p:cNvSpPr>
          <p:nvPr/>
        </p:nvSpPr>
        <p:spPr bwMode="auto">
          <a:xfrm>
            <a:off x="8221616" y="2794879"/>
            <a:ext cx="367349" cy="584480"/>
          </a:xfrm>
          <a:custGeom>
            <a:avLst/>
            <a:gdLst>
              <a:gd name="T0" fmla="*/ 0 w 1386"/>
              <a:gd name="T1" fmla="*/ 249 h 2211"/>
              <a:gd name="T2" fmla="*/ 29 w 1386"/>
              <a:gd name="T3" fmla="*/ 323 h 2211"/>
              <a:gd name="T4" fmla="*/ 64 w 1386"/>
              <a:gd name="T5" fmla="*/ 385 h 2211"/>
              <a:gd name="T6" fmla="*/ 71 w 1386"/>
              <a:gd name="T7" fmla="*/ 411 h 2211"/>
              <a:gd name="T8" fmla="*/ 92 w 1386"/>
              <a:gd name="T9" fmla="*/ 419 h 2211"/>
              <a:gd name="T10" fmla="*/ 109 w 1386"/>
              <a:gd name="T11" fmla="*/ 374 h 2211"/>
              <a:gd name="T12" fmla="*/ 109 w 1386"/>
              <a:gd name="T13" fmla="*/ 351 h 2211"/>
              <a:gd name="T14" fmla="*/ 125 w 1386"/>
              <a:gd name="T15" fmla="*/ 333 h 2211"/>
              <a:gd name="T16" fmla="*/ 143 w 1386"/>
              <a:gd name="T17" fmla="*/ 318 h 2211"/>
              <a:gd name="T18" fmla="*/ 166 w 1386"/>
              <a:gd name="T19" fmla="*/ 289 h 2211"/>
              <a:gd name="T20" fmla="*/ 172 w 1386"/>
              <a:gd name="T21" fmla="*/ 266 h 2211"/>
              <a:gd name="T22" fmla="*/ 164 w 1386"/>
              <a:gd name="T23" fmla="*/ 260 h 2211"/>
              <a:gd name="T24" fmla="*/ 178 w 1386"/>
              <a:gd name="T25" fmla="*/ 245 h 2211"/>
              <a:gd name="T26" fmla="*/ 189 w 1386"/>
              <a:gd name="T27" fmla="*/ 266 h 2211"/>
              <a:gd name="T28" fmla="*/ 195 w 1386"/>
              <a:gd name="T29" fmla="*/ 261 h 2211"/>
              <a:gd name="T30" fmla="*/ 195 w 1386"/>
              <a:gd name="T31" fmla="*/ 232 h 2211"/>
              <a:gd name="T32" fmla="*/ 229 w 1386"/>
              <a:gd name="T33" fmla="*/ 215 h 2211"/>
              <a:gd name="T34" fmla="*/ 245 w 1386"/>
              <a:gd name="T35" fmla="*/ 200 h 2211"/>
              <a:gd name="T36" fmla="*/ 263 w 1386"/>
              <a:gd name="T37" fmla="*/ 181 h 2211"/>
              <a:gd name="T38" fmla="*/ 263 w 1386"/>
              <a:gd name="T39" fmla="*/ 158 h 2211"/>
              <a:gd name="T40" fmla="*/ 248 w 1386"/>
              <a:gd name="T41" fmla="*/ 150 h 2211"/>
              <a:gd name="T42" fmla="*/ 246 w 1386"/>
              <a:gd name="T43" fmla="*/ 136 h 2211"/>
              <a:gd name="T44" fmla="*/ 226 w 1386"/>
              <a:gd name="T45" fmla="*/ 138 h 2211"/>
              <a:gd name="T46" fmla="*/ 212 w 1386"/>
              <a:gd name="T47" fmla="*/ 130 h 2211"/>
              <a:gd name="T48" fmla="*/ 202 w 1386"/>
              <a:gd name="T49" fmla="*/ 114 h 2211"/>
              <a:gd name="T50" fmla="*/ 183 w 1386"/>
              <a:gd name="T51" fmla="*/ 113 h 2211"/>
              <a:gd name="T52" fmla="*/ 170 w 1386"/>
              <a:gd name="T53" fmla="*/ 100 h 2211"/>
              <a:gd name="T54" fmla="*/ 167 w 1386"/>
              <a:gd name="T55" fmla="*/ 76 h 2211"/>
              <a:gd name="T56" fmla="*/ 152 w 1386"/>
              <a:gd name="T57" fmla="*/ 56 h 2211"/>
              <a:gd name="T58" fmla="*/ 144 w 1386"/>
              <a:gd name="T59" fmla="*/ 35 h 2211"/>
              <a:gd name="T60" fmla="*/ 129 w 1386"/>
              <a:gd name="T61" fmla="*/ 0 h 2211"/>
              <a:gd name="T62" fmla="*/ 109 w 1386"/>
              <a:gd name="T63" fmla="*/ 2 h 2211"/>
              <a:gd name="T64" fmla="*/ 90 w 1386"/>
              <a:gd name="T65" fmla="*/ 2 h 2211"/>
              <a:gd name="T66" fmla="*/ 70 w 1386"/>
              <a:gd name="T67" fmla="*/ 24 h 2211"/>
              <a:gd name="T68" fmla="*/ 52 w 1386"/>
              <a:gd name="T69" fmla="*/ 33 h 2211"/>
              <a:gd name="T70" fmla="*/ 35 w 1386"/>
              <a:gd name="T71" fmla="*/ 23 h 2211"/>
              <a:gd name="T72" fmla="*/ 30 w 1386"/>
              <a:gd name="T73" fmla="*/ 11 h 2211"/>
              <a:gd name="T74" fmla="*/ 15 w 1386"/>
              <a:gd name="T75" fmla="*/ 41 h 2211"/>
              <a:gd name="T76" fmla="*/ 21 w 1386"/>
              <a:gd name="T77" fmla="*/ 56 h 2211"/>
              <a:gd name="T78" fmla="*/ 18 w 1386"/>
              <a:gd name="T79" fmla="*/ 74 h 2211"/>
              <a:gd name="T80" fmla="*/ 11 w 1386"/>
              <a:gd name="T81" fmla="*/ 104 h 2211"/>
              <a:gd name="T82" fmla="*/ 15 w 1386"/>
              <a:gd name="T83" fmla="*/ 133 h 2211"/>
              <a:gd name="T84" fmla="*/ 24 w 1386"/>
              <a:gd name="T85" fmla="*/ 163 h 2211"/>
              <a:gd name="T86" fmla="*/ 18 w 1386"/>
              <a:gd name="T87" fmla="*/ 187 h 2211"/>
              <a:gd name="T88" fmla="*/ 11 w 1386"/>
              <a:gd name="T89" fmla="*/ 224 h 2211"/>
              <a:gd name="T90" fmla="*/ 0 w 1386"/>
              <a:gd name="T91" fmla="*/ 249 h 22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86" h="2211">
                <a:moveTo>
                  <a:pt x="0" y="1313"/>
                </a:moveTo>
                <a:lnTo>
                  <a:pt x="153" y="1703"/>
                </a:lnTo>
                <a:lnTo>
                  <a:pt x="337" y="2030"/>
                </a:lnTo>
                <a:lnTo>
                  <a:pt x="373" y="2169"/>
                </a:lnTo>
                <a:lnTo>
                  <a:pt x="483" y="2211"/>
                </a:lnTo>
                <a:lnTo>
                  <a:pt x="576" y="1976"/>
                </a:lnTo>
                <a:lnTo>
                  <a:pt x="577" y="1853"/>
                </a:lnTo>
                <a:lnTo>
                  <a:pt x="657" y="1757"/>
                </a:lnTo>
                <a:lnTo>
                  <a:pt x="753" y="1677"/>
                </a:lnTo>
                <a:lnTo>
                  <a:pt x="876" y="1526"/>
                </a:lnTo>
                <a:lnTo>
                  <a:pt x="906" y="1406"/>
                </a:lnTo>
                <a:lnTo>
                  <a:pt x="865" y="1373"/>
                </a:lnTo>
                <a:lnTo>
                  <a:pt x="937" y="1293"/>
                </a:lnTo>
                <a:lnTo>
                  <a:pt x="996" y="1406"/>
                </a:lnTo>
                <a:lnTo>
                  <a:pt x="1026" y="1376"/>
                </a:lnTo>
                <a:lnTo>
                  <a:pt x="1026" y="1226"/>
                </a:lnTo>
                <a:lnTo>
                  <a:pt x="1206" y="1136"/>
                </a:lnTo>
                <a:lnTo>
                  <a:pt x="1289" y="1056"/>
                </a:lnTo>
                <a:lnTo>
                  <a:pt x="1386" y="956"/>
                </a:lnTo>
                <a:lnTo>
                  <a:pt x="1386" y="836"/>
                </a:lnTo>
                <a:lnTo>
                  <a:pt x="1305" y="792"/>
                </a:lnTo>
                <a:lnTo>
                  <a:pt x="1296" y="716"/>
                </a:lnTo>
                <a:lnTo>
                  <a:pt x="1193" y="728"/>
                </a:lnTo>
                <a:lnTo>
                  <a:pt x="1116" y="686"/>
                </a:lnTo>
                <a:lnTo>
                  <a:pt x="1065" y="600"/>
                </a:lnTo>
                <a:lnTo>
                  <a:pt x="966" y="596"/>
                </a:lnTo>
                <a:lnTo>
                  <a:pt x="897" y="528"/>
                </a:lnTo>
                <a:lnTo>
                  <a:pt x="881" y="400"/>
                </a:lnTo>
                <a:lnTo>
                  <a:pt x="801" y="296"/>
                </a:lnTo>
                <a:lnTo>
                  <a:pt x="761" y="184"/>
                </a:lnTo>
                <a:lnTo>
                  <a:pt x="681" y="0"/>
                </a:lnTo>
                <a:lnTo>
                  <a:pt x="577" y="8"/>
                </a:lnTo>
                <a:lnTo>
                  <a:pt x="473" y="8"/>
                </a:lnTo>
                <a:lnTo>
                  <a:pt x="369" y="128"/>
                </a:lnTo>
                <a:lnTo>
                  <a:pt x="276" y="176"/>
                </a:lnTo>
                <a:lnTo>
                  <a:pt x="185" y="120"/>
                </a:lnTo>
                <a:lnTo>
                  <a:pt x="156" y="56"/>
                </a:lnTo>
                <a:lnTo>
                  <a:pt x="81" y="216"/>
                </a:lnTo>
                <a:lnTo>
                  <a:pt x="113" y="296"/>
                </a:lnTo>
                <a:lnTo>
                  <a:pt x="97" y="392"/>
                </a:lnTo>
                <a:lnTo>
                  <a:pt x="57" y="549"/>
                </a:lnTo>
                <a:lnTo>
                  <a:pt x="81" y="704"/>
                </a:lnTo>
                <a:lnTo>
                  <a:pt x="129" y="861"/>
                </a:lnTo>
                <a:lnTo>
                  <a:pt x="96" y="986"/>
                </a:lnTo>
                <a:lnTo>
                  <a:pt x="57" y="1184"/>
                </a:lnTo>
                <a:lnTo>
                  <a:pt x="0" y="1313"/>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53" name="Freeform 43">
            <a:extLst>
              <a:ext uri="{FF2B5EF4-FFF2-40B4-BE49-F238E27FC236}">
                <a16:creationId xmlns:a16="http://schemas.microsoft.com/office/drawing/2014/main" id="{74D96652-A415-440C-9981-79C235A04F71}"/>
              </a:ext>
            </a:extLst>
          </p:cNvPr>
          <p:cNvSpPr>
            <a:spLocks/>
          </p:cNvSpPr>
          <p:nvPr/>
        </p:nvSpPr>
        <p:spPr bwMode="auto">
          <a:xfrm>
            <a:off x="8171333" y="3675087"/>
            <a:ext cx="164818" cy="138100"/>
          </a:xfrm>
          <a:custGeom>
            <a:avLst/>
            <a:gdLst>
              <a:gd name="T0" fmla="*/ 11 w 622"/>
              <a:gd name="T1" fmla="*/ 61 h 519"/>
              <a:gd name="T2" fmla="*/ 28 w 622"/>
              <a:gd name="T3" fmla="*/ 46 h 519"/>
              <a:gd name="T4" fmla="*/ 53 w 622"/>
              <a:gd name="T5" fmla="*/ 36 h 519"/>
              <a:gd name="T6" fmla="*/ 83 w 622"/>
              <a:gd name="T7" fmla="*/ 19 h 519"/>
              <a:gd name="T8" fmla="*/ 101 w 622"/>
              <a:gd name="T9" fmla="*/ 6 h 519"/>
              <a:gd name="T10" fmla="*/ 115 w 622"/>
              <a:gd name="T11" fmla="*/ 0 h 519"/>
              <a:gd name="T12" fmla="*/ 118 w 622"/>
              <a:gd name="T13" fmla="*/ 6 h 519"/>
              <a:gd name="T14" fmla="*/ 111 w 622"/>
              <a:gd name="T15" fmla="*/ 16 h 519"/>
              <a:gd name="T16" fmla="*/ 85 w 622"/>
              <a:gd name="T17" fmla="*/ 39 h 519"/>
              <a:gd name="T18" fmla="*/ 50 w 622"/>
              <a:gd name="T19" fmla="*/ 68 h 519"/>
              <a:gd name="T20" fmla="*/ 27 w 622"/>
              <a:gd name="T21" fmla="*/ 84 h 519"/>
              <a:gd name="T22" fmla="*/ 17 w 622"/>
              <a:gd name="T23" fmla="*/ 94 h 519"/>
              <a:gd name="T24" fmla="*/ 2 w 622"/>
              <a:gd name="T25" fmla="*/ 99 h 519"/>
              <a:gd name="T26" fmla="*/ 0 w 622"/>
              <a:gd name="T27" fmla="*/ 84 h 519"/>
              <a:gd name="T28" fmla="*/ 11 w 622"/>
              <a:gd name="T29" fmla="*/ 61 h 5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2" h="519">
                <a:moveTo>
                  <a:pt x="60" y="322"/>
                </a:moveTo>
                <a:lnTo>
                  <a:pt x="147" y="240"/>
                </a:lnTo>
                <a:lnTo>
                  <a:pt x="281" y="187"/>
                </a:lnTo>
                <a:lnTo>
                  <a:pt x="435" y="101"/>
                </a:lnTo>
                <a:lnTo>
                  <a:pt x="531" y="34"/>
                </a:lnTo>
                <a:lnTo>
                  <a:pt x="608" y="0"/>
                </a:lnTo>
                <a:lnTo>
                  <a:pt x="622" y="34"/>
                </a:lnTo>
                <a:lnTo>
                  <a:pt x="584" y="82"/>
                </a:lnTo>
                <a:lnTo>
                  <a:pt x="450" y="202"/>
                </a:lnTo>
                <a:lnTo>
                  <a:pt x="262" y="355"/>
                </a:lnTo>
                <a:lnTo>
                  <a:pt x="142" y="442"/>
                </a:lnTo>
                <a:lnTo>
                  <a:pt x="89" y="495"/>
                </a:lnTo>
                <a:lnTo>
                  <a:pt x="8" y="519"/>
                </a:lnTo>
                <a:lnTo>
                  <a:pt x="0" y="442"/>
                </a:lnTo>
                <a:lnTo>
                  <a:pt x="60" y="322"/>
                </a:lnTo>
                <a:close/>
              </a:path>
            </a:pathLst>
          </a:custGeom>
          <a:solidFill>
            <a:srgbClr val="5082BE"/>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pPr fontAlgn="base">
              <a:spcBef>
                <a:spcPct val="0"/>
              </a:spcBef>
              <a:spcAft>
                <a:spcPct val="0"/>
              </a:spcAft>
            </a:pPr>
            <a:endParaRPr lang="zh-CN" altLang="en-US" sz="3120" b="1" kern="0">
              <a:solidFill>
                <a:srgbClr val="000000"/>
              </a:solidFill>
              <a:latin typeface="Arial" charset="0"/>
            </a:endParaRPr>
          </a:p>
        </p:txBody>
      </p:sp>
      <p:sp>
        <p:nvSpPr>
          <p:cNvPr id="54" name="Freeform 44">
            <a:extLst>
              <a:ext uri="{FF2B5EF4-FFF2-40B4-BE49-F238E27FC236}">
                <a16:creationId xmlns:a16="http://schemas.microsoft.com/office/drawing/2014/main" id="{E138A85C-0A3F-4242-9E4F-C6C50B2A5E2B}"/>
              </a:ext>
            </a:extLst>
          </p:cNvPr>
          <p:cNvSpPr>
            <a:spLocks/>
          </p:cNvSpPr>
          <p:nvPr/>
        </p:nvSpPr>
        <p:spPr bwMode="auto">
          <a:xfrm>
            <a:off x="8295646" y="3532803"/>
            <a:ext cx="82409" cy="94856"/>
          </a:xfrm>
          <a:custGeom>
            <a:avLst/>
            <a:gdLst>
              <a:gd name="T0" fmla="*/ 0 w 314"/>
              <a:gd name="T1" fmla="*/ 13 h 363"/>
              <a:gd name="T2" fmla="*/ 42 w 314"/>
              <a:gd name="T3" fmla="*/ 0 h 363"/>
              <a:gd name="T4" fmla="*/ 59 w 314"/>
              <a:gd name="T5" fmla="*/ 32 h 363"/>
              <a:gd name="T6" fmla="*/ 51 w 314"/>
              <a:gd name="T7" fmla="*/ 36 h 363"/>
              <a:gd name="T8" fmla="*/ 45 w 314"/>
              <a:gd name="T9" fmla="*/ 53 h 363"/>
              <a:gd name="T10" fmla="*/ 29 w 314"/>
              <a:gd name="T11" fmla="*/ 68 h 363"/>
              <a:gd name="T12" fmla="*/ 26 w 314"/>
              <a:gd name="T13" fmla="*/ 37 h 363"/>
              <a:gd name="T14" fmla="*/ 0 w 314"/>
              <a:gd name="T15" fmla="*/ 13 h 36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4" h="363">
                <a:moveTo>
                  <a:pt x="0" y="69"/>
                </a:moveTo>
                <a:lnTo>
                  <a:pt x="225" y="0"/>
                </a:lnTo>
                <a:lnTo>
                  <a:pt x="314" y="171"/>
                </a:lnTo>
                <a:lnTo>
                  <a:pt x="273" y="192"/>
                </a:lnTo>
                <a:lnTo>
                  <a:pt x="237" y="282"/>
                </a:lnTo>
                <a:lnTo>
                  <a:pt x="156" y="363"/>
                </a:lnTo>
                <a:lnTo>
                  <a:pt x="138" y="195"/>
                </a:lnTo>
                <a:lnTo>
                  <a:pt x="0" y="69"/>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55" name="Freeform 45">
            <a:extLst>
              <a:ext uri="{FF2B5EF4-FFF2-40B4-BE49-F238E27FC236}">
                <a16:creationId xmlns:a16="http://schemas.microsoft.com/office/drawing/2014/main" id="{557A8073-2BC9-450A-B56F-DBFF0A774EDA}"/>
              </a:ext>
            </a:extLst>
          </p:cNvPr>
          <p:cNvSpPr>
            <a:spLocks/>
          </p:cNvSpPr>
          <p:nvPr/>
        </p:nvSpPr>
        <p:spPr bwMode="auto">
          <a:xfrm>
            <a:off x="6447729" y="3309613"/>
            <a:ext cx="578260" cy="267829"/>
          </a:xfrm>
          <a:custGeom>
            <a:avLst/>
            <a:gdLst>
              <a:gd name="T0" fmla="*/ 0 w 2182"/>
              <a:gd name="T1" fmla="*/ 106 h 1010"/>
              <a:gd name="T2" fmla="*/ 28 w 2182"/>
              <a:gd name="T3" fmla="*/ 92 h 1010"/>
              <a:gd name="T4" fmla="*/ 59 w 2182"/>
              <a:gd name="T5" fmla="*/ 67 h 1010"/>
              <a:gd name="T6" fmla="*/ 77 w 2182"/>
              <a:gd name="T7" fmla="*/ 47 h 1010"/>
              <a:gd name="T8" fmla="*/ 104 w 2182"/>
              <a:gd name="T9" fmla="*/ 17 h 1010"/>
              <a:gd name="T10" fmla="*/ 147 w 2182"/>
              <a:gd name="T11" fmla="*/ 0 h 1010"/>
              <a:gd name="T12" fmla="*/ 148 w 2182"/>
              <a:gd name="T13" fmla="*/ 20 h 1010"/>
              <a:gd name="T14" fmla="*/ 132 w 2182"/>
              <a:gd name="T15" fmla="*/ 30 h 1010"/>
              <a:gd name="T16" fmla="*/ 113 w 2182"/>
              <a:gd name="T17" fmla="*/ 39 h 1010"/>
              <a:gd name="T18" fmla="*/ 120 w 2182"/>
              <a:gd name="T19" fmla="*/ 52 h 1010"/>
              <a:gd name="T20" fmla="*/ 117 w 2182"/>
              <a:gd name="T21" fmla="*/ 55 h 1010"/>
              <a:gd name="T22" fmla="*/ 121 w 2182"/>
              <a:gd name="T23" fmla="*/ 69 h 1010"/>
              <a:gd name="T24" fmla="*/ 141 w 2182"/>
              <a:gd name="T25" fmla="*/ 57 h 1010"/>
              <a:gd name="T26" fmla="*/ 160 w 2182"/>
              <a:gd name="T27" fmla="*/ 56 h 1010"/>
              <a:gd name="T28" fmla="*/ 190 w 2182"/>
              <a:gd name="T29" fmla="*/ 78 h 1010"/>
              <a:gd name="T30" fmla="*/ 213 w 2182"/>
              <a:gd name="T31" fmla="*/ 77 h 1010"/>
              <a:gd name="T32" fmla="*/ 233 w 2182"/>
              <a:gd name="T33" fmla="*/ 86 h 1010"/>
              <a:gd name="T34" fmla="*/ 249 w 2182"/>
              <a:gd name="T35" fmla="*/ 78 h 1010"/>
              <a:gd name="T36" fmla="*/ 259 w 2182"/>
              <a:gd name="T37" fmla="*/ 69 h 1010"/>
              <a:gd name="T38" fmla="*/ 282 w 2182"/>
              <a:gd name="T39" fmla="*/ 53 h 1010"/>
              <a:gd name="T40" fmla="*/ 311 w 2182"/>
              <a:gd name="T41" fmla="*/ 43 h 1010"/>
              <a:gd name="T42" fmla="*/ 327 w 2182"/>
              <a:gd name="T43" fmla="*/ 36 h 1010"/>
              <a:gd name="T44" fmla="*/ 335 w 2182"/>
              <a:gd name="T45" fmla="*/ 53 h 1010"/>
              <a:gd name="T46" fmla="*/ 345 w 2182"/>
              <a:gd name="T47" fmla="*/ 69 h 1010"/>
              <a:gd name="T48" fmla="*/ 366 w 2182"/>
              <a:gd name="T49" fmla="*/ 68 h 1010"/>
              <a:gd name="T50" fmla="*/ 382 w 2182"/>
              <a:gd name="T51" fmla="*/ 59 h 1010"/>
              <a:gd name="T52" fmla="*/ 406 w 2182"/>
              <a:gd name="T53" fmla="*/ 62 h 1010"/>
              <a:gd name="T54" fmla="*/ 414 w 2182"/>
              <a:gd name="T55" fmla="*/ 78 h 1010"/>
              <a:gd name="T56" fmla="*/ 414 w 2182"/>
              <a:gd name="T57" fmla="*/ 95 h 1010"/>
              <a:gd name="T58" fmla="*/ 404 w 2182"/>
              <a:gd name="T59" fmla="*/ 88 h 1010"/>
              <a:gd name="T60" fmla="*/ 388 w 2182"/>
              <a:gd name="T61" fmla="*/ 86 h 1010"/>
              <a:gd name="T62" fmla="*/ 371 w 2182"/>
              <a:gd name="T63" fmla="*/ 103 h 1010"/>
              <a:gd name="T64" fmla="*/ 354 w 2182"/>
              <a:gd name="T65" fmla="*/ 95 h 1010"/>
              <a:gd name="T66" fmla="*/ 338 w 2182"/>
              <a:gd name="T67" fmla="*/ 92 h 1010"/>
              <a:gd name="T68" fmla="*/ 319 w 2182"/>
              <a:gd name="T69" fmla="*/ 95 h 1010"/>
              <a:gd name="T70" fmla="*/ 302 w 2182"/>
              <a:gd name="T71" fmla="*/ 112 h 1010"/>
              <a:gd name="T72" fmla="*/ 268 w 2182"/>
              <a:gd name="T73" fmla="*/ 138 h 1010"/>
              <a:gd name="T74" fmla="*/ 259 w 2182"/>
              <a:gd name="T75" fmla="*/ 155 h 1010"/>
              <a:gd name="T76" fmla="*/ 250 w 2182"/>
              <a:gd name="T77" fmla="*/ 155 h 1010"/>
              <a:gd name="T78" fmla="*/ 250 w 2182"/>
              <a:gd name="T79" fmla="*/ 138 h 1010"/>
              <a:gd name="T80" fmla="*/ 234 w 2182"/>
              <a:gd name="T81" fmla="*/ 133 h 1010"/>
              <a:gd name="T82" fmla="*/ 224 w 2182"/>
              <a:gd name="T83" fmla="*/ 135 h 1010"/>
              <a:gd name="T84" fmla="*/ 220 w 2182"/>
              <a:gd name="T85" fmla="*/ 145 h 1010"/>
              <a:gd name="T86" fmla="*/ 213 w 2182"/>
              <a:gd name="T87" fmla="*/ 174 h 1010"/>
              <a:gd name="T88" fmla="*/ 194 w 2182"/>
              <a:gd name="T89" fmla="*/ 192 h 1010"/>
              <a:gd name="T90" fmla="*/ 176 w 2182"/>
              <a:gd name="T91" fmla="*/ 174 h 1010"/>
              <a:gd name="T92" fmla="*/ 175 w 2182"/>
              <a:gd name="T93" fmla="*/ 162 h 1010"/>
              <a:gd name="T94" fmla="*/ 147 w 2182"/>
              <a:gd name="T95" fmla="*/ 140 h 1010"/>
              <a:gd name="T96" fmla="*/ 113 w 2182"/>
              <a:gd name="T97" fmla="*/ 146 h 1010"/>
              <a:gd name="T98" fmla="*/ 108 w 2182"/>
              <a:gd name="T99" fmla="*/ 134 h 1010"/>
              <a:gd name="T100" fmla="*/ 84 w 2182"/>
              <a:gd name="T101" fmla="*/ 135 h 1010"/>
              <a:gd name="T102" fmla="*/ 61 w 2182"/>
              <a:gd name="T103" fmla="*/ 134 h 1010"/>
              <a:gd name="T104" fmla="*/ 28 w 2182"/>
              <a:gd name="T105" fmla="*/ 134 h 1010"/>
              <a:gd name="T106" fmla="*/ 11 w 2182"/>
              <a:gd name="T107" fmla="*/ 121 h 1010"/>
              <a:gd name="T108" fmla="*/ 0 w 2182"/>
              <a:gd name="T109" fmla="*/ 106 h 101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82" h="1010">
                <a:moveTo>
                  <a:pt x="0" y="557"/>
                </a:moveTo>
                <a:lnTo>
                  <a:pt x="148" y="482"/>
                </a:lnTo>
                <a:lnTo>
                  <a:pt x="310" y="350"/>
                </a:lnTo>
                <a:lnTo>
                  <a:pt x="406" y="248"/>
                </a:lnTo>
                <a:lnTo>
                  <a:pt x="549" y="90"/>
                </a:lnTo>
                <a:lnTo>
                  <a:pt x="776" y="0"/>
                </a:lnTo>
                <a:lnTo>
                  <a:pt x="778" y="104"/>
                </a:lnTo>
                <a:lnTo>
                  <a:pt x="694" y="158"/>
                </a:lnTo>
                <a:lnTo>
                  <a:pt x="598" y="206"/>
                </a:lnTo>
                <a:lnTo>
                  <a:pt x="634" y="272"/>
                </a:lnTo>
                <a:lnTo>
                  <a:pt x="616" y="290"/>
                </a:lnTo>
                <a:lnTo>
                  <a:pt x="640" y="363"/>
                </a:lnTo>
                <a:lnTo>
                  <a:pt x="742" y="302"/>
                </a:lnTo>
                <a:lnTo>
                  <a:pt x="844" y="297"/>
                </a:lnTo>
                <a:lnTo>
                  <a:pt x="1003" y="408"/>
                </a:lnTo>
                <a:lnTo>
                  <a:pt x="1120" y="404"/>
                </a:lnTo>
                <a:lnTo>
                  <a:pt x="1229" y="453"/>
                </a:lnTo>
                <a:lnTo>
                  <a:pt x="1312" y="410"/>
                </a:lnTo>
                <a:lnTo>
                  <a:pt x="1366" y="362"/>
                </a:lnTo>
                <a:lnTo>
                  <a:pt x="1486" y="278"/>
                </a:lnTo>
                <a:lnTo>
                  <a:pt x="1638" y="227"/>
                </a:lnTo>
                <a:lnTo>
                  <a:pt x="1726" y="188"/>
                </a:lnTo>
                <a:lnTo>
                  <a:pt x="1768" y="278"/>
                </a:lnTo>
                <a:lnTo>
                  <a:pt x="1819" y="363"/>
                </a:lnTo>
                <a:lnTo>
                  <a:pt x="1930" y="356"/>
                </a:lnTo>
                <a:lnTo>
                  <a:pt x="2014" y="308"/>
                </a:lnTo>
                <a:lnTo>
                  <a:pt x="2140" y="326"/>
                </a:lnTo>
                <a:lnTo>
                  <a:pt x="2182" y="408"/>
                </a:lnTo>
                <a:lnTo>
                  <a:pt x="2182" y="499"/>
                </a:lnTo>
                <a:lnTo>
                  <a:pt x="2128" y="464"/>
                </a:lnTo>
                <a:lnTo>
                  <a:pt x="2046" y="453"/>
                </a:lnTo>
                <a:lnTo>
                  <a:pt x="1955" y="544"/>
                </a:lnTo>
                <a:lnTo>
                  <a:pt x="1865" y="499"/>
                </a:lnTo>
                <a:lnTo>
                  <a:pt x="1780" y="482"/>
                </a:lnTo>
                <a:lnTo>
                  <a:pt x="1683" y="499"/>
                </a:lnTo>
                <a:lnTo>
                  <a:pt x="1592" y="589"/>
                </a:lnTo>
                <a:lnTo>
                  <a:pt x="1411" y="725"/>
                </a:lnTo>
                <a:lnTo>
                  <a:pt x="1366" y="816"/>
                </a:lnTo>
                <a:lnTo>
                  <a:pt x="1320" y="816"/>
                </a:lnTo>
                <a:lnTo>
                  <a:pt x="1320" y="725"/>
                </a:lnTo>
                <a:lnTo>
                  <a:pt x="1234" y="698"/>
                </a:lnTo>
                <a:lnTo>
                  <a:pt x="1180" y="710"/>
                </a:lnTo>
                <a:lnTo>
                  <a:pt x="1162" y="764"/>
                </a:lnTo>
                <a:lnTo>
                  <a:pt x="1120" y="914"/>
                </a:lnTo>
                <a:lnTo>
                  <a:pt x="1020" y="1010"/>
                </a:lnTo>
                <a:lnTo>
                  <a:pt x="928" y="914"/>
                </a:lnTo>
                <a:lnTo>
                  <a:pt x="924" y="853"/>
                </a:lnTo>
                <a:lnTo>
                  <a:pt x="777" y="736"/>
                </a:lnTo>
                <a:lnTo>
                  <a:pt x="598" y="767"/>
                </a:lnTo>
                <a:lnTo>
                  <a:pt x="568" y="707"/>
                </a:lnTo>
                <a:lnTo>
                  <a:pt x="442" y="710"/>
                </a:lnTo>
                <a:lnTo>
                  <a:pt x="321" y="703"/>
                </a:lnTo>
                <a:lnTo>
                  <a:pt x="147" y="706"/>
                </a:lnTo>
                <a:lnTo>
                  <a:pt x="58" y="637"/>
                </a:lnTo>
                <a:lnTo>
                  <a:pt x="0" y="557"/>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dirty="0">
              <a:solidFill>
                <a:sysClr val="windowText" lastClr="000000"/>
              </a:solidFill>
            </a:endParaRPr>
          </a:p>
        </p:txBody>
      </p:sp>
      <p:sp>
        <p:nvSpPr>
          <p:cNvPr id="56" name="Freeform 46">
            <a:extLst>
              <a:ext uri="{FF2B5EF4-FFF2-40B4-BE49-F238E27FC236}">
                <a16:creationId xmlns:a16="http://schemas.microsoft.com/office/drawing/2014/main" id="{9AA74C1F-9E9B-4DAF-A127-AE08AF154F41}"/>
              </a:ext>
            </a:extLst>
          </p:cNvPr>
          <p:cNvSpPr>
            <a:spLocks/>
          </p:cNvSpPr>
          <p:nvPr/>
        </p:nvSpPr>
        <p:spPr bwMode="auto">
          <a:xfrm>
            <a:off x="6845806" y="3472820"/>
            <a:ext cx="419029" cy="539843"/>
          </a:xfrm>
          <a:custGeom>
            <a:avLst/>
            <a:gdLst>
              <a:gd name="T0" fmla="*/ 96 w 1586"/>
              <a:gd name="T1" fmla="*/ 0 h 2040"/>
              <a:gd name="T2" fmla="*/ 74 w 1586"/>
              <a:gd name="T3" fmla="*/ 9 h 2040"/>
              <a:gd name="T4" fmla="*/ 70 w 1586"/>
              <a:gd name="T5" fmla="*/ 25 h 2040"/>
              <a:gd name="T6" fmla="*/ 82 w 1586"/>
              <a:gd name="T7" fmla="*/ 39 h 2040"/>
              <a:gd name="T8" fmla="*/ 69 w 1586"/>
              <a:gd name="T9" fmla="*/ 56 h 2040"/>
              <a:gd name="T10" fmla="*/ 73 w 1586"/>
              <a:gd name="T11" fmla="*/ 72 h 2040"/>
              <a:gd name="T12" fmla="*/ 63 w 1586"/>
              <a:gd name="T13" fmla="*/ 89 h 2040"/>
              <a:gd name="T14" fmla="*/ 50 w 1586"/>
              <a:gd name="T15" fmla="*/ 79 h 2040"/>
              <a:gd name="T16" fmla="*/ 42 w 1586"/>
              <a:gd name="T17" fmla="*/ 63 h 2040"/>
              <a:gd name="T18" fmla="*/ 24 w 1586"/>
              <a:gd name="T19" fmla="*/ 88 h 2040"/>
              <a:gd name="T20" fmla="*/ 13 w 1586"/>
              <a:gd name="T21" fmla="*/ 91 h 2040"/>
              <a:gd name="T22" fmla="*/ 5 w 1586"/>
              <a:gd name="T23" fmla="*/ 123 h 2040"/>
              <a:gd name="T24" fmla="*/ 13 w 1586"/>
              <a:gd name="T25" fmla="*/ 142 h 2040"/>
              <a:gd name="T26" fmla="*/ 0 w 1586"/>
              <a:gd name="T27" fmla="*/ 168 h 2040"/>
              <a:gd name="T28" fmla="*/ 7 w 1586"/>
              <a:gd name="T29" fmla="*/ 186 h 2040"/>
              <a:gd name="T30" fmla="*/ 12 w 1586"/>
              <a:gd name="T31" fmla="*/ 213 h 2040"/>
              <a:gd name="T32" fmla="*/ 34 w 1586"/>
              <a:gd name="T33" fmla="*/ 241 h 2040"/>
              <a:gd name="T34" fmla="*/ 40 w 1586"/>
              <a:gd name="T35" fmla="*/ 271 h 2040"/>
              <a:gd name="T36" fmla="*/ 45 w 1586"/>
              <a:gd name="T37" fmla="*/ 300 h 2040"/>
              <a:gd name="T38" fmla="*/ 26 w 1586"/>
              <a:gd name="T39" fmla="*/ 387 h 2040"/>
              <a:gd name="T40" fmla="*/ 58 w 1586"/>
              <a:gd name="T41" fmla="*/ 382 h 2040"/>
              <a:gd name="T42" fmla="*/ 145 w 1586"/>
              <a:gd name="T43" fmla="*/ 365 h 2040"/>
              <a:gd name="T44" fmla="*/ 161 w 1586"/>
              <a:gd name="T45" fmla="*/ 376 h 2040"/>
              <a:gd name="T46" fmla="*/ 184 w 1586"/>
              <a:gd name="T47" fmla="*/ 361 h 2040"/>
              <a:gd name="T48" fmla="*/ 221 w 1586"/>
              <a:gd name="T49" fmla="*/ 359 h 2040"/>
              <a:gd name="T50" fmla="*/ 221 w 1586"/>
              <a:gd name="T51" fmla="*/ 352 h 2040"/>
              <a:gd name="T52" fmla="*/ 257 w 1586"/>
              <a:gd name="T53" fmla="*/ 349 h 2040"/>
              <a:gd name="T54" fmla="*/ 266 w 1586"/>
              <a:gd name="T55" fmla="*/ 332 h 2040"/>
              <a:gd name="T56" fmla="*/ 276 w 1586"/>
              <a:gd name="T57" fmla="*/ 323 h 2040"/>
              <a:gd name="T58" fmla="*/ 277 w 1586"/>
              <a:gd name="T59" fmla="*/ 313 h 2040"/>
              <a:gd name="T60" fmla="*/ 267 w 1586"/>
              <a:gd name="T61" fmla="*/ 308 h 2040"/>
              <a:gd name="T62" fmla="*/ 278 w 1586"/>
              <a:gd name="T63" fmla="*/ 278 h 2040"/>
              <a:gd name="T64" fmla="*/ 292 w 1586"/>
              <a:gd name="T65" fmla="*/ 266 h 2040"/>
              <a:gd name="T66" fmla="*/ 298 w 1586"/>
              <a:gd name="T67" fmla="*/ 246 h 2040"/>
              <a:gd name="T68" fmla="*/ 300 w 1586"/>
              <a:gd name="T69" fmla="*/ 201 h 2040"/>
              <a:gd name="T70" fmla="*/ 284 w 1586"/>
              <a:gd name="T71" fmla="*/ 171 h 2040"/>
              <a:gd name="T72" fmla="*/ 272 w 1586"/>
              <a:gd name="T73" fmla="*/ 140 h 2040"/>
              <a:gd name="T74" fmla="*/ 250 w 1586"/>
              <a:gd name="T75" fmla="*/ 132 h 2040"/>
              <a:gd name="T76" fmla="*/ 230 w 1586"/>
              <a:gd name="T77" fmla="*/ 134 h 2040"/>
              <a:gd name="T78" fmla="*/ 221 w 1586"/>
              <a:gd name="T79" fmla="*/ 149 h 2040"/>
              <a:gd name="T80" fmla="*/ 215 w 1586"/>
              <a:gd name="T81" fmla="*/ 168 h 2040"/>
              <a:gd name="T82" fmla="*/ 197 w 1586"/>
              <a:gd name="T83" fmla="*/ 174 h 2040"/>
              <a:gd name="T84" fmla="*/ 180 w 1586"/>
              <a:gd name="T85" fmla="*/ 159 h 2040"/>
              <a:gd name="T86" fmla="*/ 193 w 1586"/>
              <a:gd name="T87" fmla="*/ 143 h 2040"/>
              <a:gd name="T88" fmla="*/ 201 w 1586"/>
              <a:gd name="T89" fmla="*/ 126 h 2040"/>
              <a:gd name="T90" fmla="*/ 209 w 1586"/>
              <a:gd name="T91" fmla="*/ 94 h 2040"/>
              <a:gd name="T92" fmla="*/ 201 w 1586"/>
              <a:gd name="T93" fmla="*/ 66 h 2040"/>
              <a:gd name="T94" fmla="*/ 187 w 1586"/>
              <a:gd name="T95" fmla="*/ 47 h 2040"/>
              <a:gd name="T96" fmla="*/ 197 w 1586"/>
              <a:gd name="T97" fmla="*/ 30 h 2040"/>
              <a:gd name="T98" fmla="*/ 162 w 1586"/>
              <a:gd name="T99" fmla="*/ 15 h 2040"/>
              <a:gd name="T100" fmla="*/ 134 w 1586"/>
              <a:gd name="T101" fmla="*/ 9 h 2040"/>
              <a:gd name="T102" fmla="*/ 114 w 1586"/>
              <a:gd name="T103" fmla="*/ 7 h 2040"/>
              <a:gd name="T104" fmla="*/ 96 w 1586"/>
              <a:gd name="T105" fmla="*/ 0 h 20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86" h="2040">
                <a:moveTo>
                  <a:pt x="506" y="0"/>
                </a:moveTo>
                <a:lnTo>
                  <a:pt x="392" y="48"/>
                </a:lnTo>
                <a:lnTo>
                  <a:pt x="368" y="132"/>
                </a:lnTo>
                <a:lnTo>
                  <a:pt x="434" y="204"/>
                </a:lnTo>
                <a:lnTo>
                  <a:pt x="363" y="293"/>
                </a:lnTo>
                <a:lnTo>
                  <a:pt x="386" y="378"/>
                </a:lnTo>
                <a:lnTo>
                  <a:pt x="332" y="468"/>
                </a:lnTo>
                <a:lnTo>
                  <a:pt x="266" y="414"/>
                </a:lnTo>
                <a:lnTo>
                  <a:pt x="224" y="330"/>
                </a:lnTo>
                <a:lnTo>
                  <a:pt x="128" y="462"/>
                </a:lnTo>
                <a:lnTo>
                  <a:pt x="68" y="480"/>
                </a:lnTo>
                <a:lnTo>
                  <a:pt x="26" y="648"/>
                </a:lnTo>
                <a:lnTo>
                  <a:pt x="68" y="750"/>
                </a:lnTo>
                <a:lnTo>
                  <a:pt x="0" y="883"/>
                </a:lnTo>
                <a:lnTo>
                  <a:pt x="38" y="978"/>
                </a:lnTo>
                <a:lnTo>
                  <a:pt x="62" y="1122"/>
                </a:lnTo>
                <a:lnTo>
                  <a:pt x="182" y="1272"/>
                </a:lnTo>
                <a:lnTo>
                  <a:pt x="212" y="1428"/>
                </a:lnTo>
                <a:lnTo>
                  <a:pt x="236" y="1584"/>
                </a:lnTo>
                <a:lnTo>
                  <a:pt x="137" y="2040"/>
                </a:lnTo>
                <a:lnTo>
                  <a:pt x="304" y="2013"/>
                </a:lnTo>
                <a:lnTo>
                  <a:pt x="766" y="1926"/>
                </a:lnTo>
                <a:lnTo>
                  <a:pt x="851" y="1983"/>
                </a:lnTo>
                <a:lnTo>
                  <a:pt x="973" y="1905"/>
                </a:lnTo>
                <a:lnTo>
                  <a:pt x="1166" y="1895"/>
                </a:lnTo>
                <a:lnTo>
                  <a:pt x="1166" y="1857"/>
                </a:lnTo>
                <a:lnTo>
                  <a:pt x="1360" y="1841"/>
                </a:lnTo>
                <a:lnTo>
                  <a:pt x="1406" y="1752"/>
                </a:lnTo>
                <a:lnTo>
                  <a:pt x="1460" y="1704"/>
                </a:lnTo>
                <a:lnTo>
                  <a:pt x="1466" y="1650"/>
                </a:lnTo>
                <a:lnTo>
                  <a:pt x="1409" y="1626"/>
                </a:lnTo>
                <a:lnTo>
                  <a:pt x="1472" y="1464"/>
                </a:lnTo>
                <a:lnTo>
                  <a:pt x="1544" y="1404"/>
                </a:lnTo>
                <a:lnTo>
                  <a:pt x="1574" y="1296"/>
                </a:lnTo>
                <a:lnTo>
                  <a:pt x="1586" y="1062"/>
                </a:lnTo>
                <a:lnTo>
                  <a:pt x="1502" y="900"/>
                </a:lnTo>
                <a:lnTo>
                  <a:pt x="1436" y="738"/>
                </a:lnTo>
                <a:lnTo>
                  <a:pt x="1322" y="696"/>
                </a:lnTo>
                <a:lnTo>
                  <a:pt x="1214" y="708"/>
                </a:lnTo>
                <a:lnTo>
                  <a:pt x="1166" y="786"/>
                </a:lnTo>
                <a:lnTo>
                  <a:pt x="1136" y="888"/>
                </a:lnTo>
                <a:lnTo>
                  <a:pt x="1040" y="918"/>
                </a:lnTo>
                <a:lnTo>
                  <a:pt x="952" y="837"/>
                </a:lnTo>
                <a:lnTo>
                  <a:pt x="1022" y="756"/>
                </a:lnTo>
                <a:lnTo>
                  <a:pt x="1064" y="666"/>
                </a:lnTo>
                <a:lnTo>
                  <a:pt x="1106" y="498"/>
                </a:lnTo>
                <a:lnTo>
                  <a:pt x="1064" y="348"/>
                </a:lnTo>
                <a:lnTo>
                  <a:pt x="986" y="246"/>
                </a:lnTo>
                <a:lnTo>
                  <a:pt x="1040" y="156"/>
                </a:lnTo>
                <a:lnTo>
                  <a:pt x="854" y="78"/>
                </a:lnTo>
                <a:lnTo>
                  <a:pt x="710" y="48"/>
                </a:lnTo>
                <a:lnTo>
                  <a:pt x="602" y="36"/>
                </a:lnTo>
                <a:lnTo>
                  <a:pt x="506" y="0"/>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57" name="Freeform 47">
            <a:extLst>
              <a:ext uri="{FF2B5EF4-FFF2-40B4-BE49-F238E27FC236}">
                <a16:creationId xmlns:a16="http://schemas.microsoft.com/office/drawing/2014/main" id="{9EFB96DE-B0C5-4664-87A2-2A15C8F236BE}"/>
              </a:ext>
            </a:extLst>
          </p:cNvPr>
          <p:cNvSpPr>
            <a:spLocks/>
          </p:cNvSpPr>
          <p:nvPr/>
        </p:nvSpPr>
        <p:spPr bwMode="auto">
          <a:xfrm>
            <a:off x="3325964" y="2935768"/>
            <a:ext cx="712349" cy="518918"/>
          </a:xfrm>
          <a:custGeom>
            <a:avLst/>
            <a:gdLst>
              <a:gd name="T0" fmla="*/ 17 w 2687"/>
              <a:gd name="T1" fmla="*/ 25 h 1962"/>
              <a:gd name="T2" fmla="*/ 0 w 2687"/>
              <a:gd name="T3" fmla="*/ 48 h 1962"/>
              <a:gd name="T4" fmla="*/ 11 w 2687"/>
              <a:gd name="T5" fmla="*/ 93 h 1962"/>
              <a:gd name="T6" fmla="*/ 15 w 2687"/>
              <a:gd name="T7" fmla="*/ 130 h 1962"/>
              <a:gd name="T8" fmla="*/ 6 w 2687"/>
              <a:gd name="T9" fmla="*/ 150 h 1962"/>
              <a:gd name="T10" fmla="*/ 22 w 2687"/>
              <a:gd name="T11" fmla="*/ 166 h 1962"/>
              <a:gd name="T12" fmla="*/ 6 w 2687"/>
              <a:gd name="T13" fmla="*/ 173 h 1962"/>
              <a:gd name="T14" fmla="*/ 23 w 2687"/>
              <a:gd name="T15" fmla="*/ 196 h 1962"/>
              <a:gd name="T16" fmla="*/ 0 w 2687"/>
              <a:gd name="T17" fmla="*/ 213 h 1962"/>
              <a:gd name="T18" fmla="*/ 6 w 2687"/>
              <a:gd name="T19" fmla="*/ 230 h 1962"/>
              <a:gd name="T20" fmla="*/ 28 w 2687"/>
              <a:gd name="T21" fmla="*/ 236 h 1962"/>
              <a:gd name="T22" fmla="*/ 47 w 2687"/>
              <a:gd name="T23" fmla="*/ 246 h 1962"/>
              <a:gd name="T24" fmla="*/ 63 w 2687"/>
              <a:gd name="T25" fmla="*/ 264 h 1962"/>
              <a:gd name="T26" fmla="*/ 74 w 2687"/>
              <a:gd name="T27" fmla="*/ 309 h 1962"/>
              <a:gd name="T28" fmla="*/ 106 w 2687"/>
              <a:gd name="T29" fmla="*/ 310 h 1962"/>
              <a:gd name="T30" fmla="*/ 142 w 2687"/>
              <a:gd name="T31" fmla="*/ 309 h 1962"/>
              <a:gd name="T32" fmla="*/ 171 w 2687"/>
              <a:gd name="T33" fmla="*/ 338 h 1962"/>
              <a:gd name="T34" fmla="*/ 194 w 2687"/>
              <a:gd name="T35" fmla="*/ 321 h 1962"/>
              <a:gd name="T36" fmla="*/ 233 w 2687"/>
              <a:gd name="T37" fmla="*/ 344 h 1962"/>
              <a:gd name="T38" fmla="*/ 285 w 2687"/>
              <a:gd name="T39" fmla="*/ 338 h 1962"/>
              <a:gd name="T40" fmla="*/ 302 w 2687"/>
              <a:gd name="T41" fmla="*/ 349 h 1962"/>
              <a:gd name="T42" fmla="*/ 322 w 2687"/>
              <a:gd name="T43" fmla="*/ 341 h 1962"/>
              <a:gd name="T44" fmla="*/ 352 w 2687"/>
              <a:gd name="T45" fmla="*/ 341 h 1962"/>
              <a:gd name="T46" fmla="*/ 371 w 2687"/>
              <a:gd name="T47" fmla="*/ 354 h 1962"/>
              <a:gd name="T48" fmla="*/ 427 w 2687"/>
              <a:gd name="T49" fmla="*/ 372 h 1962"/>
              <a:gd name="T50" fmla="*/ 456 w 2687"/>
              <a:gd name="T51" fmla="*/ 372 h 1962"/>
              <a:gd name="T52" fmla="*/ 456 w 2687"/>
              <a:gd name="T53" fmla="*/ 338 h 1962"/>
              <a:gd name="T54" fmla="*/ 467 w 2687"/>
              <a:gd name="T55" fmla="*/ 298 h 1962"/>
              <a:gd name="T56" fmla="*/ 478 w 2687"/>
              <a:gd name="T57" fmla="*/ 258 h 1962"/>
              <a:gd name="T58" fmla="*/ 484 w 2687"/>
              <a:gd name="T59" fmla="*/ 232 h 1962"/>
              <a:gd name="T60" fmla="*/ 482 w 2687"/>
              <a:gd name="T61" fmla="*/ 196 h 1962"/>
              <a:gd name="T62" fmla="*/ 494 w 2687"/>
              <a:gd name="T63" fmla="*/ 159 h 1962"/>
              <a:gd name="T64" fmla="*/ 501 w 2687"/>
              <a:gd name="T65" fmla="*/ 120 h 1962"/>
              <a:gd name="T66" fmla="*/ 510 w 2687"/>
              <a:gd name="T67" fmla="*/ 102 h 1962"/>
              <a:gd name="T68" fmla="*/ 439 w 2687"/>
              <a:gd name="T69" fmla="*/ 78 h 1962"/>
              <a:gd name="T70" fmla="*/ 389 w 2687"/>
              <a:gd name="T71" fmla="*/ 66 h 1962"/>
              <a:gd name="T72" fmla="*/ 321 w 2687"/>
              <a:gd name="T73" fmla="*/ 54 h 1962"/>
              <a:gd name="T74" fmla="*/ 234 w 2687"/>
              <a:gd name="T75" fmla="*/ 35 h 1962"/>
              <a:gd name="T76" fmla="*/ 137 w 2687"/>
              <a:gd name="T77" fmla="*/ 0 h 1962"/>
              <a:gd name="T78" fmla="*/ 144 w 2687"/>
              <a:gd name="T79" fmla="*/ 26 h 1962"/>
              <a:gd name="T80" fmla="*/ 165 w 2687"/>
              <a:gd name="T81" fmla="*/ 42 h 1962"/>
              <a:gd name="T82" fmla="*/ 142 w 2687"/>
              <a:gd name="T83" fmla="*/ 53 h 1962"/>
              <a:gd name="T84" fmla="*/ 159 w 2687"/>
              <a:gd name="T85" fmla="*/ 71 h 1962"/>
              <a:gd name="T86" fmla="*/ 154 w 2687"/>
              <a:gd name="T87" fmla="*/ 116 h 1962"/>
              <a:gd name="T88" fmla="*/ 137 w 2687"/>
              <a:gd name="T89" fmla="*/ 162 h 1962"/>
              <a:gd name="T90" fmla="*/ 108 w 2687"/>
              <a:gd name="T91" fmla="*/ 179 h 1962"/>
              <a:gd name="T92" fmla="*/ 120 w 2687"/>
              <a:gd name="T93" fmla="*/ 156 h 1962"/>
              <a:gd name="T94" fmla="*/ 125 w 2687"/>
              <a:gd name="T95" fmla="*/ 156 h 1962"/>
              <a:gd name="T96" fmla="*/ 125 w 2687"/>
              <a:gd name="T97" fmla="*/ 110 h 1962"/>
              <a:gd name="T98" fmla="*/ 114 w 2687"/>
              <a:gd name="T99" fmla="*/ 105 h 1962"/>
              <a:gd name="T100" fmla="*/ 125 w 2687"/>
              <a:gd name="T101" fmla="*/ 93 h 1962"/>
              <a:gd name="T102" fmla="*/ 104 w 2687"/>
              <a:gd name="T103" fmla="*/ 73 h 1962"/>
              <a:gd name="T104" fmla="*/ 80 w 2687"/>
              <a:gd name="T105" fmla="*/ 62 h 1962"/>
              <a:gd name="T106" fmla="*/ 54 w 2687"/>
              <a:gd name="T107" fmla="*/ 50 h 1962"/>
              <a:gd name="T108" fmla="*/ 17 w 2687"/>
              <a:gd name="T109" fmla="*/ 25 h 19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87" h="1962">
                <a:moveTo>
                  <a:pt x="90" y="132"/>
                </a:moveTo>
                <a:lnTo>
                  <a:pt x="0" y="252"/>
                </a:lnTo>
                <a:lnTo>
                  <a:pt x="60" y="492"/>
                </a:lnTo>
                <a:lnTo>
                  <a:pt x="81" y="686"/>
                </a:lnTo>
                <a:lnTo>
                  <a:pt x="30" y="792"/>
                </a:lnTo>
                <a:lnTo>
                  <a:pt x="118" y="878"/>
                </a:lnTo>
                <a:lnTo>
                  <a:pt x="30" y="912"/>
                </a:lnTo>
                <a:lnTo>
                  <a:pt x="120" y="1032"/>
                </a:lnTo>
                <a:lnTo>
                  <a:pt x="0" y="1122"/>
                </a:lnTo>
                <a:lnTo>
                  <a:pt x="30" y="1212"/>
                </a:lnTo>
                <a:lnTo>
                  <a:pt x="145" y="1243"/>
                </a:lnTo>
                <a:lnTo>
                  <a:pt x="246" y="1298"/>
                </a:lnTo>
                <a:lnTo>
                  <a:pt x="330" y="1392"/>
                </a:lnTo>
                <a:lnTo>
                  <a:pt x="390" y="1632"/>
                </a:lnTo>
                <a:lnTo>
                  <a:pt x="556" y="1637"/>
                </a:lnTo>
                <a:lnTo>
                  <a:pt x="750" y="1632"/>
                </a:lnTo>
                <a:lnTo>
                  <a:pt x="900" y="1782"/>
                </a:lnTo>
                <a:lnTo>
                  <a:pt x="1020" y="1692"/>
                </a:lnTo>
                <a:lnTo>
                  <a:pt x="1230" y="1812"/>
                </a:lnTo>
                <a:lnTo>
                  <a:pt x="1501" y="1782"/>
                </a:lnTo>
                <a:lnTo>
                  <a:pt x="1591" y="1842"/>
                </a:lnTo>
                <a:lnTo>
                  <a:pt x="1699" y="1801"/>
                </a:lnTo>
                <a:lnTo>
                  <a:pt x="1855" y="1801"/>
                </a:lnTo>
                <a:lnTo>
                  <a:pt x="1955" y="1865"/>
                </a:lnTo>
                <a:lnTo>
                  <a:pt x="2251" y="1962"/>
                </a:lnTo>
                <a:lnTo>
                  <a:pt x="2401" y="1962"/>
                </a:lnTo>
                <a:lnTo>
                  <a:pt x="2401" y="1782"/>
                </a:lnTo>
                <a:lnTo>
                  <a:pt x="2461" y="1572"/>
                </a:lnTo>
                <a:lnTo>
                  <a:pt x="2521" y="1362"/>
                </a:lnTo>
                <a:lnTo>
                  <a:pt x="2550" y="1225"/>
                </a:lnTo>
                <a:lnTo>
                  <a:pt x="2540" y="1033"/>
                </a:lnTo>
                <a:lnTo>
                  <a:pt x="2604" y="841"/>
                </a:lnTo>
                <a:lnTo>
                  <a:pt x="2641" y="631"/>
                </a:lnTo>
                <a:lnTo>
                  <a:pt x="2687" y="539"/>
                </a:lnTo>
                <a:lnTo>
                  <a:pt x="2312" y="411"/>
                </a:lnTo>
                <a:lnTo>
                  <a:pt x="2047" y="347"/>
                </a:lnTo>
                <a:lnTo>
                  <a:pt x="1690" y="283"/>
                </a:lnTo>
                <a:lnTo>
                  <a:pt x="1233" y="183"/>
                </a:lnTo>
                <a:lnTo>
                  <a:pt x="721" y="0"/>
                </a:lnTo>
                <a:lnTo>
                  <a:pt x="758" y="137"/>
                </a:lnTo>
                <a:lnTo>
                  <a:pt x="870" y="222"/>
                </a:lnTo>
                <a:lnTo>
                  <a:pt x="750" y="282"/>
                </a:lnTo>
                <a:lnTo>
                  <a:pt x="840" y="372"/>
                </a:lnTo>
                <a:lnTo>
                  <a:pt x="810" y="612"/>
                </a:lnTo>
                <a:lnTo>
                  <a:pt x="720" y="852"/>
                </a:lnTo>
                <a:lnTo>
                  <a:pt x="570" y="942"/>
                </a:lnTo>
                <a:lnTo>
                  <a:pt x="630" y="822"/>
                </a:lnTo>
                <a:lnTo>
                  <a:pt x="660" y="822"/>
                </a:lnTo>
                <a:lnTo>
                  <a:pt x="660" y="582"/>
                </a:lnTo>
                <a:lnTo>
                  <a:pt x="600" y="552"/>
                </a:lnTo>
                <a:lnTo>
                  <a:pt x="660" y="492"/>
                </a:lnTo>
                <a:lnTo>
                  <a:pt x="547" y="384"/>
                </a:lnTo>
                <a:lnTo>
                  <a:pt x="419" y="329"/>
                </a:lnTo>
                <a:lnTo>
                  <a:pt x="282" y="265"/>
                </a:lnTo>
                <a:lnTo>
                  <a:pt x="90" y="132"/>
                </a:lnTo>
                <a:close/>
              </a:path>
            </a:pathLst>
          </a:cu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58" name="Freeform 48">
            <a:extLst>
              <a:ext uri="{FF2B5EF4-FFF2-40B4-BE49-F238E27FC236}">
                <a16:creationId xmlns:a16="http://schemas.microsoft.com/office/drawing/2014/main" id="{BBED486D-A780-4445-AC98-15FA07F7E71A}"/>
              </a:ext>
            </a:extLst>
          </p:cNvPr>
          <p:cNvSpPr>
            <a:spLocks/>
          </p:cNvSpPr>
          <p:nvPr/>
        </p:nvSpPr>
        <p:spPr bwMode="auto">
          <a:xfrm>
            <a:off x="3126229" y="3256603"/>
            <a:ext cx="861803" cy="705840"/>
          </a:xfrm>
          <a:custGeom>
            <a:avLst/>
            <a:gdLst>
              <a:gd name="T0" fmla="*/ 150 w 3256"/>
              <a:gd name="T1" fmla="*/ 0 h 2669"/>
              <a:gd name="T2" fmla="*/ 127 w 3256"/>
              <a:gd name="T3" fmla="*/ 29 h 2669"/>
              <a:gd name="T4" fmla="*/ 132 w 3256"/>
              <a:gd name="T5" fmla="*/ 68 h 2669"/>
              <a:gd name="T6" fmla="*/ 109 w 3256"/>
              <a:gd name="T7" fmla="*/ 85 h 2669"/>
              <a:gd name="T8" fmla="*/ 103 w 3256"/>
              <a:gd name="T9" fmla="*/ 114 h 2669"/>
              <a:gd name="T10" fmla="*/ 91 w 3256"/>
              <a:gd name="T11" fmla="*/ 139 h 2669"/>
              <a:gd name="T12" fmla="*/ 79 w 3256"/>
              <a:gd name="T13" fmla="*/ 173 h 2669"/>
              <a:gd name="T14" fmla="*/ 58 w 3256"/>
              <a:gd name="T15" fmla="*/ 207 h 2669"/>
              <a:gd name="T16" fmla="*/ 30 w 3256"/>
              <a:gd name="T17" fmla="*/ 240 h 2669"/>
              <a:gd name="T18" fmla="*/ 29 w 3256"/>
              <a:gd name="T19" fmla="*/ 263 h 2669"/>
              <a:gd name="T20" fmla="*/ 12 w 3256"/>
              <a:gd name="T21" fmla="*/ 284 h 2669"/>
              <a:gd name="T22" fmla="*/ 17 w 3256"/>
              <a:gd name="T23" fmla="*/ 325 h 2669"/>
              <a:gd name="T24" fmla="*/ 0 w 3256"/>
              <a:gd name="T25" fmla="*/ 357 h 2669"/>
              <a:gd name="T26" fmla="*/ 9 w 3256"/>
              <a:gd name="T27" fmla="*/ 370 h 2669"/>
              <a:gd name="T28" fmla="*/ 46 w 3256"/>
              <a:gd name="T29" fmla="*/ 381 h 2669"/>
              <a:gd name="T30" fmla="*/ 302 w 3256"/>
              <a:gd name="T31" fmla="*/ 460 h 2669"/>
              <a:gd name="T32" fmla="*/ 524 w 3256"/>
              <a:gd name="T33" fmla="*/ 506 h 2669"/>
              <a:gd name="T34" fmla="*/ 547 w 3256"/>
              <a:gd name="T35" fmla="*/ 352 h 2669"/>
              <a:gd name="T36" fmla="*/ 569 w 3256"/>
              <a:gd name="T37" fmla="*/ 318 h 2669"/>
              <a:gd name="T38" fmla="*/ 552 w 3256"/>
              <a:gd name="T39" fmla="*/ 296 h 2669"/>
              <a:gd name="T40" fmla="*/ 552 w 3256"/>
              <a:gd name="T41" fmla="*/ 273 h 2669"/>
              <a:gd name="T42" fmla="*/ 581 w 3256"/>
              <a:gd name="T43" fmla="*/ 256 h 2669"/>
              <a:gd name="T44" fmla="*/ 586 w 3256"/>
              <a:gd name="T45" fmla="*/ 227 h 2669"/>
              <a:gd name="T46" fmla="*/ 586 w 3256"/>
              <a:gd name="T47" fmla="*/ 222 h 2669"/>
              <a:gd name="T48" fmla="*/ 592 w 3256"/>
              <a:gd name="T49" fmla="*/ 210 h 2669"/>
              <a:gd name="T50" fmla="*/ 615 w 3256"/>
              <a:gd name="T51" fmla="*/ 205 h 2669"/>
              <a:gd name="T52" fmla="*/ 617 w 3256"/>
              <a:gd name="T53" fmla="*/ 187 h 2669"/>
              <a:gd name="T54" fmla="*/ 615 w 3256"/>
              <a:gd name="T55" fmla="*/ 165 h 2669"/>
              <a:gd name="T56" fmla="*/ 598 w 3256"/>
              <a:gd name="T57" fmla="*/ 142 h 2669"/>
              <a:gd name="T58" fmla="*/ 571 w 3256"/>
              <a:gd name="T59" fmla="*/ 142 h 2669"/>
              <a:gd name="T60" fmla="*/ 514 w 3256"/>
              <a:gd name="T61" fmla="*/ 124 h 2669"/>
              <a:gd name="T62" fmla="*/ 496 w 3256"/>
              <a:gd name="T63" fmla="*/ 111 h 2669"/>
              <a:gd name="T64" fmla="*/ 466 w 3256"/>
              <a:gd name="T65" fmla="*/ 111 h 2669"/>
              <a:gd name="T66" fmla="*/ 446 w 3256"/>
              <a:gd name="T67" fmla="*/ 119 h 2669"/>
              <a:gd name="T68" fmla="*/ 428 w 3256"/>
              <a:gd name="T69" fmla="*/ 108 h 2669"/>
              <a:gd name="T70" fmla="*/ 377 w 3256"/>
              <a:gd name="T71" fmla="*/ 114 h 2669"/>
              <a:gd name="T72" fmla="*/ 337 w 3256"/>
              <a:gd name="T73" fmla="*/ 91 h 2669"/>
              <a:gd name="T74" fmla="*/ 314 w 3256"/>
              <a:gd name="T75" fmla="*/ 108 h 2669"/>
              <a:gd name="T76" fmla="*/ 286 w 3256"/>
              <a:gd name="T77" fmla="*/ 79 h 2669"/>
              <a:gd name="T78" fmla="*/ 252 w 3256"/>
              <a:gd name="T79" fmla="*/ 80 h 2669"/>
              <a:gd name="T80" fmla="*/ 218 w 3256"/>
              <a:gd name="T81" fmla="*/ 79 h 2669"/>
              <a:gd name="T82" fmla="*/ 206 w 3256"/>
              <a:gd name="T83" fmla="*/ 34 h 2669"/>
              <a:gd name="T84" fmla="*/ 191 w 3256"/>
              <a:gd name="T85" fmla="*/ 16 h 2669"/>
              <a:gd name="T86" fmla="*/ 171 w 3256"/>
              <a:gd name="T87" fmla="*/ 5 h 2669"/>
              <a:gd name="T88" fmla="*/ 150 w 3256"/>
              <a:gd name="T89" fmla="*/ 0 h 26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256" h="2669">
                <a:moveTo>
                  <a:pt x="789" y="0"/>
                </a:moveTo>
                <a:lnTo>
                  <a:pt x="672" y="155"/>
                </a:lnTo>
                <a:lnTo>
                  <a:pt x="694" y="359"/>
                </a:lnTo>
                <a:lnTo>
                  <a:pt x="574" y="449"/>
                </a:lnTo>
                <a:lnTo>
                  <a:pt x="544" y="599"/>
                </a:lnTo>
                <a:lnTo>
                  <a:pt x="480" y="731"/>
                </a:lnTo>
                <a:lnTo>
                  <a:pt x="416" y="915"/>
                </a:lnTo>
                <a:lnTo>
                  <a:pt x="304" y="1091"/>
                </a:lnTo>
                <a:lnTo>
                  <a:pt x="160" y="1267"/>
                </a:lnTo>
                <a:lnTo>
                  <a:pt x="152" y="1387"/>
                </a:lnTo>
                <a:lnTo>
                  <a:pt x="64" y="1499"/>
                </a:lnTo>
                <a:lnTo>
                  <a:pt x="88" y="1715"/>
                </a:lnTo>
                <a:lnTo>
                  <a:pt x="0" y="1883"/>
                </a:lnTo>
                <a:lnTo>
                  <a:pt x="48" y="1952"/>
                </a:lnTo>
                <a:lnTo>
                  <a:pt x="244" y="2009"/>
                </a:lnTo>
                <a:lnTo>
                  <a:pt x="1594" y="2429"/>
                </a:lnTo>
                <a:lnTo>
                  <a:pt x="2765" y="2669"/>
                </a:lnTo>
                <a:lnTo>
                  <a:pt x="2885" y="1859"/>
                </a:lnTo>
                <a:lnTo>
                  <a:pt x="3005" y="1679"/>
                </a:lnTo>
                <a:lnTo>
                  <a:pt x="2915" y="1559"/>
                </a:lnTo>
                <a:lnTo>
                  <a:pt x="2915" y="1439"/>
                </a:lnTo>
                <a:lnTo>
                  <a:pt x="3065" y="1349"/>
                </a:lnTo>
                <a:lnTo>
                  <a:pt x="3095" y="1199"/>
                </a:lnTo>
                <a:lnTo>
                  <a:pt x="3095" y="1169"/>
                </a:lnTo>
                <a:lnTo>
                  <a:pt x="3125" y="1109"/>
                </a:lnTo>
                <a:lnTo>
                  <a:pt x="3245" y="1079"/>
                </a:lnTo>
                <a:lnTo>
                  <a:pt x="3256" y="987"/>
                </a:lnTo>
                <a:lnTo>
                  <a:pt x="3245" y="869"/>
                </a:lnTo>
                <a:lnTo>
                  <a:pt x="3158" y="749"/>
                </a:lnTo>
                <a:lnTo>
                  <a:pt x="3012" y="749"/>
                </a:lnTo>
                <a:lnTo>
                  <a:pt x="2715" y="653"/>
                </a:lnTo>
                <a:lnTo>
                  <a:pt x="2615" y="587"/>
                </a:lnTo>
                <a:lnTo>
                  <a:pt x="2460" y="587"/>
                </a:lnTo>
                <a:lnTo>
                  <a:pt x="2351" y="629"/>
                </a:lnTo>
                <a:lnTo>
                  <a:pt x="2259" y="569"/>
                </a:lnTo>
                <a:lnTo>
                  <a:pt x="1989" y="599"/>
                </a:lnTo>
                <a:lnTo>
                  <a:pt x="1779" y="480"/>
                </a:lnTo>
                <a:lnTo>
                  <a:pt x="1659" y="569"/>
                </a:lnTo>
                <a:lnTo>
                  <a:pt x="1508" y="419"/>
                </a:lnTo>
                <a:lnTo>
                  <a:pt x="1331" y="423"/>
                </a:lnTo>
                <a:lnTo>
                  <a:pt x="1148" y="419"/>
                </a:lnTo>
                <a:lnTo>
                  <a:pt x="1088" y="180"/>
                </a:lnTo>
                <a:lnTo>
                  <a:pt x="1010" y="87"/>
                </a:lnTo>
                <a:lnTo>
                  <a:pt x="905" y="29"/>
                </a:lnTo>
                <a:lnTo>
                  <a:pt x="789" y="0"/>
                </a:lnTo>
                <a:close/>
              </a:path>
            </a:pathLst>
          </a:cu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59" name="Freeform 49">
            <a:extLst>
              <a:ext uri="{FF2B5EF4-FFF2-40B4-BE49-F238E27FC236}">
                <a16:creationId xmlns:a16="http://schemas.microsoft.com/office/drawing/2014/main" id="{C85B291C-C5B1-4CF2-8AAC-900C4832FAB8}"/>
              </a:ext>
            </a:extLst>
          </p:cNvPr>
          <p:cNvSpPr>
            <a:spLocks/>
          </p:cNvSpPr>
          <p:nvPr/>
        </p:nvSpPr>
        <p:spPr bwMode="auto">
          <a:xfrm>
            <a:off x="3064771" y="3772732"/>
            <a:ext cx="924656" cy="1477243"/>
          </a:xfrm>
          <a:custGeom>
            <a:avLst/>
            <a:gdLst>
              <a:gd name="T0" fmla="*/ 42 w 3498"/>
              <a:gd name="T1" fmla="*/ 24 h 5586"/>
              <a:gd name="T2" fmla="*/ 38 w 3498"/>
              <a:gd name="T3" fmla="*/ 71 h 5586"/>
              <a:gd name="T4" fmla="*/ 0 w 3498"/>
              <a:gd name="T5" fmla="*/ 138 h 5586"/>
              <a:gd name="T6" fmla="*/ 23 w 3498"/>
              <a:gd name="T7" fmla="*/ 193 h 5586"/>
              <a:gd name="T8" fmla="*/ 25 w 3498"/>
              <a:gd name="T9" fmla="*/ 248 h 5586"/>
              <a:gd name="T10" fmla="*/ 28 w 3498"/>
              <a:gd name="T11" fmla="*/ 341 h 5586"/>
              <a:gd name="T12" fmla="*/ 47 w 3498"/>
              <a:gd name="T13" fmla="*/ 399 h 5586"/>
              <a:gd name="T14" fmla="*/ 64 w 3498"/>
              <a:gd name="T15" fmla="*/ 430 h 5586"/>
              <a:gd name="T16" fmla="*/ 91 w 3498"/>
              <a:gd name="T17" fmla="*/ 390 h 5586"/>
              <a:gd name="T18" fmla="*/ 92 w 3498"/>
              <a:gd name="T19" fmla="*/ 425 h 5586"/>
              <a:gd name="T20" fmla="*/ 72 w 3498"/>
              <a:gd name="T21" fmla="*/ 452 h 5586"/>
              <a:gd name="T22" fmla="*/ 61 w 3498"/>
              <a:gd name="T23" fmla="*/ 486 h 5586"/>
              <a:gd name="T24" fmla="*/ 111 w 3498"/>
              <a:gd name="T25" fmla="*/ 538 h 5586"/>
              <a:gd name="T26" fmla="*/ 90 w 3498"/>
              <a:gd name="T27" fmla="*/ 569 h 5586"/>
              <a:gd name="T28" fmla="*/ 124 w 3498"/>
              <a:gd name="T29" fmla="*/ 637 h 5586"/>
              <a:gd name="T30" fmla="*/ 152 w 3498"/>
              <a:gd name="T31" fmla="*/ 708 h 5586"/>
              <a:gd name="T32" fmla="*/ 156 w 3498"/>
              <a:gd name="T33" fmla="*/ 783 h 5586"/>
              <a:gd name="T34" fmla="*/ 235 w 3498"/>
              <a:gd name="T35" fmla="*/ 820 h 5586"/>
              <a:gd name="T36" fmla="*/ 288 w 3498"/>
              <a:gd name="T37" fmla="*/ 862 h 5586"/>
              <a:gd name="T38" fmla="*/ 322 w 3498"/>
              <a:gd name="T39" fmla="*/ 879 h 5586"/>
              <a:gd name="T40" fmla="*/ 351 w 3498"/>
              <a:gd name="T41" fmla="*/ 918 h 5586"/>
              <a:gd name="T42" fmla="*/ 385 w 3498"/>
              <a:gd name="T43" fmla="*/ 959 h 5586"/>
              <a:gd name="T44" fmla="*/ 395 w 3498"/>
              <a:gd name="T45" fmla="*/ 1023 h 5586"/>
              <a:gd name="T46" fmla="*/ 441 w 3498"/>
              <a:gd name="T47" fmla="*/ 1040 h 5586"/>
              <a:gd name="T48" fmla="*/ 503 w 3498"/>
              <a:gd name="T49" fmla="*/ 1049 h 5586"/>
              <a:gd name="T50" fmla="*/ 594 w 3498"/>
              <a:gd name="T51" fmla="*/ 1059 h 5586"/>
              <a:gd name="T52" fmla="*/ 612 w 3498"/>
              <a:gd name="T53" fmla="*/ 1027 h 5586"/>
              <a:gd name="T54" fmla="*/ 612 w 3498"/>
              <a:gd name="T55" fmla="*/ 983 h 5586"/>
              <a:gd name="T56" fmla="*/ 623 w 3498"/>
              <a:gd name="T57" fmla="*/ 953 h 5586"/>
              <a:gd name="T58" fmla="*/ 646 w 3498"/>
              <a:gd name="T59" fmla="*/ 919 h 5586"/>
              <a:gd name="T60" fmla="*/ 657 w 3498"/>
              <a:gd name="T61" fmla="*/ 919 h 5586"/>
              <a:gd name="T62" fmla="*/ 640 w 3498"/>
              <a:gd name="T63" fmla="*/ 867 h 5586"/>
              <a:gd name="T64" fmla="*/ 561 w 3498"/>
              <a:gd name="T65" fmla="*/ 737 h 5586"/>
              <a:gd name="T66" fmla="*/ 402 w 3498"/>
              <a:gd name="T67" fmla="*/ 513 h 5586"/>
              <a:gd name="T68" fmla="*/ 295 w 3498"/>
              <a:gd name="T69" fmla="*/ 367 h 5586"/>
              <a:gd name="T70" fmla="*/ 84 w 3498"/>
              <a:gd name="T71" fmla="*/ 9 h 55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498" h="5586">
                <a:moveTo>
                  <a:pt x="284" y="0"/>
                </a:moveTo>
                <a:lnTo>
                  <a:pt x="222" y="126"/>
                </a:lnTo>
                <a:lnTo>
                  <a:pt x="292" y="225"/>
                </a:lnTo>
                <a:lnTo>
                  <a:pt x="202" y="375"/>
                </a:lnTo>
                <a:lnTo>
                  <a:pt x="202" y="555"/>
                </a:lnTo>
                <a:lnTo>
                  <a:pt x="0" y="726"/>
                </a:lnTo>
                <a:lnTo>
                  <a:pt x="36" y="906"/>
                </a:lnTo>
                <a:lnTo>
                  <a:pt x="120" y="1020"/>
                </a:lnTo>
                <a:lnTo>
                  <a:pt x="142" y="1125"/>
                </a:lnTo>
                <a:lnTo>
                  <a:pt x="132" y="1308"/>
                </a:lnTo>
                <a:lnTo>
                  <a:pt x="72" y="1560"/>
                </a:lnTo>
                <a:lnTo>
                  <a:pt x="150" y="1800"/>
                </a:lnTo>
                <a:lnTo>
                  <a:pt x="262" y="1965"/>
                </a:lnTo>
                <a:lnTo>
                  <a:pt x="246" y="2106"/>
                </a:lnTo>
                <a:lnTo>
                  <a:pt x="262" y="2265"/>
                </a:lnTo>
                <a:lnTo>
                  <a:pt x="336" y="2268"/>
                </a:lnTo>
                <a:lnTo>
                  <a:pt x="408" y="2166"/>
                </a:lnTo>
                <a:lnTo>
                  <a:pt x="480" y="2058"/>
                </a:lnTo>
                <a:lnTo>
                  <a:pt x="516" y="2118"/>
                </a:lnTo>
                <a:lnTo>
                  <a:pt x="486" y="2244"/>
                </a:lnTo>
                <a:lnTo>
                  <a:pt x="442" y="2385"/>
                </a:lnTo>
                <a:lnTo>
                  <a:pt x="382" y="2385"/>
                </a:lnTo>
                <a:lnTo>
                  <a:pt x="366" y="2466"/>
                </a:lnTo>
                <a:lnTo>
                  <a:pt x="322" y="2565"/>
                </a:lnTo>
                <a:lnTo>
                  <a:pt x="492" y="2742"/>
                </a:lnTo>
                <a:lnTo>
                  <a:pt x="588" y="2838"/>
                </a:lnTo>
                <a:lnTo>
                  <a:pt x="592" y="2926"/>
                </a:lnTo>
                <a:lnTo>
                  <a:pt x="474" y="3000"/>
                </a:lnTo>
                <a:lnTo>
                  <a:pt x="606" y="3180"/>
                </a:lnTo>
                <a:lnTo>
                  <a:pt x="654" y="3360"/>
                </a:lnTo>
                <a:lnTo>
                  <a:pt x="768" y="3564"/>
                </a:lnTo>
                <a:lnTo>
                  <a:pt x="802" y="3736"/>
                </a:lnTo>
                <a:lnTo>
                  <a:pt x="892" y="3856"/>
                </a:lnTo>
                <a:lnTo>
                  <a:pt x="822" y="4128"/>
                </a:lnTo>
                <a:lnTo>
                  <a:pt x="1042" y="4246"/>
                </a:lnTo>
                <a:lnTo>
                  <a:pt x="1242" y="4326"/>
                </a:lnTo>
                <a:lnTo>
                  <a:pt x="1372" y="4456"/>
                </a:lnTo>
                <a:lnTo>
                  <a:pt x="1522" y="4546"/>
                </a:lnTo>
                <a:lnTo>
                  <a:pt x="1612" y="4546"/>
                </a:lnTo>
                <a:lnTo>
                  <a:pt x="1702" y="4636"/>
                </a:lnTo>
                <a:lnTo>
                  <a:pt x="1702" y="4756"/>
                </a:lnTo>
                <a:lnTo>
                  <a:pt x="1854" y="4842"/>
                </a:lnTo>
                <a:lnTo>
                  <a:pt x="1962" y="4944"/>
                </a:lnTo>
                <a:lnTo>
                  <a:pt x="2033" y="5056"/>
                </a:lnTo>
                <a:lnTo>
                  <a:pt x="2063" y="5236"/>
                </a:lnTo>
                <a:lnTo>
                  <a:pt x="2088" y="5394"/>
                </a:lnTo>
                <a:lnTo>
                  <a:pt x="2123" y="5506"/>
                </a:lnTo>
                <a:lnTo>
                  <a:pt x="2328" y="5484"/>
                </a:lnTo>
                <a:lnTo>
                  <a:pt x="2466" y="5532"/>
                </a:lnTo>
                <a:lnTo>
                  <a:pt x="2658" y="5532"/>
                </a:lnTo>
                <a:lnTo>
                  <a:pt x="2856" y="5544"/>
                </a:lnTo>
                <a:lnTo>
                  <a:pt x="3138" y="5586"/>
                </a:lnTo>
                <a:lnTo>
                  <a:pt x="3233" y="5536"/>
                </a:lnTo>
                <a:lnTo>
                  <a:pt x="3233" y="5416"/>
                </a:lnTo>
                <a:lnTo>
                  <a:pt x="3192" y="5292"/>
                </a:lnTo>
                <a:lnTo>
                  <a:pt x="3234" y="5184"/>
                </a:lnTo>
                <a:lnTo>
                  <a:pt x="3323" y="5116"/>
                </a:lnTo>
                <a:lnTo>
                  <a:pt x="3293" y="5026"/>
                </a:lnTo>
                <a:lnTo>
                  <a:pt x="3348" y="4950"/>
                </a:lnTo>
                <a:lnTo>
                  <a:pt x="3413" y="4846"/>
                </a:lnTo>
                <a:lnTo>
                  <a:pt x="3473" y="4846"/>
                </a:lnTo>
                <a:lnTo>
                  <a:pt x="3498" y="4770"/>
                </a:lnTo>
                <a:lnTo>
                  <a:pt x="3384" y="4572"/>
                </a:lnTo>
                <a:lnTo>
                  <a:pt x="3353" y="4396"/>
                </a:lnTo>
                <a:lnTo>
                  <a:pt x="2963" y="3886"/>
                </a:lnTo>
                <a:lnTo>
                  <a:pt x="2453" y="3226"/>
                </a:lnTo>
                <a:lnTo>
                  <a:pt x="2124" y="2706"/>
                </a:lnTo>
                <a:lnTo>
                  <a:pt x="1702" y="2175"/>
                </a:lnTo>
                <a:lnTo>
                  <a:pt x="1560" y="1938"/>
                </a:lnTo>
                <a:lnTo>
                  <a:pt x="1822" y="474"/>
                </a:lnTo>
                <a:lnTo>
                  <a:pt x="444" y="45"/>
                </a:lnTo>
                <a:lnTo>
                  <a:pt x="284" y="0"/>
                </a:lnTo>
                <a:close/>
              </a:path>
            </a:pathLst>
          </a:cu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pPr fontAlgn="base">
              <a:spcBef>
                <a:spcPct val="0"/>
              </a:spcBef>
              <a:spcAft>
                <a:spcPct val="0"/>
              </a:spcAft>
            </a:pPr>
            <a:endParaRPr lang="zh-CN" altLang="en-US" sz="3120" b="1" kern="0">
              <a:solidFill>
                <a:srgbClr val="000000"/>
              </a:solidFill>
              <a:latin typeface="Arial" charset="0"/>
            </a:endParaRPr>
          </a:p>
        </p:txBody>
      </p:sp>
      <p:sp>
        <p:nvSpPr>
          <p:cNvPr id="60" name="Freeform 50">
            <a:extLst>
              <a:ext uri="{FF2B5EF4-FFF2-40B4-BE49-F238E27FC236}">
                <a16:creationId xmlns:a16="http://schemas.microsoft.com/office/drawing/2014/main" id="{72D023F1-BE47-4419-B673-59B874F40F56}"/>
              </a:ext>
            </a:extLst>
          </p:cNvPr>
          <p:cNvSpPr>
            <a:spLocks/>
          </p:cNvSpPr>
          <p:nvPr/>
        </p:nvSpPr>
        <p:spPr bwMode="auto">
          <a:xfrm>
            <a:off x="3478213" y="3898277"/>
            <a:ext cx="678827" cy="1023887"/>
          </a:xfrm>
          <a:custGeom>
            <a:avLst/>
            <a:gdLst>
              <a:gd name="T0" fmla="*/ 49 w 2565"/>
              <a:gd name="T1" fmla="*/ 0 h 3871"/>
              <a:gd name="T2" fmla="*/ 272 w 2565"/>
              <a:gd name="T3" fmla="*/ 46 h 3871"/>
              <a:gd name="T4" fmla="*/ 486 w 2565"/>
              <a:gd name="T5" fmla="*/ 88 h 3871"/>
              <a:gd name="T6" fmla="*/ 480 w 2565"/>
              <a:gd name="T7" fmla="*/ 110 h 3871"/>
              <a:gd name="T8" fmla="*/ 465 w 2565"/>
              <a:gd name="T9" fmla="*/ 183 h 3871"/>
              <a:gd name="T10" fmla="*/ 458 w 2565"/>
              <a:gd name="T11" fmla="*/ 251 h 3871"/>
              <a:gd name="T12" fmla="*/ 450 w 2565"/>
              <a:gd name="T13" fmla="*/ 318 h 3871"/>
              <a:gd name="T14" fmla="*/ 425 w 2565"/>
              <a:gd name="T15" fmla="*/ 472 h 3871"/>
              <a:gd name="T16" fmla="*/ 414 w 2565"/>
              <a:gd name="T17" fmla="*/ 569 h 3871"/>
              <a:gd name="T18" fmla="*/ 409 w 2565"/>
              <a:gd name="T19" fmla="*/ 587 h 3871"/>
              <a:gd name="T20" fmla="*/ 409 w 2565"/>
              <a:gd name="T21" fmla="*/ 612 h 3871"/>
              <a:gd name="T22" fmla="*/ 399 w 2565"/>
              <a:gd name="T23" fmla="*/ 624 h 3871"/>
              <a:gd name="T24" fmla="*/ 404 w 2565"/>
              <a:gd name="T25" fmla="*/ 652 h 3871"/>
              <a:gd name="T26" fmla="*/ 376 w 2565"/>
              <a:gd name="T27" fmla="*/ 642 h 3871"/>
              <a:gd name="T28" fmla="*/ 357 w 2565"/>
              <a:gd name="T29" fmla="*/ 637 h 3871"/>
              <a:gd name="T30" fmla="*/ 342 w 2565"/>
              <a:gd name="T31" fmla="*/ 646 h 3871"/>
              <a:gd name="T32" fmla="*/ 341 w 2565"/>
              <a:gd name="T33" fmla="*/ 662 h 3871"/>
              <a:gd name="T34" fmla="*/ 348 w 2565"/>
              <a:gd name="T35" fmla="*/ 695 h 3871"/>
              <a:gd name="T36" fmla="*/ 346 w 2565"/>
              <a:gd name="T37" fmla="*/ 718 h 3871"/>
              <a:gd name="T38" fmla="*/ 333 w 2565"/>
              <a:gd name="T39" fmla="*/ 734 h 3871"/>
              <a:gd name="T40" fmla="*/ 214 w 2565"/>
              <a:gd name="T41" fmla="*/ 579 h 3871"/>
              <a:gd name="T42" fmla="*/ 170 w 2565"/>
              <a:gd name="T43" fmla="*/ 523 h 3871"/>
              <a:gd name="T44" fmla="*/ 108 w 2565"/>
              <a:gd name="T45" fmla="*/ 424 h 3871"/>
              <a:gd name="T46" fmla="*/ 27 w 2565"/>
              <a:gd name="T47" fmla="*/ 323 h 3871"/>
              <a:gd name="T48" fmla="*/ 0 w 2565"/>
              <a:gd name="T49" fmla="*/ 277 h 3871"/>
              <a:gd name="T50" fmla="*/ 49 w 2565"/>
              <a:gd name="T51" fmla="*/ 0 h 38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65" h="3871">
                <a:moveTo>
                  <a:pt x="261" y="0"/>
                </a:moveTo>
                <a:lnTo>
                  <a:pt x="1437" y="241"/>
                </a:lnTo>
                <a:lnTo>
                  <a:pt x="2565" y="465"/>
                </a:lnTo>
                <a:lnTo>
                  <a:pt x="2532" y="580"/>
                </a:lnTo>
                <a:lnTo>
                  <a:pt x="2454" y="964"/>
                </a:lnTo>
                <a:lnTo>
                  <a:pt x="2418" y="1324"/>
                </a:lnTo>
                <a:lnTo>
                  <a:pt x="2376" y="1678"/>
                </a:lnTo>
                <a:lnTo>
                  <a:pt x="2243" y="2489"/>
                </a:lnTo>
                <a:lnTo>
                  <a:pt x="2183" y="2999"/>
                </a:lnTo>
                <a:lnTo>
                  <a:pt x="2160" y="3094"/>
                </a:lnTo>
                <a:lnTo>
                  <a:pt x="2160" y="3226"/>
                </a:lnTo>
                <a:lnTo>
                  <a:pt x="2106" y="3292"/>
                </a:lnTo>
                <a:lnTo>
                  <a:pt x="2130" y="3436"/>
                </a:lnTo>
                <a:lnTo>
                  <a:pt x="1986" y="3388"/>
                </a:lnTo>
                <a:lnTo>
                  <a:pt x="1883" y="3359"/>
                </a:lnTo>
                <a:lnTo>
                  <a:pt x="1806" y="3406"/>
                </a:lnTo>
                <a:lnTo>
                  <a:pt x="1800" y="3490"/>
                </a:lnTo>
                <a:lnTo>
                  <a:pt x="1836" y="3664"/>
                </a:lnTo>
                <a:lnTo>
                  <a:pt x="1824" y="3784"/>
                </a:lnTo>
                <a:lnTo>
                  <a:pt x="1757" y="3871"/>
                </a:lnTo>
                <a:lnTo>
                  <a:pt x="1130" y="3054"/>
                </a:lnTo>
                <a:lnTo>
                  <a:pt x="899" y="2758"/>
                </a:lnTo>
                <a:lnTo>
                  <a:pt x="569" y="2236"/>
                </a:lnTo>
                <a:lnTo>
                  <a:pt x="144" y="1702"/>
                </a:lnTo>
                <a:lnTo>
                  <a:pt x="0" y="1459"/>
                </a:lnTo>
                <a:lnTo>
                  <a:pt x="261" y="0"/>
                </a:lnTo>
                <a:close/>
              </a:path>
            </a:pathLst>
          </a:cu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61" name="Freeform 51">
            <a:extLst>
              <a:ext uri="{FF2B5EF4-FFF2-40B4-BE49-F238E27FC236}">
                <a16:creationId xmlns:a16="http://schemas.microsoft.com/office/drawing/2014/main" id="{227E689F-170A-4AA0-82AA-0379DB2CF66D}"/>
              </a:ext>
            </a:extLst>
          </p:cNvPr>
          <p:cNvSpPr>
            <a:spLocks/>
          </p:cNvSpPr>
          <p:nvPr/>
        </p:nvSpPr>
        <p:spPr bwMode="auto">
          <a:xfrm>
            <a:off x="3858131" y="3075262"/>
            <a:ext cx="625750" cy="1004358"/>
          </a:xfrm>
          <a:custGeom>
            <a:avLst/>
            <a:gdLst>
              <a:gd name="T0" fmla="*/ 129 w 2360"/>
              <a:gd name="T1" fmla="*/ 2 h 3800"/>
              <a:gd name="T2" fmla="*/ 152 w 2360"/>
              <a:gd name="T3" fmla="*/ 0 h 3800"/>
              <a:gd name="T4" fmla="*/ 186 w 2360"/>
              <a:gd name="T5" fmla="*/ 12 h 3800"/>
              <a:gd name="T6" fmla="*/ 181 w 2360"/>
              <a:gd name="T7" fmla="*/ 59 h 3800"/>
              <a:gd name="T8" fmla="*/ 180 w 2360"/>
              <a:gd name="T9" fmla="*/ 100 h 3800"/>
              <a:gd name="T10" fmla="*/ 180 w 2360"/>
              <a:gd name="T11" fmla="*/ 152 h 3800"/>
              <a:gd name="T12" fmla="*/ 198 w 2360"/>
              <a:gd name="T13" fmla="*/ 179 h 3800"/>
              <a:gd name="T14" fmla="*/ 226 w 2360"/>
              <a:gd name="T15" fmla="*/ 209 h 3800"/>
              <a:gd name="T16" fmla="*/ 237 w 2360"/>
              <a:gd name="T17" fmla="*/ 230 h 3800"/>
              <a:gd name="T18" fmla="*/ 260 w 2360"/>
              <a:gd name="T19" fmla="*/ 243 h 3800"/>
              <a:gd name="T20" fmla="*/ 241 w 2360"/>
              <a:gd name="T21" fmla="*/ 299 h 3800"/>
              <a:gd name="T22" fmla="*/ 241 w 2360"/>
              <a:gd name="T23" fmla="*/ 320 h 3800"/>
              <a:gd name="T24" fmla="*/ 241 w 2360"/>
              <a:gd name="T25" fmla="*/ 341 h 3800"/>
              <a:gd name="T26" fmla="*/ 271 w 2360"/>
              <a:gd name="T27" fmla="*/ 340 h 3800"/>
              <a:gd name="T28" fmla="*/ 288 w 2360"/>
              <a:gd name="T29" fmla="*/ 391 h 3800"/>
              <a:gd name="T30" fmla="*/ 291 w 2360"/>
              <a:gd name="T31" fmla="*/ 421 h 3800"/>
              <a:gd name="T32" fmla="*/ 300 w 2360"/>
              <a:gd name="T33" fmla="*/ 440 h 3800"/>
              <a:gd name="T34" fmla="*/ 316 w 2360"/>
              <a:gd name="T35" fmla="*/ 456 h 3800"/>
              <a:gd name="T36" fmla="*/ 334 w 2360"/>
              <a:gd name="T37" fmla="*/ 465 h 3800"/>
              <a:gd name="T38" fmla="*/ 380 w 2360"/>
              <a:gd name="T39" fmla="*/ 465 h 3800"/>
              <a:gd name="T40" fmla="*/ 397 w 2360"/>
              <a:gd name="T41" fmla="*/ 476 h 3800"/>
              <a:gd name="T42" fmla="*/ 420 w 2360"/>
              <a:gd name="T43" fmla="*/ 471 h 3800"/>
              <a:gd name="T44" fmla="*/ 420 w 2360"/>
              <a:gd name="T45" fmla="*/ 454 h 3800"/>
              <a:gd name="T46" fmla="*/ 448 w 2360"/>
              <a:gd name="T47" fmla="*/ 465 h 3800"/>
              <a:gd name="T48" fmla="*/ 435 w 2360"/>
              <a:gd name="T49" fmla="*/ 590 h 3800"/>
              <a:gd name="T50" fmla="*/ 427 w 2360"/>
              <a:gd name="T51" fmla="*/ 662 h 3800"/>
              <a:gd name="T52" fmla="*/ 421 w 2360"/>
              <a:gd name="T53" fmla="*/ 720 h 3800"/>
              <a:gd name="T54" fmla="*/ 324 w 2360"/>
              <a:gd name="T55" fmla="*/ 694 h 3800"/>
              <a:gd name="T56" fmla="*/ 212 w 2360"/>
              <a:gd name="T57" fmla="*/ 678 h 3800"/>
              <a:gd name="T58" fmla="*/ 0 w 2360"/>
              <a:gd name="T59" fmla="*/ 636 h 3800"/>
              <a:gd name="T60" fmla="*/ 23 w 2360"/>
              <a:gd name="T61" fmla="*/ 482 h 3800"/>
              <a:gd name="T62" fmla="*/ 46 w 2360"/>
              <a:gd name="T63" fmla="*/ 448 h 3800"/>
              <a:gd name="T64" fmla="*/ 28 w 2360"/>
              <a:gd name="T65" fmla="*/ 425 h 3800"/>
              <a:gd name="T66" fmla="*/ 28 w 2360"/>
              <a:gd name="T67" fmla="*/ 403 h 3800"/>
              <a:gd name="T68" fmla="*/ 57 w 2360"/>
              <a:gd name="T69" fmla="*/ 385 h 3800"/>
              <a:gd name="T70" fmla="*/ 63 w 2360"/>
              <a:gd name="T71" fmla="*/ 358 h 3800"/>
              <a:gd name="T72" fmla="*/ 63 w 2360"/>
              <a:gd name="T73" fmla="*/ 351 h 3800"/>
              <a:gd name="T74" fmla="*/ 69 w 2360"/>
              <a:gd name="T75" fmla="*/ 340 h 3800"/>
              <a:gd name="T76" fmla="*/ 91 w 2360"/>
              <a:gd name="T77" fmla="*/ 334 h 3800"/>
              <a:gd name="T78" fmla="*/ 93 w 2360"/>
              <a:gd name="T79" fmla="*/ 317 h 3800"/>
              <a:gd name="T80" fmla="*/ 91 w 2360"/>
              <a:gd name="T81" fmla="*/ 294 h 3800"/>
              <a:gd name="T82" fmla="*/ 75 w 2360"/>
              <a:gd name="T83" fmla="*/ 271 h 3800"/>
              <a:gd name="T84" fmla="*/ 75 w 2360"/>
              <a:gd name="T85" fmla="*/ 237 h 3800"/>
              <a:gd name="T86" fmla="*/ 99 w 2360"/>
              <a:gd name="T87" fmla="*/ 156 h 3800"/>
              <a:gd name="T88" fmla="*/ 103 w 2360"/>
              <a:gd name="T89" fmla="*/ 131 h 3800"/>
              <a:gd name="T90" fmla="*/ 102 w 2360"/>
              <a:gd name="T91" fmla="*/ 96 h 3800"/>
              <a:gd name="T92" fmla="*/ 114 w 2360"/>
              <a:gd name="T93" fmla="*/ 59 h 3800"/>
              <a:gd name="T94" fmla="*/ 120 w 2360"/>
              <a:gd name="T95" fmla="*/ 20 h 3800"/>
              <a:gd name="T96" fmla="*/ 129 w 2360"/>
              <a:gd name="T97" fmla="*/ 2 h 38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60" h="3800">
                <a:moveTo>
                  <a:pt x="681" y="12"/>
                </a:moveTo>
                <a:lnTo>
                  <a:pt x="803" y="0"/>
                </a:lnTo>
                <a:lnTo>
                  <a:pt x="979" y="64"/>
                </a:lnTo>
                <a:lnTo>
                  <a:pt x="955" y="312"/>
                </a:lnTo>
                <a:lnTo>
                  <a:pt x="947" y="528"/>
                </a:lnTo>
                <a:lnTo>
                  <a:pt x="950" y="804"/>
                </a:lnTo>
                <a:lnTo>
                  <a:pt x="1043" y="944"/>
                </a:lnTo>
                <a:lnTo>
                  <a:pt x="1190" y="1104"/>
                </a:lnTo>
                <a:lnTo>
                  <a:pt x="1251" y="1216"/>
                </a:lnTo>
                <a:lnTo>
                  <a:pt x="1370" y="1284"/>
                </a:lnTo>
                <a:lnTo>
                  <a:pt x="1267" y="1576"/>
                </a:lnTo>
                <a:lnTo>
                  <a:pt x="1267" y="1688"/>
                </a:lnTo>
                <a:lnTo>
                  <a:pt x="1267" y="1800"/>
                </a:lnTo>
                <a:lnTo>
                  <a:pt x="1430" y="1794"/>
                </a:lnTo>
                <a:lnTo>
                  <a:pt x="1515" y="2064"/>
                </a:lnTo>
                <a:lnTo>
                  <a:pt x="1531" y="2224"/>
                </a:lnTo>
                <a:lnTo>
                  <a:pt x="1579" y="2320"/>
                </a:lnTo>
                <a:lnTo>
                  <a:pt x="1667" y="2408"/>
                </a:lnTo>
                <a:lnTo>
                  <a:pt x="1760" y="2454"/>
                </a:lnTo>
                <a:lnTo>
                  <a:pt x="2000" y="2454"/>
                </a:lnTo>
                <a:lnTo>
                  <a:pt x="2090" y="2514"/>
                </a:lnTo>
                <a:lnTo>
                  <a:pt x="2210" y="2484"/>
                </a:lnTo>
                <a:lnTo>
                  <a:pt x="2210" y="2394"/>
                </a:lnTo>
                <a:lnTo>
                  <a:pt x="2360" y="2454"/>
                </a:lnTo>
                <a:lnTo>
                  <a:pt x="2291" y="3112"/>
                </a:lnTo>
                <a:lnTo>
                  <a:pt x="2251" y="3496"/>
                </a:lnTo>
                <a:lnTo>
                  <a:pt x="2219" y="3800"/>
                </a:lnTo>
                <a:lnTo>
                  <a:pt x="1707" y="3664"/>
                </a:lnTo>
                <a:lnTo>
                  <a:pt x="1115" y="3576"/>
                </a:lnTo>
                <a:lnTo>
                  <a:pt x="0" y="3355"/>
                </a:lnTo>
                <a:lnTo>
                  <a:pt x="121" y="2544"/>
                </a:lnTo>
                <a:lnTo>
                  <a:pt x="241" y="2365"/>
                </a:lnTo>
                <a:lnTo>
                  <a:pt x="150" y="2242"/>
                </a:lnTo>
                <a:lnTo>
                  <a:pt x="150" y="2125"/>
                </a:lnTo>
                <a:lnTo>
                  <a:pt x="300" y="2034"/>
                </a:lnTo>
                <a:lnTo>
                  <a:pt x="330" y="1887"/>
                </a:lnTo>
                <a:lnTo>
                  <a:pt x="330" y="1852"/>
                </a:lnTo>
                <a:lnTo>
                  <a:pt x="361" y="1794"/>
                </a:lnTo>
                <a:lnTo>
                  <a:pt x="478" y="1764"/>
                </a:lnTo>
                <a:lnTo>
                  <a:pt x="492" y="1671"/>
                </a:lnTo>
                <a:lnTo>
                  <a:pt x="480" y="1554"/>
                </a:lnTo>
                <a:lnTo>
                  <a:pt x="393" y="1432"/>
                </a:lnTo>
                <a:lnTo>
                  <a:pt x="396" y="1252"/>
                </a:lnTo>
                <a:lnTo>
                  <a:pt x="519" y="823"/>
                </a:lnTo>
                <a:lnTo>
                  <a:pt x="544" y="691"/>
                </a:lnTo>
                <a:lnTo>
                  <a:pt x="535" y="505"/>
                </a:lnTo>
                <a:lnTo>
                  <a:pt x="598" y="312"/>
                </a:lnTo>
                <a:lnTo>
                  <a:pt x="633" y="105"/>
                </a:lnTo>
                <a:lnTo>
                  <a:pt x="681" y="12"/>
                </a:lnTo>
                <a:close/>
              </a:path>
            </a:pathLst>
          </a:cu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62" name="Freeform 52">
            <a:extLst>
              <a:ext uri="{FF2B5EF4-FFF2-40B4-BE49-F238E27FC236}">
                <a16:creationId xmlns:a16="http://schemas.microsoft.com/office/drawing/2014/main" id="{983EA4D5-4891-45E5-8152-E944B26EE20B}"/>
              </a:ext>
            </a:extLst>
          </p:cNvPr>
          <p:cNvSpPr>
            <a:spLocks/>
          </p:cNvSpPr>
          <p:nvPr/>
        </p:nvSpPr>
        <p:spPr bwMode="auto">
          <a:xfrm>
            <a:off x="7440127" y="4088850"/>
            <a:ext cx="696984" cy="511944"/>
          </a:xfrm>
          <a:custGeom>
            <a:avLst/>
            <a:gdLst>
              <a:gd name="T0" fmla="*/ 10 w 2495"/>
              <a:gd name="T1" fmla="*/ 256 h 1836"/>
              <a:gd name="T2" fmla="*/ 35 w 2495"/>
              <a:gd name="T3" fmla="*/ 274 h 1836"/>
              <a:gd name="T4" fmla="*/ 55 w 2495"/>
              <a:gd name="T5" fmla="*/ 272 h 1836"/>
              <a:gd name="T6" fmla="*/ 68 w 2495"/>
              <a:gd name="T7" fmla="*/ 288 h 1836"/>
              <a:gd name="T8" fmla="*/ 82 w 2495"/>
              <a:gd name="T9" fmla="*/ 292 h 1836"/>
              <a:gd name="T10" fmla="*/ 97 w 2495"/>
              <a:gd name="T11" fmla="*/ 277 h 1836"/>
              <a:gd name="T12" fmla="*/ 127 w 2495"/>
              <a:gd name="T13" fmla="*/ 262 h 1836"/>
              <a:gd name="T14" fmla="*/ 161 w 2495"/>
              <a:gd name="T15" fmla="*/ 247 h 1836"/>
              <a:gd name="T16" fmla="*/ 167 w 2495"/>
              <a:gd name="T17" fmla="*/ 228 h 1836"/>
              <a:gd name="T18" fmla="*/ 162 w 2495"/>
              <a:gd name="T19" fmla="*/ 205 h 1836"/>
              <a:gd name="T20" fmla="*/ 179 w 2495"/>
              <a:gd name="T21" fmla="*/ 166 h 1836"/>
              <a:gd name="T22" fmla="*/ 202 w 2495"/>
              <a:gd name="T23" fmla="*/ 148 h 1836"/>
              <a:gd name="T24" fmla="*/ 229 w 2495"/>
              <a:gd name="T25" fmla="*/ 102 h 1836"/>
              <a:gd name="T26" fmla="*/ 255 w 2495"/>
              <a:gd name="T27" fmla="*/ 60 h 1836"/>
              <a:gd name="T28" fmla="*/ 262 w 2495"/>
              <a:gd name="T29" fmla="*/ 34 h 1836"/>
              <a:gd name="T30" fmla="*/ 272 w 2495"/>
              <a:gd name="T31" fmla="*/ 22 h 1836"/>
              <a:gd name="T32" fmla="*/ 297 w 2495"/>
              <a:gd name="T33" fmla="*/ 20 h 1836"/>
              <a:gd name="T34" fmla="*/ 315 w 2495"/>
              <a:gd name="T35" fmla="*/ 0 h 1836"/>
              <a:gd name="T36" fmla="*/ 339 w 2495"/>
              <a:gd name="T37" fmla="*/ 11 h 1836"/>
              <a:gd name="T38" fmla="*/ 340 w 2495"/>
              <a:gd name="T39" fmla="*/ 16 h 1836"/>
              <a:gd name="T40" fmla="*/ 340 w 2495"/>
              <a:gd name="T41" fmla="*/ 21 h 1836"/>
              <a:gd name="T42" fmla="*/ 338 w 2495"/>
              <a:gd name="T43" fmla="*/ 37 h 1836"/>
              <a:gd name="T44" fmla="*/ 350 w 2495"/>
              <a:gd name="T45" fmla="*/ 57 h 1836"/>
              <a:gd name="T46" fmla="*/ 407 w 2495"/>
              <a:gd name="T47" fmla="*/ 91 h 1836"/>
              <a:gd name="T48" fmla="*/ 431 w 2495"/>
              <a:gd name="T49" fmla="*/ 87 h 1836"/>
              <a:gd name="T50" fmla="*/ 452 w 2495"/>
              <a:gd name="T51" fmla="*/ 108 h 1836"/>
              <a:gd name="T52" fmla="*/ 447 w 2495"/>
              <a:gd name="T53" fmla="*/ 119 h 1836"/>
              <a:gd name="T54" fmla="*/ 424 w 2495"/>
              <a:gd name="T55" fmla="*/ 108 h 1836"/>
              <a:gd name="T56" fmla="*/ 418 w 2495"/>
              <a:gd name="T57" fmla="*/ 131 h 1836"/>
              <a:gd name="T58" fmla="*/ 458 w 2495"/>
              <a:gd name="T59" fmla="*/ 142 h 1836"/>
              <a:gd name="T60" fmla="*/ 464 w 2495"/>
              <a:gd name="T61" fmla="*/ 171 h 1836"/>
              <a:gd name="T62" fmla="*/ 447 w 2495"/>
              <a:gd name="T63" fmla="*/ 188 h 1836"/>
              <a:gd name="T64" fmla="*/ 482 w 2495"/>
              <a:gd name="T65" fmla="*/ 193 h 1836"/>
              <a:gd name="T66" fmla="*/ 499 w 2495"/>
              <a:gd name="T67" fmla="*/ 193 h 1836"/>
              <a:gd name="T68" fmla="*/ 493 w 2495"/>
              <a:gd name="T69" fmla="*/ 217 h 1836"/>
              <a:gd name="T70" fmla="*/ 457 w 2495"/>
              <a:gd name="T71" fmla="*/ 234 h 1836"/>
              <a:gd name="T72" fmla="*/ 414 w 2495"/>
              <a:gd name="T73" fmla="*/ 240 h 1836"/>
              <a:gd name="T74" fmla="*/ 255 w 2495"/>
              <a:gd name="T75" fmla="*/ 287 h 1836"/>
              <a:gd name="T76" fmla="*/ 181 w 2495"/>
              <a:gd name="T77" fmla="*/ 318 h 1836"/>
              <a:gd name="T78" fmla="*/ 80 w 2495"/>
              <a:gd name="T79" fmla="*/ 346 h 1836"/>
              <a:gd name="T80" fmla="*/ 54 w 2495"/>
              <a:gd name="T81" fmla="*/ 359 h 1836"/>
              <a:gd name="T82" fmla="*/ 7 w 2495"/>
              <a:gd name="T83" fmla="*/ 367 h 1836"/>
              <a:gd name="T84" fmla="*/ 11 w 2495"/>
              <a:gd name="T85" fmla="*/ 350 h 1836"/>
              <a:gd name="T86" fmla="*/ 0 w 2495"/>
              <a:gd name="T87" fmla="*/ 324 h 1836"/>
              <a:gd name="T88" fmla="*/ 12 w 2495"/>
              <a:gd name="T89" fmla="*/ 303 h 1836"/>
              <a:gd name="T90" fmla="*/ 13 w 2495"/>
              <a:gd name="T91" fmla="*/ 280 h 1836"/>
              <a:gd name="T92" fmla="*/ 10 w 2495"/>
              <a:gd name="T93" fmla="*/ 256 h 18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5" h="1836">
                <a:moveTo>
                  <a:pt x="51" y="1279"/>
                </a:moveTo>
                <a:lnTo>
                  <a:pt x="175" y="1371"/>
                </a:lnTo>
                <a:lnTo>
                  <a:pt x="277" y="1363"/>
                </a:lnTo>
                <a:lnTo>
                  <a:pt x="339" y="1440"/>
                </a:lnTo>
                <a:lnTo>
                  <a:pt x="411" y="1462"/>
                </a:lnTo>
                <a:lnTo>
                  <a:pt x="486" y="1386"/>
                </a:lnTo>
                <a:lnTo>
                  <a:pt x="637" y="1310"/>
                </a:lnTo>
                <a:lnTo>
                  <a:pt x="804" y="1234"/>
                </a:lnTo>
                <a:lnTo>
                  <a:pt x="835" y="1143"/>
                </a:lnTo>
                <a:lnTo>
                  <a:pt x="811" y="1026"/>
                </a:lnTo>
                <a:lnTo>
                  <a:pt x="895" y="831"/>
                </a:lnTo>
                <a:lnTo>
                  <a:pt x="1010" y="740"/>
                </a:lnTo>
                <a:lnTo>
                  <a:pt x="1146" y="512"/>
                </a:lnTo>
                <a:lnTo>
                  <a:pt x="1275" y="299"/>
                </a:lnTo>
                <a:lnTo>
                  <a:pt x="1312" y="170"/>
                </a:lnTo>
                <a:lnTo>
                  <a:pt x="1358" y="109"/>
                </a:lnTo>
                <a:lnTo>
                  <a:pt x="1487" y="102"/>
                </a:lnTo>
                <a:lnTo>
                  <a:pt x="1574" y="0"/>
                </a:lnTo>
                <a:lnTo>
                  <a:pt x="1694" y="56"/>
                </a:lnTo>
                <a:lnTo>
                  <a:pt x="1698" y="78"/>
                </a:lnTo>
                <a:lnTo>
                  <a:pt x="1698" y="106"/>
                </a:lnTo>
                <a:lnTo>
                  <a:pt x="1692" y="185"/>
                </a:lnTo>
                <a:lnTo>
                  <a:pt x="1751" y="284"/>
                </a:lnTo>
                <a:lnTo>
                  <a:pt x="2034" y="455"/>
                </a:lnTo>
                <a:lnTo>
                  <a:pt x="2154" y="436"/>
                </a:lnTo>
                <a:lnTo>
                  <a:pt x="2262" y="540"/>
                </a:lnTo>
                <a:lnTo>
                  <a:pt x="2233" y="597"/>
                </a:lnTo>
                <a:lnTo>
                  <a:pt x="2119" y="540"/>
                </a:lnTo>
                <a:lnTo>
                  <a:pt x="2091" y="654"/>
                </a:lnTo>
                <a:lnTo>
                  <a:pt x="2290" y="711"/>
                </a:lnTo>
                <a:lnTo>
                  <a:pt x="2319" y="853"/>
                </a:lnTo>
                <a:lnTo>
                  <a:pt x="2233" y="940"/>
                </a:lnTo>
                <a:lnTo>
                  <a:pt x="2412" y="968"/>
                </a:lnTo>
                <a:lnTo>
                  <a:pt x="2495" y="968"/>
                </a:lnTo>
                <a:lnTo>
                  <a:pt x="2467" y="1088"/>
                </a:lnTo>
                <a:lnTo>
                  <a:pt x="2285" y="1173"/>
                </a:lnTo>
                <a:lnTo>
                  <a:pt x="2072" y="1199"/>
                </a:lnTo>
                <a:lnTo>
                  <a:pt x="1273" y="1436"/>
                </a:lnTo>
                <a:lnTo>
                  <a:pt x="904" y="1593"/>
                </a:lnTo>
                <a:lnTo>
                  <a:pt x="402" y="1733"/>
                </a:lnTo>
                <a:lnTo>
                  <a:pt x="268" y="1794"/>
                </a:lnTo>
                <a:lnTo>
                  <a:pt x="34" y="1836"/>
                </a:lnTo>
                <a:lnTo>
                  <a:pt x="54" y="1753"/>
                </a:lnTo>
                <a:lnTo>
                  <a:pt x="0" y="1620"/>
                </a:lnTo>
                <a:lnTo>
                  <a:pt x="58" y="1517"/>
                </a:lnTo>
                <a:lnTo>
                  <a:pt x="66" y="1400"/>
                </a:lnTo>
                <a:lnTo>
                  <a:pt x="51" y="1279"/>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63" name="Freeform 53">
            <a:extLst>
              <a:ext uri="{FF2B5EF4-FFF2-40B4-BE49-F238E27FC236}">
                <a16:creationId xmlns:a16="http://schemas.microsoft.com/office/drawing/2014/main" id="{E8BB70D6-7C62-47F6-8B8E-97D76BF7026A}"/>
              </a:ext>
            </a:extLst>
          </p:cNvPr>
          <p:cNvSpPr>
            <a:spLocks/>
          </p:cNvSpPr>
          <p:nvPr/>
        </p:nvSpPr>
        <p:spPr bwMode="auto">
          <a:xfrm>
            <a:off x="7379369" y="4032191"/>
            <a:ext cx="473502" cy="463121"/>
          </a:xfrm>
          <a:custGeom>
            <a:avLst/>
            <a:gdLst>
              <a:gd name="T0" fmla="*/ 100 w 1790"/>
              <a:gd name="T1" fmla="*/ 5 h 1751"/>
              <a:gd name="T2" fmla="*/ 113 w 1790"/>
              <a:gd name="T3" fmla="*/ 0 h 1751"/>
              <a:gd name="T4" fmla="*/ 118 w 1790"/>
              <a:gd name="T5" fmla="*/ 52 h 1751"/>
              <a:gd name="T6" fmla="*/ 130 w 1790"/>
              <a:gd name="T7" fmla="*/ 72 h 1751"/>
              <a:gd name="T8" fmla="*/ 166 w 1790"/>
              <a:gd name="T9" fmla="*/ 65 h 1751"/>
              <a:gd name="T10" fmla="*/ 187 w 1790"/>
              <a:gd name="T11" fmla="*/ 49 h 1751"/>
              <a:gd name="T12" fmla="*/ 204 w 1790"/>
              <a:gd name="T13" fmla="*/ 49 h 1751"/>
              <a:gd name="T14" fmla="*/ 209 w 1790"/>
              <a:gd name="T15" fmla="*/ 78 h 1751"/>
              <a:gd name="T16" fmla="*/ 221 w 1790"/>
              <a:gd name="T17" fmla="*/ 78 h 1751"/>
              <a:gd name="T18" fmla="*/ 239 w 1790"/>
              <a:gd name="T19" fmla="*/ 58 h 1751"/>
              <a:gd name="T20" fmla="*/ 259 w 1790"/>
              <a:gd name="T21" fmla="*/ 46 h 1751"/>
              <a:gd name="T22" fmla="*/ 280 w 1790"/>
              <a:gd name="T23" fmla="*/ 42 h 1751"/>
              <a:gd name="T24" fmla="*/ 289 w 1790"/>
              <a:gd name="T25" fmla="*/ 27 h 1751"/>
              <a:gd name="T26" fmla="*/ 302 w 1790"/>
              <a:gd name="T27" fmla="*/ 21 h 1751"/>
              <a:gd name="T28" fmla="*/ 318 w 1790"/>
              <a:gd name="T29" fmla="*/ 32 h 1751"/>
              <a:gd name="T30" fmla="*/ 339 w 1790"/>
              <a:gd name="T31" fmla="*/ 40 h 1751"/>
              <a:gd name="T32" fmla="*/ 321 w 1790"/>
              <a:gd name="T33" fmla="*/ 61 h 1751"/>
              <a:gd name="T34" fmla="*/ 295 w 1790"/>
              <a:gd name="T35" fmla="*/ 62 h 1751"/>
              <a:gd name="T36" fmla="*/ 287 w 1790"/>
              <a:gd name="T37" fmla="*/ 74 h 1751"/>
              <a:gd name="T38" fmla="*/ 279 w 1790"/>
              <a:gd name="T39" fmla="*/ 100 h 1751"/>
              <a:gd name="T40" fmla="*/ 225 w 1790"/>
              <a:gd name="T41" fmla="*/ 188 h 1751"/>
              <a:gd name="T42" fmla="*/ 203 w 1790"/>
              <a:gd name="T43" fmla="*/ 206 h 1751"/>
              <a:gd name="T44" fmla="*/ 187 w 1790"/>
              <a:gd name="T45" fmla="*/ 245 h 1751"/>
              <a:gd name="T46" fmla="*/ 191 w 1790"/>
              <a:gd name="T47" fmla="*/ 268 h 1751"/>
              <a:gd name="T48" fmla="*/ 185 w 1790"/>
              <a:gd name="T49" fmla="*/ 286 h 1751"/>
              <a:gd name="T50" fmla="*/ 149 w 1790"/>
              <a:gd name="T51" fmla="*/ 303 h 1751"/>
              <a:gd name="T52" fmla="*/ 121 w 1790"/>
              <a:gd name="T53" fmla="*/ 317 h 1751"/>
              <a:gd name="T54" fmla="*/ 106 w 1790"/>
              <a:gd name="T55" fmla="*/ 332 h 1751"/>
              <a:gd name="T56" fmla="*/ 92 w 1790"/>
              <a:gd name="T57" fmla="*/ 327 h 1751"/>
              <a:gd name="T58" fmla="*/ 80 w 1790"/>
              <a:gd name="T59" fmla="*/ 312 h 1751"/>
              <a:gd name="T60" fmla="*/ 59 w 1790"/>
              <a:gd name="T61" fmla="*/ 314 h 1751"/>
              <a:gd name="T62" fmla="*/ 35 w 1790"/>
              <a:gd name="T63" fmla="*/ 296 h 1751"/>
              <a:gd name="T64" fmla="*/ 15 w 1790"/>
              <a:gd name="T65" fmla="*/ 279 h 1751"/>
              <a:gd name="T66" fmla="*/ 11 w 1790"/>
              <a:gd name="T67" fmla="*/ 245 h 1751"/>
              <a:gd name="T68" fmla="*/ 0 w 1790"/>
              <a:gd name="T69" fmla="*/ 233 h 1751"/>
              <a:gd name="T70" fmla="*/ 23 w 1790"/>
              <a:gd name="T71" fmla="*/ 210 h 1751"/>
              <a:gd name="T72" fmla="*/ 28 w 1790"/>
              <a:gd name="T73" fmla="*/ 191 h 1751"/>
              <a:gd name="T74" fmla="*/ 28 w 1790"/>
              <a:gd name="T75" fmla="*/ 165 h 1751"/>
              <a:gd name="T76" fmla="*/ 47 w 1790"/>
              <a:gd name="T77" fmla="*/ 168 h 1751"/>
              <a:gd name="T78" fmla="*/ 54 w 1790"/>
              <a:gd name="T79" fmla="*/ 150 h 1751"/>
              <a:gd name="T80" fmla="*/ 52 w 1790"/>
              <a:gd name="T81" fmla="*/ 131 h 1751"/>
              <a:gd name="T82" fmla="*/ 71 w 1790"/>
              <a:gd name="T83" fmla="*/ 117 h 1751"/>
              <a:gd name="T84" fmla="*/ 91 w 1790"/>
              <a:gd name="T85" fmla="*/ 90 h 1751"/>
              <a:gd name="T86" fmla="*/ 103 w 1790"/>
              <a:gd name="T87" fmla="*/ 56 h 1751"/>
              <a:gd name="T88" fmla="*/ 100 w 1790"/>
              <a:gd name="T89" fmla="*/ 5 h 175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0" h="1751">
                <a:moveTo>
                  <a:pt x="527" y="24"/>
                </a:moveTo>
                <a:lnTo>
                  <a:pt x="599" y="0"/>
                </a:lnTo>
                <a:lnTo>
                  <a:pt x="623" y="272"/>
                </a:lnTo>
                <a:lnTo>
                  <a:pt x="686" y="380"/>
                </a:lnTo>
                <a:lnTo>
                  <a:pt x="879" y="344"/>
                </a:lnTo>
                <a:lnTo>
                  <a:pt x="986" y="260"/>
                </a:lnTo>
                <a:lnTo>
                  <a:pt x="1076" y="260"/>
                </a:lnTo>
                <a:lnTo>
                  <a:pt x="1106" y="410"/>
                </a:lnTo>
                <a:lnTo>
                  <a:pt x="1166" y="410"/>
                </a:lnTo>
                <a:lnTo>
                  <a:pt x="1262" y="304"/>
                </a:lnTo>
                <a:lnTo>
                  <a:pt x="1366" y="240"/>
                </a:lnTo>
                <a:lnTo>
                  <a:pt x="1478" y="224"/>
                </a:lnTo>
                <a:lnTo>
                  <a:pt x="1526" y="140"/>
                </a:lnTo>
                <a:lnTo>
                  <a:pt x="1595" y="113"/>
                </a:lnTo>
                <a:lnTo>
                  <a:pt x="1678" y="168"/>
                </a:lnTo>
                <a:lnTo>
                  <a:pt x="1790" y="213"/>
                </a:lnTo>
                <a:lnTo>
                  <a:pt x="1694" y="320"/>
                </a:lnTo>
                <a:lnTo>
                  <a:pt x="1560" y="325"/>
                </a:lnTo>
                <a:lnTo>
                  <a:pt x="1513" y="391"/>
                </a:lnTo>
                <a:lnTo>
                  <a:pt x="1471" y="525"/>
                </a:lnTo>
                <a:lnTo>
                  <a:pt x="1190" y="991"/>
                </a:lnTo>
                <a:lnTo>
                  <a:pt x="1070" y="1087"/>
                </a:lnTo>
                <a:lnTo>
                  <a:pt x="987" y="1291"/>
                </a:lnTo>
                <a:lnTo>
                  <a:pt x="1007" y="1414"/>
                </a:lnTo>
                <a:lnTo>
                  <a:pt x="976" y="1510"/>
                </a:lnTo>
                <a:lnTo>
                  <a:pt x="786" y="1597"/>
                </a:lnTo>
                <a:lnTo>
                  <a:pt x="639" y="1672"/>
                </a:lnTo>
                <a:lnTo>
                  <a:pt x="561" y="1751"/>
                </a:lnTo>
                <a:lnTo>
                  <a:pt x="486" y="1726"/>
                </a:lnTo>
                <a:lnTo>
                  <a:pt x="423" y="1648"/>
                </a:lnTo>
                <a:lnTo>
                  <a:pt x="309" y="1654"/>
                </a:lnTo>
                <a:lnTo>
                  <a:pt x="186" y="1562"/>
                </a:lnTo>
                <a:lnTo>
                  <a:pt x="77" y="1471"/>
                </a:lnTo>
                <a:lnTo>
                  <a:pt x="56" y="1292"/>
                </a:lnTo>
                <a:lnTo>
                  <a:pt x="0" y="1228"/>
                </a:lnTo>
                <a:lnTo>
                  <a:pt x="123" y="1109"/>
                </a:lnTo>
                <a:lnTo>
                  <a:pt x="150" y="1007"/>
                </a:lnTo>
                <a:lnTo>
                  <a:pt x="150" y="872"/>
                </a:lnTo>
                <a:lnTo>
                  <a:pt x="248" y="886"/>
                </a:lnTo>
                <a:lnTo>
                  <a:pt x="287" y="792"/>
                </a:lnTo>
                <a:lnTo>
                  <a:pt x="273" y="690"/>
                </a:lnTo>
                <a:lnTo>
                  <a:pt x="374" y="615"/>
                </a:lnTo>
                <a:lnTo>
                  <a:pt x="483" y="476"/>
                </a:lnTo>
                <a:lnTo>
                  <a:pt x="543" y="294"/>
                </a:lnTo>
                <a:lnTo>
                  <a:pt x="527" y="24"/>
                </a:lnTo>
                <a:close/>
              </a:path>
            </a:pathLst>
          </a:cu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64" name="Freeform 54">
            <a:extLst>
              <a:ext uri="{FF2B5EF4-FFF2-40B4-BE49-F238E27FC236}">
                <a16:creationId xmlns:a16="http://schemas.microsoft.com/office/drawing/2014/main" id="{09203FFE-8FDD-4496-9806-6DB87B109531}"/>
              </a:ext>
            </a:extLst>
          </p:cNvPr>
          <p:cNvSpPr>
            <a:spLocks/>
          </p:cNvSpPr>
          <p:nvPr/>
        </p:nvSpPr>
        <p:spPr bwMode="auto">
          <a:xfrm>
            <a:off x="7662913" y="3983370"/>
            <a:ext cx="467915" cy="231560"/>
          </a:xfrm>
          <a:custGeom>
            <a:avLst/>
            <a:gdLst>
              <a:gd name="T0" fmla="*/ 171 w 1675"/>
              <a:gd name="T1" fmla="*/ 132 h 830"/>
              <a:gd name="T2" fmla="*/ 227 w 1675"/>
              <a:gd name="T3" fmla="*/ 166 h 830"/>
              <a:gd name="T4" fmla="*/ 251 w 1675"/>
              <a:gd name="T5" fmla="*/ 162 h 830"/>
              <a:gd name="T6" fmla="*/ 254 w 1675"/>
              <a:gd name="T7" fmla="*/ 147 h 830"/>
              <a:gd name="T8" fmla="*/ 250 w 1675"/>
              <a:gd name="T9" fmla="*/ 139 h 830"/>
              <a:gd name="T10" fmla="*/ 250 w 1675"/>
              <a:gd name="T11" fmla="*/ 129 h 830"/>
              <a:gd name="T12" fmla="*/ 241 w 1675"/>
              <a:gd name="T13" fmla="*/ 116 h 830"/>
              <a:gd name="T14" fmla="*/ 233 w 1675"/>
              <a:gd name="T15" fmla="*/ 99 h 830"/>
              <a:gd name="T16" fmla="*/ 226 w 1675"/>
              <a:gd name="T17" fmla="*/ 79 h 830"/>
              <a:gd name="T18" fmla="*/ 218 w 1675"/>
              <a:gd name="T19" fmla="*/ 68 h 830"/>
              <a:gd name="T20" fmla="*/ 227 w 1675"/>
              <a:gd name="T21" fmla="*/ 50 h 830"/>
              <a:gd name="T22" fmla="*/ 227 w 1675"/>
              <a:gd name="T23" fmla="*/ 28 h 830"/>
              <a:gd name="T24" fmla="*/ 250 w 1675"/>
              <a:gd name="T25" fmla="*/ 45 h 830"/>
              <a:gd name="T26" fmla="*/ 246 w 1675"/>
              <a:gd name="T27" fmla="*/ 68 h 830"/>
              <a:gd name="T28" fmla="*/ 244 w 1675"/>
              <a:gd name="T29" fmla="*/ 84 h 830"/>
              <a:gd name="T30" fmla="*/ 255 w 1675"/>
              <a:gd name="T31" fmla="*/ 92 h 830"/>
              <a:gd name="T32" fmla="*/ 263 w 1675"/>
              <a:gd name="T33" fmla="*/ 100 h 830"/>
              <a:gd name="T34" fmla="*/ 259 w 1675"/>
              <a:gd name="T35" fmla="*/ 111 h 830"/>
              <a:gd name="T36" fmla="*/ 269 w 1675"/>
              <a:gd name="T37" fmla="*/ 123 h 830"/>
              <a:gd name="T38" fmla="*/ 284 w 1675"/>
              <a:gd name="T39" fmla="*/ 124 h 830"/>
              <a:gd name="T40" fmla="*/ 301 w 1675"/>
              <a:gd name="T41" fmla="*/ 141 h 830"/>
              <a:gd name="T42" fmla="*/ 316 w 1675"/>
              <a:gd name="T43" fmla="*/ 141 h 830"/>
              <a:gd name="T44" fmla="*/ 332 w 1675"/>
              <a:gd name="T45" fmla="*/ 137 h 830"/>
              <a:gd name="T46" fmla="*/ 334 w 1675"/>
              <a:gd name="T47" fmla="*/ 118 h 830"/>
              <a:gd name="T48" fmla="*/ 335 w 1675"/>
              <a:gd name="T49" fmla="*/ 103 h 830"/>
              <a:gd name="T50" fmla="*/ 321 w 1675"/>
              <a:gd name="T51" fmla="*/ 105 h 830"/>
              <a:gd name="T52" fmla="*/ 303 w 1675"/>
              <a:gd name="T53" fmla="*/ 113 h 830"/>
              <a:gd name="T54" fmla="*/ 297 w 1675"/>
              <a:gd name="T55" fmla="*/ 102 h 830"/>
              <a:gd name="T56" fmla="*/ 289 w 1675"/>
              <a:gd name="T57" fmla="*/ 82 h 830"/>
              <a:gd name="T58" fmla="*/ 284 w 1675"/>
              <a:gd name="T59" fmla="*/ 63 h 830"/>
              <a:gd name="T60" fmla="*/ 276 w 1675"/>
              <a:gd name="T61" fmla="*/ 50 h 830"/>
              <a:gd name="T62" fmla="*/ 272 w 1675"/>
              <a:gd name="T63" fmla="*/ 33 h 830"/>
              <a:gd name="T64" fmla="*/ 265 w 1675"/>
              <a:gd name="T65" fmla="*/ 19 h 830"/>
              <a:gd name="T66" fmla="*/ 258 w 1675"/>
              <a:gd name="T67" fmla="*/ 0 h 830"/>
              <a:gd name="T68" fmla="*/ 244 w 1675"/>
              <a:gd name="T69" fmla="*/ 9 h 830"/>
              <a:gd name="T70" fmla="*/ 233 w 1675"/>
              <a:gd name="T71" fmla="*/ 13 h 830"/>
              <a:gd name="T72" fmla="*/ 210 w 1675"/>
              <a:gd name="T73" fmla="*/ 11 h 830"/>
              <a:gd name="T74" fmla="*/ 195 w 1675"/>
              <a:gd name="T75" fmla="*/ 13 h 830"/>
              <a:gd name="T76" fmla="*/ 170 w 1675"/>
              <a:gd name="T77" fmla="*/ 24 h 830"/>
              <a:gd name="T78" fmla="*/ 147 w 1675"/>
              <a:gd name="T79" fmla="*/ 29 h 830"/>
              <a:gd name="T80" fmla="*/ 132 w 1675"/>
              <a:gd name="T81" fmla="*/ 46 h 830"/>
              <a:gd name="T82" fmla="*/ 100 w 1675"/>
              <a:gd name="T83" fmla="*/ 52 h 830"/>
              <a:gd name="T84" fmla="*/ 75 w 1675"/>
              <a:gd name="T85" fmla="*/ 61 h 830"/>
              <a:gd name="T86" fmla="*/ 33 w 1675"/>
              <a:gd name="T87" fmla="*/ 73 h 830"/>
              <a:gd name="T88" fmla="*/ 0 w 1675"/>
              <a:gd name="T89" fmla="*/ 85 h 830"/>
              <a:gd name="T90" fmla="*/ 6 w 1675"/>
              <a:gd name="T91" fmla="*/ 113 h 830"/>
              <a:gd name="T92" fmla="*/ 18 w 1675"/>
              <a:gd name="T93" fmla="*/ 113 h 830"/>
              <a:gd name="T94" fmla="*/ 36 w 1675"/>
              <a:gd name="T95" fmla="*/ 92 h 830"/>
              <a:gd name="T96" fmla="*/ 55 w 1675"/>
              <a:gd name="T97" fmla="*/ 81 h 830"/>
              <a:gd name="T98" fmla="*/ 76 w 1675"/>
              <a:gd name="T99" fmla="*/ 78 h 830"/>
              <a:gd name="T100" fmla="*/ 86 w 1675"/>
              <a:gd name="T101" fmla="*/ 62 h 830"/>
              <a:gd name="T102" fmla="*/ 98 w 1675"/>
              <a:gd name="T103" fmla="*/ 56 h 830"/>
              <a:gd name="T104" fmla="*/ 114 w 1675"/>
              <a:gd name="T105" fmla="*/ 67 h 830"/>
              <a:gd name="T106" fmla="*/ 136 w 1675"/>
              <a:gd name="T107" fmla="*/ 76 h 830"/>
              <a:gd name="T108" fmla="*/ 151 w 1675"/>
              <a:gd name="T109" fmla="*/ 82 h 830"/>
              <a:gd name="T110" fmla="*/ 160 w 1675"/>
              <a:gd name="T111" fmla="*/ 74 h 830"/>
              <a:gd name="T112" fmla="*/ 174 w 1675"/>
              <a:gd name="T113" fmla="*/ 85 h 830"/>
              <a:gd name="T114" fmla="*/ 161 w 1675"/>
              <a:gd name="T115" fmla="*/ 97 h 830"/>
              <a:gd name="T116" fmla="*/ 159 w 1675"/>
              <a:gd name="T117" fmla="*/ 113 h 830"/>
              <a:gd name="T118" fmla="*/ 171 w 1675"/>
              <a:gd name="T119" fmla="*/ 132 h 8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75" h="830">
                <a:moveTo>
                  <a:pt x="853" y="659"/>
                </a:moveTo>
                <a:lnTo>
                  <a:pt x="1136" y="830"/>
                </a:lnTo>
                <a:lnTo>
                  <a:pt x="1256" y="810"/>
                </a:lnTo>
                <a:lnTo>
                  <a:pt x="1269" y="736"/>
                </a:lnTo>
                <a:lnTo>
                  <a:pt x="1250" y="697"/>
                </a:lnTo>
                <a:lnTo>
                  <a:pt x="1250" y="646"/>
                </a:lnTo>
                <a:lnTo>
                  <a:pt x="1205" y="579"/>
                </a:lnTo>
                <a:lnTo>
                  <a:pt x="1165" y="494"/>
                </a:lnTo>
                <a:lnTo>
                  <a:pt x="1131" y="397"/>
                </a:lnTo>
                <a:lnTo>
                  <a:pt x="1091" y="340"/>
                </a:lnTo>
                <a:lnTo>
                  <a:pt x="1136" y="251"/>
                </a:lnTo>
                <a:lnTo>
                  <a:pt x="1136" y="138"/>
                </a:lnTo>
                <a:lnTo>
                  <a:pt x="1250" y="223"/>
                </a:lnTo>
                <a:lnTo>
                  <a:pt x="1228" y="340"/>
                </a:lnTo>
                <a:lnTo>
                  <a:pt x="1222" y="420"/>
                </a:lnTo>
                <a:lnTo>
                  <a:pt x="1273" y="460"/>
                </a:lnTo>
                <a:lnTo>
                  <a:pt x="1313" y="499"/>
                </a:lnTo>
                <a:lnTo>
                  <a:pt x="1296" y="556"/>
                </a:lnTo>
                <a:lnTo>
                  <a:pt x="1347" y="613"/>
                </a:lnTo>
                <a:lnTo>
                  <a:pt x="1421" y="619"/>
                </a:lnTo>
                <a:lnTo>
                  <a:pt x="1507" y="705"/>
                </a:lnTo>
                <a:lnTo>
                  <a:pt x="1581" y="703"/>
                </a:lnTo>
                <a:lnTo>
                  <a:pt x="1661" y="686"/>
                </a:lnTo>
                <a:lnTo>
                  <a:pt x="1672" y="590"/>
                </a:lnTo>
                <a:lnTo>
                  <a:pt x="1675" y="517"/>
                </a:lnTo>
                <a:lnTo>
                  <a:pt x="1605" y="527"/>
                </a:lnTo>
                <a:lnTo>
                  <a:pt x="1515" y="564"/>
                </a:lnTo>
                <a:lnTo>
                  <a:pt x="1484" y="511"/>
                </a:lnTo>
                <a:lnTo>
                  <a:pt x="1444" y="408"/>
                </a:lnTo>
                <a:lnTo>
                  <a:pt x="1418" y="314"/>
                </a:lnTo>
                <a:lnTo>
                  <a:pt x="1381" y="249"/>
                </a:lnTo>
                <a:lnTo>
                  <a:pt x="1362" y="163"/>
                </a:lnTo>
                <a:lnTo>
                  <a:pt x="1323" y="95"/>
                </a:lnTo>
                <a:lnTo>
                  <a:pt x="1288" y="0"/>
                </a:lnTo>
                <a:lnTo>
                  <a:pt x="1222" y="45"/>
                </a:lnTo>
                <a:lnTo>
                  <a:pt x="1165" y="63"/>
                </a:lnTo>
                <a:lnTo>
                  <a:pt x="1051" y="54"/>
                </a:lnTo>
                <a:lnTo>
                  <a:pt x="977" y="63"/>
                </a:lnTo>
                <a:lnTo>
                  <a:pt x="851" y="119"/>
                </a:lnTo>
                <a:lnTo>
                  <a:pt x="735" y="143"/>
                </a:lnTo>
                <a:lnTo>
                  <a:pt x="662" y="232"/>
                </a:lnTo>
                <a:lnTo>
                  <a:pt x="501" y="260"/>
                </a:lnTo>
                <a:lnTo>
                  <a:pt x="376" y="304"/>
                </a:lnTo>
                <a:lnTo>
                  <a:pt x="165" y="365"/>
                </a:lnTo>
                <a:lnTo>
                  <a:pt x="0" y="423"/>
                </a:lnTo>
                <a:lnTo>
                  <a:pt x="29" y="564"/>
                </a:lnTo>
                <a:lnTo>
                  <a:pt x="88" y="564"/>
                </a:lnTo>
                <a:lnTo>
                  <a:pt x="178" y="461"/>
                </a:lnTo>
                <a:lnTo>
                  <a:pt x="277" y="403"/>
                </a:lnTo>
                <a:lnTo>
                  <a:pt x="380" y="388"/>
                </a:lnTo>
                <a:lnTo>
                  <a:pt x="428" y="308"/>
                </a:lnTo>
                <a:lnTo>
                  <a:pt x="491" y="282"/>
                </a:lnTo>
                <a:lnTo>
                  <a:pt x="571" y="334"/>
                </a:lnTo>
                <a:lnTo>
                  <a:pt x="680" y="378"/>
                </a:lnTo>
                <a:lnTo>
                  <a:pt x="754" y="412"/>
                </a:lnTo>
                <a:lnTo>
                  <a:pt x="802" y="372"/>
                </a:lnTo>
                <a:lnTo>
                  <a:pt x="871" y="424"/>
                </a:lnTo>
                <a:lnTo>
                  <a:pt x="805" y="483"/>
                </a:lnTo>
                <a:lnTo>
                  <a:pt x="795" y="563"/>
                </a:lnTo>
                <a:lnTo>
                  <a:pt x="853" y="659"/>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65" name="Freeform 55">
            <a:extLst>
              <a:ext uri="{FF2B5EF4-FFF2-40B4-BE49-F238E27FC236}">
                <a16:creationId xmlns:a16="http://schemas.microsoft.com/office/drawing/2014/main" id="{3ED24376-D253-498C-9E45-8B7FAC848560}"/>
              </a:ext>
            </a:extLst>
          </p:cNvPr>
          <p:cNvSpPr>
            <a:spLocks/>
          </p:cNvSpPr>
          <p:nvPr/>
        </p:nvSpPr>
        <p:spPr bwMode="auto">
          <a:xfrm>
            <a:off x="8021881" y="3980579"/>
            <a:ext cx="115931" cy="160418"/>
          </a:xfrm>
          <a:custGeom>
            <a:avLst/>
            <a:gdLst>
              <a:gd name="T0" fmla="*/ 64 w 438"/>
              <a:gd name="T1" fmla="*/ 107 h 605"/>
              <a:gd name="T2" fmla="*/ 78 w 438"/>
              <a:gd name="T3" fmla="*/ 105 h 605"/>
              <a:gd name="T4" fmla="*/ 83 w 438"/>
              <a:gd name="T5" fmla="*/ 79 h 605"/>
              <a:gd name="T6" fmla="*/ 66 w 438"/>
              <a:gd name="T7" fmla="*/ 62 h 605"/>
              <a:gd name="T8" fmla="*/ 49 w 438"/>
              <a:gd name="T9" fmla="*/ 49 h 605"/>
              <a:gd name="T10" fmla="*/ 33 w 438"/>
              <a:gd name="T11" fmla="*/ 31 h 605"/>
              <a:gd name="T12" fmla="*/ 22 w 438"/>
              <a:gd name="T13" fmla="*/ 0 h 605"/>
              <a:gd name="T14" fmla="*/ 0 w 438"/>
              <a:gd name="T15" fmla="*/ 2 h 605"/>
              <a:gd name="T16" fmla="*/ 7 w 438"/>
              <a:gd name="T17" fmla="*/ 19 h 605"/>
              <a:gd name="T18" fmla="*/ 15 w 438"/>
              <a:gd name="T19" fmla="*/ 33 h 605"/>
              <a:gd name="T20" fmla="*/ 19 w 438"/>
              <a:gd name="T21" fmla="*/ 52 h 605"/>
              <a:gd name="T22" fmla="*/ 26 w 438"/>
              <a:gd name="T23" fmla="*/ 63 h 605"/>
              <a:gd name="T24" fmla="*/ 31 w 438"/>
              <a:gd name="T25" fmla="*/ 82 h 605"/>
              <a:gd name="T26" fmla="*/ 40 w 438"/>
              <a:gd name="T27" fmla="*/ 104 h 605"/>
              <a:gd name="T28" fmla="*/ 45 w 438"/>
              <a:gd name="T29" fmla="*/ 115 h 605"/>
              <a:gd name="T30" fmla="*/ 64 w 438"/>
              <a:gd name="T31" fmla="*/ 107 h 6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38" h="605">
                <a:moveTo>
                  <a:pt x="336" y="563"/>
                </a:moveTo>
                <a:lnTo>
                  <a:pt x="410" y="552"/>
                </a:lnTo>
                <a:lnTo>
                  <a:pt x="438" y="415"/>
                </a:lnTo>
                <a:lnTo>
                  <a:pt x="348" y="325"/>
                </a:lnTo>
                <a:lnTo>
                  <a:pt x="258" y="258"/>
                </a:lnTo>
                <a:lnTo>
                  <a:pt x="174" y="162"/>
                </a:lnTo>
                <a:lnTo>
                  <a:pt x="117" y="0"/>
                </a:lnTo>
                <a:lnTo>
                  <a:pt x="0" y="12"/>
                </a:lnTo>
                <a:lnTo>
                  <a:pt x="35" y="101"/>
                </a:lnTo>
                <a:lnTo>
                  <a:pt x="78" y="176"/>
                </a:lnTo>
                <a:lnTo>
                  <a:pt x="102" y="272"/>
                </a:lnTo>
                <a:lnTo>
                  <a:pt x="137" y="333"/>
                </a:lnTo>
                <a:lnTo>
                  <a:pt x="164" y="432"/>
                </a:lnTo>
                <a:lnTo>
                  <a:pt x="210" y="549"/>
                </a:lnTo>
                <a:lnTo>
                  <a:pt x="240" y="605"/>
                </a:lnTo>
                <a:lnTo>
                  <a:pt x="336" y="563"/>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66" name="Freeform 56">
            <a:extLst>
              <a:ext uri="{FF2B5EF4-FFF2-40B4-BE49-F238E27FC236}">
                <a16:creationId xmlns:a16="http://schemas.microsoft.com/office/drawing/2014/main" id="{3EFBF3C3-A50E-426E-BD14-3A64723A7190}"/>
              </a:ext>
            </a:extLst>
          </p:cNvPr>
          <p:cNvSpPr>
            <a:spLocks/>
          </p:cNvSpPr>
          <p:nvPr/>
        </p:nvSpPr>
        <p:spPr bwMode="auto">
          <a:xfrm>
            <a:off x="8081941" y="4174477"/>
            <a:ext cx="53077" cy="100436"/>
          </a:xfrm>
          <a:custGeom>
            <a:avLst/>
            <a:gdLst>
              <a:gd name="T0" fmla="*/ 1 w 198"/>
              <a:gd name="T1" fmla="*/ 4 h 384"/>
              <a:gd name="T2" fmla="*/ 16 w 198"/>
              <a:gd name="T3" fmla="*/ 3 h 384"/>
              <a:gd name="T4" fmla="*/ 32 w 198"/>
              <a:gd name="T5" fmla="*/ 0 h 384"/>
              <a:gd name="T6" fmla="*/ 38 w 198"/>
              <a:gd name="T7" fmla="*/ 24 h 384"/>
              <a:gd name="T8" fmla="*/ 37 w 198"/>
              <a:gd name="T9" fmla="*/ 45 h 384"/>
              <a:gd name="T10" fmla="*/ 30 w 198"/>
              <a:gd name="T11" fmla="*/ 61 h 384"/>
              <a:gd name="T12" fmla="*/ 24 w 198"/>
              <a:gd name="T13" fmla="*/ 70 h 384"/>
              <a:gd name="T14" fmla="*/ 18 w 198"/>
              <a:gd name="T15" fmla="*/ 72 h 384"/>
              <a:gd name="T16" fmla="*/ 10 w 198"/>
              <a:gd name="T17" fmla="*/ 59 h 384"/>
              <a:gd name="T18" fmla="*/ 6 w 198"/>
              <a:gd name="T19" fmla="*/ 41 h 384"/>
              <a:gd name="T20" fmla="*/ 0 w 198"/>
              <a:gd name="T21" fmla="*/ 27 h 384"/>
              <a:gd name="T22" fmla="*/ 1 w 198"/>
              <a:gd name="T23" fmla="*/ 4 h 3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8" h="384">
                <a:moveTo>
                  <a:pt x="3" y="20"/>
                </a:moveTo>
                <a:lnTo>
                  <a:pt x="84" y="18"/>
                </a:lnTo>
                <a:lnTo>
                  <a:pt x="168" y="0"/>
                </a:lnTo>
                <a:lnTo>
                  <a:pt x="198" y="126"/>
                </a:lnTo>
                <a:lnTo>
                  <a:pt x="192" y="240"/>
                </a:lnTo>
                <a:lnTo>
                  <a:pt x="156" y="324"/>
                </a:lnTo>
                <a:lnTo>
                  <a:pt x="125" y="372"/>
                </a:lnTo>
                <a:lnTo>
                  <a:pt x="96" y="384"/>
                </a:lnTo>
                <a:lnTo>
                  <a:pt x="54" y="312"/>
                </a:lnTo>
                <a:lnTo>
                  <a:pt x="30" y="216"/>
                </a:lnTo>
                <a:lnTo>
                  <a:pt x="0" y="144"/>
                </a:lnTo>
                <a:lnTo>
                  <a:pt x="3" y="20"/>
                </a:lnTo>
                <a:close/>
              </a:path>
            </a:pathLst>
          </a:cu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67" name="Freeform 57">
            <a:extLst>
              <a:ext uri="{FF2B5EF4-FFF2-40B4-BE49-F238E27FC236}">
                <a16:creationId xmlns:a16="http://schemas.microsoft.com/office/drawing/2014/main" id="{B92D69AD-56BA-43E2-A7A7-FCCCE915DBDE}"/>
              </a:ext>
            </a:extLst>
          </p:cNvPr>
          <p:cNvSpPr>
            <a:spLocks/>
          </p:cNvSpPr>
          <p:nvPr/>
        </p:nvSpPr>
        <p:spPr bwMode="auto">
          <a:xfrm>
            <a:off x="7872427" y="4086594"/>
            <a:ext cx="33522" cy="30689"/>
          </a:xfrm>
          <a:custGeom>
            <a:avLst/>
            <a:gdLst>
              <a:gd name="T0" fmla="*/ 0 w 51"/>
              <a:gd name="T1" fmla="*/ 8 h 51"/>
              <a:gd name="T2" fmla="*/ 10 w 51"/>
              <a:gd name="T3" fmla="*/ 0 h 51"/>
              <a:gd name="T4" fmla="*/ 24 w 51"/>
              <a:gd name="T5" fmla="*/ 10 h 51"/>
              <a:gd name="T6" fmla="*/ 10 w 51"/>
              <a:gd name="T7" fmla="*/ 22 h 51"/>
              <a:gd name="T8" fmla="*/ 10 w 51"/>
              <a:gd name="T9" fmla="*/ 16 h 51"/>
              <a:gd name="T10" fmla="*/ 9 w 51"/>
              <a:gd name="T11" fmla="*/ 13 h 51"/>
              <a:gd name="T12" fmla="*/ 6 w 51"/>
              <a:gd name="T13" fmla="*/ 10 h 51"/>
              <a:gd name="T14" fmla="*/ 0 w 51"/>
              <a:gd name="T15" fmla="*/ 8 h 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51">
                <a:moveTo>
                  <a:pt x="0" y="18"/>
                </a:moveTo>
                <a:lnTo>
                  <a:pt x="21" y="0"/>
                </a:lnTo>
                <a:lnTo>
                  <a:pt x="51" y="24"/>
                </a:lnTo>
                <a:lnTo>
                  <a:pt x="22" y="51"/>
                </a:lnTo>
                <a:lnTo>
                  <a:pt x="22" y="38"/>
                </a:lnTo>
                <a:lnTo>
                  <a:pt x="20" y="29"/>
                </a:lnTo>
                <a:lnTo>
                  <a:pt x="12" y="23"/>
                </a:lnTo>
                <a:lnTo>
                  <a:pt x="0" y="18"/>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grpSp>
        <p:nvGrpSpPr>
          <p:cNvPr id="68" name="组合 1">
            <a:extLst>
              <a:ext uri="{FF2B5EF4-FFF2-40B4-BE49-F238E27FC236}">
                <a16:creationId xmlns:a16="http://schemas.microsoft.com/office/drawing/2014/main" id="{1D8B084E-D626-4B9D-8094-40321990CD4E}"/>
              </a:ext>
            </a:extLst>
          </p:cNvPr>
          <p:cNvGrpSpPr/>
          <p:nvPr/>
        </p:nvGrpSpPr>
        <p:grpSpPr>
          <a:xfrm>
            <a:off x="3267301" y="6540298"/>
            <a:ext cx="881357" cy="548212"/>
            <a:chOff x="2438271" y="4945147"/>
            <a:chExt cx="734464" cy="456843"/>
          </a:xfrm>
        </p:grpSpPr>
        <p:sp>
          <p:nvSpPr>
            <p:cNvPr id="94" name="Freeform 63">
              <a:extLst>
                <a:ext uri="{FF2B5EF4-FFF2-40B4-BE49-F238E27FC236}">
                  <a16:creationId xmlns:a16="http://schemas.microsoft.com/office/drawing/2014/main" id="{468165C6-08DF-454E-B740-C855156655E3}"/>
                </a:ext>
              </a:extLst>
            </p:cNvPr>
            <p:cNvSpPr>
              <a:spLocks/>
            </p:cNvSpPr>
            <p:nvPr/>
          </p:nvSpPr>
          <p:spPr bwMode="auto">
            <a:xfrm>
              <a:off x="2988828" y="5185774"/>
              <a:ext cx="183907" cy="216216"/>
            </a:xfrm>
            <a:custGeom>
              <a:avLst/>
              <a:gdLst>
                <a:gd name="T0" fmla="*/ 43 w 834"/>
                <a:gd name="T1" fmla="*/ 181 h 980"/>
                <a:gd name="T2" fmla="*/ 35 w 834"/>
                <a:gd name="T3" fmla="*/ 172 h 980"/>
                <a:gd name="T4" fmla="*/ 26 w 834"/>
                <a:gd name="T5" fmla="*/ 155 h 980"/>
                <a:gd name="T6" fmla="*/ 32 w 834"/>
                <a:gd name="T7" fmla="*/ 143 h 980"/>
                <a:gd name="T8" fmla="*/ 26 w 834"/>
                <a:gd name="T9" fmla="*/ 124 h 980"/>
                <a:gd name="T10" fmla="*/ 17 w 834"/>
                <a:gd name="T11" fmla="*/ 103 h 980"/>
                <a:gd name="T12" fmla="*/ 0 w 834"/>
                <a:gd name="T13" fmla="*/ 86 h 980"/>
                <a:gd name="T14" fmla="*/ 9 w 834"/>
                <a:gd name="T15" fmla="*/ 69 h 980"/>
                <a:gd name="T16" fmla="*/ 19 w 834"/>
                <a:gd name="T17" fmla="*/ 55 h 980"/>
                <a:gd name="T18" fmla="*/ 28 w 834"/>
                <a:gd name="T19" fmla="*/ 46 h 980"/>
                <a:gd name="T20" fmla="*/ 20 w 834"/>
                <a:gd name="T21" fmla="*/ 30 h 980"/>
                <a:gd name="T22" fmla="*/ 9 w 834"/>
                <a:gd name="T23" fmla="*/ 26 h 980"/>
                <a:gd name="T24" fmla="*/ 9 w 834"/>
                <a:gd name="T25" fmla="*/ 16 h 980"/>
                <a:gd name="T26" fmla="*/ 17 w 834"/>
                <a:gd name="T27" fmla="*/ 0 h 980"/>
                <a:gd name="T28" fmla="*/ 26 w 834"/>
                <a:gd name="T29" fmla="*/ 10 h 980"/>
                <a:gd name="T30" fmla="*/ 44 w 834"/>
                <a:gd name="T31" fmla="*/ 17 h 980"/>
                <a:gd name="T32" fmla="*/ 60 w 834"/>
                <a:gd name="T33" fmla="*/ 17 h 980"/>
                <a:gd name="T34" fmla="*/ 76 w 834"/>
                <a:gd name="T35" fmla="*/ 24 h 980"/>
                <a:gd name="T36" fmla="*/ 91 w 834"/>
                <a:gd name="T37" fmla="*/ 27 h 980"/>
                <a:gd name="T38" fmla="*/ 103 w 834"/>
                <a:gd name="T39" fmla="*/ 43 h 980"/>
                <a:gd name="T40" fmla="*/ 117 w 834"/>
                <a:gd name="T41" fmla="*/ 54 h 980"/>
                <a:gd name="T42" fmla="*/ 120 w 834"/>
                <a:gd name="T43" fmla="*/ 69 h 980"/>
                <a:gd name="T44" fmla="*/ 144 w 834"/>
                <a:gd name="T45" fmla="*/ 78 h 980"/>
                <a:gd name="T46" fmla="*/ 158 w 834"/>
                <a:gd name="T47" fmla="*/ 92 h 980"/>
                <a:gd name="T48" fmla="*/ 150 w 834"/>
                <a:gd name="T49" fmla="*/ 102 h 980"/>
                <a:gd name="T50" fmla="*/ 140 w 834"/>
                <a:gd name="T51" fmla="*/ 121 h 980"/>
                <a:gd name="T52" fmla="*/ 125 w 834"/>
                <a:gd name="T53" fmla="*/ 124 h 980"/>
                <a:gd name="T54" fmla="*/ 103 w 834"/>
                <a:gd name="T55" fmla="*/ 134 h 980"/>
                <a:gd name="T56" fmla="*/ 91 w 834"/>
                <a:gd name="T57" fmla="*/ 147 h 980"/>
                <a:gd name="T58" fmla="*/ 79 w 834"/>
                <a:gd name="T59" fmla="*/ 157 h 980"/>
                <a:gd name="T60" fmla="*/ 76 w 834"/>
                <a:gd name="T61" fmla="*/ 171 h 980"/>
                <a:gd name="T62" fmla="*/ 67 w 834"/>
                <a:gd name="T63" fmla="*/ 186 h 980"/>
                <a:gd name="T64" fmla="*/ 43 w 834"/>
                <a:gd name="T65" fmla="*/ 181 h 9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4" h="980">
                  <a:moveTo>
                    <a:pt x="226" y="952"/>
                  </a:moveTo>
                  <a:lnTo>
                    <a:pt x="186" y="908"/>
                  </a:lnTo>
                  <a:lnTo>
                    <a:pt x="136" y="816"/>
                  </a:lnTo>
                  <a:lnTo>
                    <a:pt x="170" y="756"/>
                  </a:lnTo>
                  <a:lnTo>
                    <a:pt x="138" y="652"/>
                  </a:lnTo>
                  <a:lnTo>
                    <a:pt x="90" y="544"/>
                  </a:lnTo>
                  <a:lnTo>
                    <a:pt x="0" y="453"/>
                  </a:lnTo>
                  <a:lnTo>
                    <a:pt x="45" y="363"/>
                  </a:lnTo>
                  <a:lnTo>
                    <a:pt x="98" y="292"/>
                  </a:lnTo>
                  <a:lnTo>
                    <a:pt x="146" y="244"/>
                  </a:lnTo>
                  <a:lnTo>
                    <a:pt x="106" y="156"/>
                  </a:lnTo>
                  <a:lnTo>
                    <a:pt x="45" y="136"/>
                  </a:lnTo>
                  <a:lnTo>
                    <a:pt x="50" y="84"/>
                  </a:lnTo>
                  <a:lnTo>
                    <a:pt x="90" y="0"/>
                  </a:lnTo>
                  <a:lnTo>
                    <a:pt x="138" y="52"/>
                  </a:lnTo>
                  <a:lnTo>
                    <a:pt x="234" y="92"/>
                  </a:lnTo>
                  <a:lnTo>
                    <a:pt x="317" y="91"/>
                  </a:lnTo>
                  <a:lnTo>
                    <a:pt x="402" y="124"/>
                  </a:lnTo>
                  <a:lnTo>
                    <a:pt x="482" y="140"/>
                  </a:lnTo>
                  <a:lnTo>
                    <a:pt x="544" y="227"/>
                  </a:lnTo>
                  <a:lnTo>
                    <a:pt x="618" y="284"/>
                  </a:lnTo>
                  <a:lnTo>
                    <a:pt x="635" y="363"/>
                  </a:lnTo>
                  <a:lnTo>
                    <a:pt x="762" y="412"/>
                  </a:lnTo>
                  <a:lnTo>
                    <a:pt x="834" y="484"/>
                  </a:lnTo>
                  <a:lnTo>
                    <a:pt x="794" y="540"/>
                  </a:lnTo>
                  <a:lnTo>
                    <a:pt x="738" y="636"/>
                  </a:lnTo>
                  <a:lnTo>
                    <a:pt x="658" y="652"/>
                  </a:lnTo>
                  <a:lnTo>
                    <a:pt x="546" y="708"/>
                  </a:lnTo>
                  <a:lnTo>
                    <a:pt x="482" y="772"/>
                  </a:lnTo>
                  <a:lnTo>
                    <a:pt x="418" y="828"/>
                  </a:lnTo>
                  <a:lnTo>
                    <a:pt x="402" y="900"/>
                  </a:lnTo>
                  <a:lnTo>
                    <a:pt x="354" y="980"/>
                  </a:lnTo>
                  <a:lnTo>
                    <a:pt x="226" y="952"/>
                  </a:lnTo>
                  <a:close/>
                </a:path>
              </a:pathLst>
            </a:cu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95" name="Freeform 64">
              <a:extLst>
                <a:ext uri="{FF2B5EF4-FFF2-40B4-BE49-F238E27FC236}">
                  <a16:creationId xmlns:a16="http://schemas.microsoft.com/office/drawing/2014/main" id="{A33E354E-7E49-4600-8E7E-D5FDB261EA5A}"/>
                </a:ext>
              </a:extLst>
            </p:cNvPr>
            <p:cNvSpPr>
              <a:spLocks/>
            </p:cNvSpPr>
            <p:nvPr/>
          </p:nvSpPr>
          <p:spPr bwMode="auto">
            <a:xfrm>
              <a:off x="2648949" y="5005594"/>
              <a:ext cx="90790" cy="80209"/>
            </a:xfrm>
            <a:custGeom>
              <a:avLst/>
              <a:gdLst>
                <a:gd name="T0" fmla="*/ 0 w 414"/>
                <a:gd name="T1" fmla="*/ 20 h 364"/>
                <a:gd name="T2" fmla="*/ 20 w 414"/>
                <a:gd name="T3" fmla="*/ 18 h 364"/>
                <a:gd name="T4" fmla="*/ 24 w 414"/>
                <a:gd name="T5" fmla="*/ 7 h 364"/>
                <a:gd name="T6" fmla="*/ 37 w 414"/>
                <a:gd name="T7" fmla="*/ 0 h 364"/>
                <a:gd name="T8" fmla="*/ 49 w 414"/>
                <a:gd name="T9" fmla="*/ 13 h 364"/>
                <a:gd name="T10" fmla="*/ 57 w 414"/>
                <a:gd name="T11" fmla="*/ 30 h 364"/>
                <a:gd name="T12" fmla="*/ 66 w 414"/>
                <a:gd name="T13" fmla="*/ 35 h 364"/>
                <a:gd name="T14" fmla="*/ 77 w 414"/>
                <a:gd name="T15" fmla="*/ 39 h 364"/>
                <a:gd name="T16" fmla="*/ 78 w 414"/>
                <a:gd name="T17" fmla="*/ 52 h 364"/>
                <a:gd name="T18" fmla="*/ 61 w 414"/>
                <a:gd name="T19" fmla="*/ 61 h 364"/>
                <a:gd name="T20" fmla="*/ 43 w 414"/>
                <a:gd name="T21" fmla="*/ 69 h 364"/>
                <a:gd name="T22" fmla="*/ 26 w 414"/>
                <a:gd name="T23" fmla="*/ 60 h 364"/>
                <a:gd name="T24" fmla="*/ 17 w 414"/>
                <a:gd name="T25" fmla="*/ 52 h 364"/>
                <a:gd name="T26" fmla="*/ 17 w 414"/>
                <a:gd name="T27" fmla="*/ 43 h 364"/>
                <a:gd name="T28" fmla="*/ 2 w 414"/>
                <a:gd name="T29" fmla="*/ 36 h 364"/>
                <a:gd name="T30" fmla="*/ 0 w 414"/>
                <a:gd name="T31" fmla="*/ 20 h 3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14" h="364">
                  <a:moveTo>
                    <a:pt x="0" y="108"/>
                  </a:moveTo>
                  <a:lnTo>
                    <a:pt x="108" y="96"/>
                  </a:lnTo>
                  <a:lnTo>
                    <a:pt x="126" y="36"/>
                  </a:lnTo>
                  <a:lnTo>
                    <a:pt x="198" y="0"/>
                  </a:lnTo>
                  <a:lnTo>
                    <a:pt x="258" y="66"/>
                  </a:lnTo>
                  <a:lnTo>
                    <a:pt x="300" y="156"/>
                  </a:lnTo>
                  <a:lnTo>
                    <a:pt x="348" y="186"/>
                  </a:lnTo>
                  <a:lnTo>
                    <a:pt x="408" y="204"/>
                  </a:lnTo>
                  <a:lnTo>
                    <a:pt x="414" y="276"/>
                  </a:lnTo>
                  <a:lnTo>
                    <a:pt x="324" y="324"/>
                  </a:lnTo>
                  <a:lnTo>
                    <a:pt x="226" y="364"/>
                  </a:lnTo>
                  <a:lnTo>
                    <a:pt x="136" y="319"/>
                  </a:lnTo>
                  <a:lnTo>
                    <a:pt x="90" y="274"/>
                  </a:lnTo>
                  <a:lnTo>
                    <a:pt x="90" y="228"/>
                  </a:lnTo>
                  <a:lnTo>
                    <a:pt x="12" y="192"/>
                  </a:lnTo>
                  <a:lnTo>
                    <a:pt x="0" y="108"/>
                  </a:lnTo>
                  <a:close/>
                </a:path>
              </a:pathLst>
            </a:cu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96" name="Freeform 65">
              <a:extLst>
                <a:ext uri="{FF2B5EF4-FFF2-40B4-BE49-F238E27FC236}">
                  <a16:creationId xmlns:a16="http://schemas.microsoft.com/office/drawing/2014/main" id="{0FEDECB2-A126-4E4A-A378-5804C9F633AF}"/>
                </a:ext>
              </a:extLst>
            </p:cNvPr>
            <p:cNvSpPr>
              <a:spLocks/>
            </p:cNvSpPr>
            <p:nvPr/>
          </p:nvSpPr>
          <p:spPr bwMode="auto">
            <a:xfrm>
              <a:off x="2438271" y="4945147"/>
              <a:ext cx="62854" cy="58123"/>
            </a:xfrm>
            <a:custGeom>
              <a:avLst/>
              <a:gdLst>
                <a:gd name="T0" fmla="*/ 47 w 285"/>
                <a:gd name="T1" fmla="*/ 47 h 259"/>
                <a:gd name="T2" fmla="*/ 54 w 285"/>
                <a:gd name="T3" fmla="*/ 35 h 259"/>
                <a:gd name="T4" fmla="*/ 54 w 285"/>
                <a:gd name="T5" fmla="*/ 18 h 259"/>
                <a:gd name="T6" fmla="*/ 52 w 285"/>
                <a:gd name="T7" fmla="*/ 1 h 259"/>
                <a:gd name="T8" fmla="*/ 37 w 285"/>
                <a:gd name="T9" fmla="*/ 0 h 259"/>
                <a:gd name="T10" fmla="*/ 23 w 285"/>
                <a:gd name="T11" fmla="*/ 1 h 259"/>
                <a:gd name="T12" fmla="*/ 11 w 285"/>
                <a:gd name="T13" fmla="*/ 9 h 259"/>
                <a:gd name="T14" fmla="*/ 2 w 285"/>
                <a:gd name="T15" fmla="*/ 26 h 259"/>
                <a:gd name="T16" fmla="*/ 0 w 285"/>
                <a:gd name="T17" fmla="*/ 40 h 259"/>
                <a:gd name="T18" fmla="*/ 8 w 285"/>
                <a:gd name="T19" fmla="*/ 47 h 259"/>
                <a:gd name="T20" fmla="*/ 20 w 285"/>
                <a:gd name="T21" fmla="*/ 44 h 259"/>
                <a:gd name="T22" fmla="*/ 33 w 285"/>
                <a:gd name="T23" fmla="*/ 50 h 259"/>
                <a:gd name="T24" fmla="*/ 47 w 285"/>
                <a:gd name="T25" fmla="*/ 47 h 2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5" h="259">
                  <a:moveTo>
                    <a:pt x="246" y="241"/>
                  </a:moveTo>
                  <a:lnTo>
                    <a:pt x="285" y="182"/>
                  </a:lnTo>
                  <a:lnTo>
                    <a:pt x="285" y="91"/>
                  </a:lnTo>
                  <a:lnTo>
                    <a:pt x="276" y="7"/>
                  </a:lnTo>
                  <a:lnTo>
                    <a:pt x="194" y="0"/>
                  </a:lnTo>
                  <a:lnTo>
                    <a:pt x="120" y="7"/>
                  </a:lnTo>
                  <a:lnTo>
                    <a:pt x="58" y="46"/>
                  </a:lnTo>
                  <a:lnTo>
                    <a:pt x="13" y="136"/>
                  </a:lnTo>
                  <a:lnTo>
                    <a:pt x="0" y="205"/>
                  </a:lnTo>
                  <a:lnTo>
                    <a:pt x="41" y="241"/>
                  </a:lnTo>
                  <a:lnTo>
                    <a:pt x="104" y="227"/>
                  </a:lnTo>
                  <a:lnTo>
                    <a:pt x="173" y="259"/>
                  </a:lnTo>
                  <a:lnTo>
                    <a:pt x="246" y="241"/>
                  </a:lnTo>
                  <a:close/>
                </a:path>
              </a:pathLst>
            </a:cu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97" name="Freeform 66">
              <a:extLst>
                <a:ext uri="{FF2B5EF4-FFF2-40B4-BE49-F238E27FC236}">
                  <a16:creationId xmlns:a16="http://schemas.microsoft.com/office/drawing/2014/main" id="{F0F0A41E-03F0-4BFF-9CF9-D24FEB269A52}"/>
                </a:ext>
              </a:extLst>
            </p:cNvPr>
            <p:cNvSpPr>
              <a:spLocks/>
            </p:cNvSpPr>
            <p:nvPr/>
          </p:nvSpPr>
          <p:spPr bwMode="auto">
            <a:xfrm>
              <a:off x="2878251" y="5090453"/>
              <a:ext cx="100101" cy="66260"/>
            </a:xfrm>
            <a:custGeom>
              <a:avLst/>
              <a:gdLst>
                <a:gd name="T0" fmla="*/ 50 w 453"/>
                <a:gd name="T1" fmla="*/ 57 h 300"/>
                <a:gd name="T2" fmla="*/ 43 w 453"/>
                <a:gd name="T3" fmla="*/ 48 h 300"/>
                <a:gd name="T4" fmla="*/ 36 w 453"/>
                <a:gd name="T5" fmla="*/ 38 h 300"/>
                <a:gd name="T6" fmla="*/ 23 w 453"/>
                <a:gd name="T7" fmla="*/ 29 h 300"/>
                <a:gd name="T8" fmla="*/ 9 w 453"/>
                <a:gd name="T9" fmla="*/ 31 h 300"/>
                <a:gd name="T10" fmla="*/ 2 w 453"/>
                <a:gd name="T11" fmla="*/ 22 h 300"/>
                <a:gd name="T12" fmla="*/ 0 w 453"/>
                <a:gd name="T13" fmla="*/ 13 h 300"/>
                <a:gd name="T14" fmla="*/ 9 w 453"/>
                <a:gd name="T15" fmla="*/ 5 h 300"/>
                <a:gd name="T16" fmla="*/ 10 w 453"/>
                <a:gd name="T17" fmla="*/ 0 h 300"/>
                <a:gd name="T18" fmla="*/ 26 w 453"/>
                <a:gd name="T19" fmla="*/ 5 h 300"/>
                <a:gd name="T20" fmla="*/ 37 w 453"/>
                <a:gd name="T21" fmla="*/ 9 h 300"/>
                <a:gd name="T22" fmla="*/ 43 w 453"/>
                <a:gd name="T23" fmla="*/ 5 h 300"/>
                <a:gd name="T24" fmla="*/ 61 w 453"/>
                <a:gd name="T25" fmla="*/ 2 h 300"/>
                <a:gd name="T26" fmla="*/ 69 w 453"/>
                <a:gd name="T27" fmla="*/ 13 h 300"/>
                <a:gd name="T28" fmla="*/ 86 w 453"/>
                <a:gd name="T29" fmla="*/ 22 h 300"/>
                <a:gd name="T30" fmla="*/ 86 w 453"/>
                <a:gd name="T31" fmla="*/ 39 h 300"/>
                <a:gd name="T32" fmla="*/ 74 w 453"/>
                <a:gd name="T33" fmla="*/ 49 h 300"/>
                <a:gd name="T34" fmla="*/ 67 w 453"/>
                <a:gd name="T35" fmla="*/ 50 h 300"/>
                <a:gd name="T36" fmla="*/ 58 w 453"/>
                <a:gd name="T37" fmla="*/ 51 h 300"/>
                <a:gd name="T38" fmla="*/ 50 w 453"/>
                <a:gd name="T39" fmla="*/ 57 h 3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53" h="300">
                  <a:moveTo>
                    <a:pt x="265" y="300"/>
                  </a:moveTo>
                  <a:lnTo>
                    <a:pt x="226" y="252"/>
                  </a:lnTo>
                  <a:lnTo>
                    <a:pt x="187" y="198"/>
                  </a:lnTo>
                  <a:lnTo>
                    <a:pt x="121" y="150"/>
                  </a:lnTo>
                  <a:lnTo>
                    <a:pt x="45" y="162"/>
                  </a:lnTo>
                  <a:lnTo>
                    <a:pt x="13" y="114"/>
                  </a:lnTo>
                  <a:lnTo>
                    <a:pt x="0" y="71"/>
                  </a:lnTo>
                  <a:lnTo>
                    <a:pt x="45" y="26"/>
                  </a:lnTo>
                  <a:lnTo>
                    <a:pt x="55" y="0"/>
                  </a:lnTo>
                  <a:lnTo>
                    <a:pt x="136" y="26"/>
                  </a:lnTo>
                  <a:lnTo>
                    <a:pt x="193" y="48"/>
                  </a:lnTo>
                  <a:lnTo>
                    <a:pt x="226" y="26"/>
                  </a:lnTo>
                  <a:lnTo>
                    <a:pt x="319" y="12"/>
                  </a:lnTo>
                  <a:lnTo>
                    <a:pt x="363" y="71"/>
                  </a:lnTo>
                  <a:lnTo>
                    <a:pt x="453" y="116"/>
                  </a:lnTo>
                  <a:lnTo>
                    <a:pt x="453" y="207"/>
                  </a:lnTo>
                  <a:lnTo>
                    <a:pt x="391" y="258"/>
                  </a:lnTo>
                  <a:lnTo>
                    <a:pt x="355" y="264"/>
                  </a:lnTo>
                  <a:lnTo>
                    <a:pt x="307" y="270"/>
                  </a:lnTo>
                  <a:lnTo>
                    <a:pt x="265" y="300"/>
                  </a:lnTo>
                  <a:close/>
                </a:path>
              </a:pathLst>
            </a:cu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98" name="Freeform 67">
              <a:extLst>
                <a:ext uri="{FF2B5EF4-FFF2-40B4-BE49-F238E27FC236}">
                  <a16:creationId xmlns:a16="http://schemas.microsoft.com/office/drawing/2014/main" id="{083E00EB-21A4-4935-8B81-EBFB8147FE57}"/>
                </a:ext>
              </a:extLst>
            </p:cNvPr>
            <p:cNvSpPr>
              <a:spLocks/>
            </p:cNvSpPr>
            <p:nvPr/>
          </p:nvSpPr>
          <p:spPr bwMode="auto">
            <a:xfrm>
              <a:off x="2788625" y="5066042"/>
              <a:ext cx="89626" cy="30224"/>
            </a:xfrm>
            <a:custGeom>
              <a:avLst/>
              <a:gdLst>
                <a:gd name="T0" fmla="*/ 27 w 409"/>
                <a:gd name="T1" fmla="*/ 2 h 136"/>
                <a:gd name="T2" fmla="*/ 13 w 409"/>
                <a:gd name="T3" fmla="*/ 0 h 136"/>
                <a:gd name="T4" fmla="*/ 0 w 409"/>
                <a:gd name="T5" fmla="*/ 9 h 136"/>
                <a:gd name="T6" fmla="*/ 8 w 409"/>
                <a:gd name="T7" fmla="*/ 21 h 136"/>
                <a:gd name="T8" fmla="*/ 17 w 409"/>
                <a:gd name="T9" fmla="*/ 26 h 136"/>
                <a:gd name="T10" fmla="*/ 34 w 409"/>
                <a:gd name="T11" fmla="*/ 17 h 136"/>
                <a:gd name="T12" fmla="*/ 43 w 409"/>
                <a:gd name="T13" fmla="*/ 17 h 136"/>
                <a:gd name="T14" fmla="*/ 63 w 409"/>
                <a:gd name="T15" fmla="*/ 22 h 136"/>
                <a:gd name="T16" fmla="*/ 70 w 409"/>
                <a:gd name="T17" fmla="*/ 19 h 136"/>
                <a:gd name="T18" fmla="*/ 77 w 409"/>
                <a:gd name="T19" fmla="*/ 17 h 136"/>
                <a:gd name="T20" fmla="*/ 77 w 409"/>
                <a:gd name="T21" fmla="*/ 9 h 136"/>
                <a:gd name="T22" fmla="*/ 68 w 409"/>
                <a:gd name="T23" fmla="*/ 0 h 136"/>
                <a:gd name="T24" fmla="*/ 57 w 409"/>
                <a:gd name="T25" fmla="*/ 3 h 136"/>
                <a:gd name="T26" fmla="*/ 43 w 409"/>
                <a:gd name="T27" fmla="*/ 9 h 136"/>
                <a:gd name="T28" fmla="*/ 27 w 409"/>
                <a:gd name="T29" fmla="*/ 2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09" h="136">
                  <a:moveTo>
                    <a:pt x="146" y="8"/>
                  </a:moveTo>
                  <a:lnTo>
                    <a:pt x="68" y="2"/>
                  </a:lnTo>
                  <a:lnTo>
                    <a:pt x="0" y="45"/>
                  </a:lnTo>
                  <a:lnTo>
                    <a:pt x="44" y="110"/>
                  </a:lnTo>
                  <a:lnTo>
                    <a:pt x="91" y="136"/>
                  </a:lnTo>
                  <a:lnTo>
                    <a:pt x="182" y="90"/>
                  </a:lnTo>
                  <a:lnTo>
                    <a:pt x="227" y="90"/>
                  </a:lnTo>
                  <a:lnTo>
                    <a:pt x="332" y="116"/>
                  </a:lnTo>
                  <a:lnTo>
                    <a:pt x="374" y="98"/>
                  </a:lnTo>
                  <a:lnTo>
                    <a:pt x="409" y="90"/>
                  </a:lnTo>
                  <a:lnTo>
                    <a:pt x="409" y="45"/>
                  </a:lnTo>
                  <a:lnTo>
                    <a:pt x="363" y="0"/>
                  </a:lnTo>
                  <a:lnTo>
                    <a:pt x="302" y="14"/>
                  </a:lnTo>
                  <a:lnTo>
                    <a:pt x="227" y="45"/>
                  </a:lnTo>
                  <a:lnTo>
                    <a:pt x="146" y="8"/>
                  </a:lnTo>
                  <a:close/>
                </a:path>
              </a:pathLst>
            </a:cu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sp>
          <p:nvSpPr>
            <p:cNvPr id="99" name="Freeform 68">
              <a:extLst>
                <a:ext uri="{FF2B5EF4-FFF2-40B4-BE49-F238E27FC236}">
                  <a16:creationId xmlns:a16="http://schemas.microsoft.com/office/drawing/2014/main" id="{35618D2B-7F21-4DA0-B717-36ABD26D9055}"/>
                </a:ext>
              </a:extLst>
            </p:cNvPr>
            <p:cNvSpPr>
              <a:spLocks/>
            </p:cNvSpPr>
            <p:nvPr/>
          </p:nvSpPr>
          <p:spPr bwMode="auto">
            <a:xfrm>
              <a:off x="2828200" y="5105565"/>
              <a:ext cx="36083" cy="40686"/>
            </a:xfrm>
            <a:custGeom>
              <a:avLst/>
              <a:gdLst>
                <a:gd name="T0" fmla="*/ 31 w 162"/>
                <a:gd name="T1" fmla="*/ 13 h 181"/>
                <a:gd name="T2" fmla="*/ 17 w 162"/>
                <a:gd name="T3" fmla="*/ 9 h 181"/>
                <a:gd name="T4" fmla="*/ 9 w 162"/>
                <a:gd name="T5" fmla="*/ 0 h 181"/>
                <a:gd name="T6" fmla="*/ 0 w 162"/>
                <a:gd name="T7" fmla="*/ 9 h 181"/>
                <a:gd name="T8" fmla="*/ 7 w 162"/>
                <a:gd name="T9" fmla="*/ 23 h 181"/>
                <a:gd name="T10" fmla="*/ 13 w 162"/>
                <a:gd name="T11" fmla="*/ 32 h 181"/>
                <a:gd name="T12" fmla="*/ 20 w 162"/>
                <a:gd name="T13" fmla="*/ 35 h 181"/>
                <a:gd name="T14" fmla="*/ 29 w 162"/>
                <a:gd name="T15" fmla="*/ 25 h 181"/>
                <a:gd name="T16" fmla="*/ 31 w 162"/>
                <a:gd name="T17" fmla="*/ 13 h 1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2" h="181">
                  <a:moveTo>
                    <a:pt x="162" y="67"/>
                  </a:moveTo>
                  <a:lnTo>
                    <a:pt x="91" y="45"/>
                  </a:lnTo>
                  <a:lnTo>
                    <a:pt x="45" y="0"/>
                  </a:lnTo>
                  <a:lnTo>
                    <a:pt x="0" y="45"/>
                  </a:lnTo>
                  <a:lnTo>
                    <a:pt x="36" y="121"/>
                  </a:lnTo>
                  <a:lnTo>
                    <a:pt x="66" y="163"/>
                  </a:lnTo>
                  <a:lnTo>
                    <a:pt x="102" y="181"/>
                  </a:lnTo>
                  <a:lnTo>
                    <a:pt x="150" y="127"/>
                  </a:lnTo>
                  <a:lnTo>
                    <a:pt x="162" y="67"/>
                  </a:lnTo>
                  <a:close/>
                </a:path>
              </a:pathLst>
            </a:custGeom>
            <a:solidFill>
              <a:srgbClr val="C4B798"/>
            </a:solidFill>
            <a:ln w="19050" cmpd="sng">
              <a:solidFill>
                <a:srgbClr val="FFFFFF"/>
              </a:solidFill>
              <a:prstDash val="solid"/>
              <a:round/>
              <a:headEnd/>
              <a:tailEnd/>
            </a:ln>
            <a:effectLst>
              <a:outerShdw dist="28398" dir="6993903" algn="ctr" rotWithShape="0">
                <a:srgbClr val="B2B2B2">
                  <a:alpha val="50000"/>
                </a:srgbClr>
              </a:outerShdw>
            </a:effectLst>
            <a:extLst/>
          </p:spPr>
          <p:txBody>
            <a:bodyPr/>
            <a:lstStyle/>
            <a:p>
              <a:endParaRPr lang="zh-CN" altLang="en-US" sz="3120" kern="0">
                <a:solidFill>
                  <a:sysClr val="windowText" lastClr="000000"/>
                </a:solidFill>
              </a:endParaRPr>
            </a:p>
          </p:txBody>
        </p:sp>
      </p:grpSp>
      <p:sp>
        <p:nvSpPr>
          <p:cNvPr id="69" name="Rectangle 69">
            <a:extLst>
              <a:ext uri="{FF2B5EF4-FFF2-40B4-BE49-F238E27FC236}">
                <a16:creationId xmlns:a16="http://schemas.microsoft.com/office/drawing/2014/main" id="{29E36152-AA09-4A20-8FAE-982A48E0E15D}"/>
              </a:ext>
            </a:extLst>
          </p:cNvPr>
          <p:cNvSpPr>
            <a:spLocks noChangeArrowheads="1"/>
          </p:cNvSpPr>
          <p:nvPr/>
        </p:nvSpPr>
        <p:spPr bwMode="auto">
          <a:xfrm>
            <a:off x="3123435" y="6469156"/>
            <a:ext cx="1068523" cy="650042"/>
          </a:xfrm>
          <a:prstGeom prst="rect">
            <a:avLst/>
          </a:prstGeom>
          <a:noFill/>
          <a:ln w="3175" cmpd="sng">
            <a:solidFill>
              <a:schemeClr val="bg1">
                <a:lumMod val="75000"/>
              </a:schemeClr>
            </a:solidFill>
            <a:prstDash val="solid"/>
            <a:round/>
            <a:headEnd/>
            <a:tailEnd/>
          </a:ln>
          <a:effectLst/>
          <a:extLst>
            <a:ext uri="{909E8E84-426E-40DD-AFC4-6F175D3DCCD1}">
              <a14:hiddenFill xmlns:a14="http://schemas.microsoft.com/office/drawing/2010/main">
                <a:solidFill>
                  <a:schemeClr val="accent1"/>
                </a:solidFill>
              </a14:hiddenFill>
            </a:ext>
          </a:extLst>
        </p:spPr>
        <p:txBody>
          <a:bodyPr/>
          <a:lstStyle/>
          <a:p>
            <a:endParaRPr lang="zh-CN" altLang="en-US" sz="3120" kern="0">
              <a:solidFill>
                <a:sysClr val="windowText" lastClr="000000"/>
              </a:solidFill>
            </a:endParaRPr>
          </a:p>
        </p:txBody>
      </p:sp>
      <p:cxnSp>
        <p:nvCxnSpPr>
          <p:cNvPr id="70" name="肘形连接符 194">
            <a:extLst>
              <a:ext uri="{FF2B5EF4-FFF2-40B4-BE49-F238E27FC236}">
                <a16:creationId xmlns:a16="http://schemas.microsoft.com/office/drawing/2014/main" id="{7816AA09-35DA-476A-A2F1-B91E7FD96C59}"/>
              </a:ext>
            </a:extLst>
          </p:cNvPr>
          <p:cNvCxnSpPr>
            <a:cxnSpLocks/>
            <a:stCxn id="91" idx="2"/>
            <a:endCxn id="72" idx="2"/>
          </p:cNvCxnSpPr>
          <p:nvPr/>
        </p:nvCxnSpPr>
        <p:spPr>
          <a:xfrm rot="16200000" flipH="1">
            <a:off x="1613067" y="2887035"/>
            <a:ext cx="1831223" cy="1594573"/>
          </a:xfrm>
          <a:prstGeom prst="bentConnector2">
            <a:avLst/>
          </a:prstGeom>
          <a:noFill/>
          <a:ln w="9525">
            <a:solidFill>
              <a:schemeClr val="accent2"/>
            </a:solidFill>
            <a:prstDash val="sysDash"/>
            <a:miter lim="800000"/>
            <a:headEnd/>
            <a:tailEnd/>
          </a:ln>
        </p:spPr>
      </p:cxnSp>
      <p:sp>
        <p:nvSpPr>
          <p:cNvPr id="91" name="圆角矩形 196">
            <a:extLst>
              <a:ext uri="{FF2B5EF4-FFF2-40B4-BE49-F238E27FC236}">
                <a16:creationId xmlns:a16="http://schemas.microsoft.com/office/drawing/2014/main" id="{A88B2983-9473-4251-AEB3-B762110B6CA0}"/>
              </a:ext>
            </a:extLst>
          </p:cNvPr>
          <p:cNvSpPr/>
          <p:nvPr/>
        </p:nvSpPr>
        <p:spPr>
          <a:xfrm>
            <a:off x="465596" y="1155198"/>
            <a:ext cx="2531590" cy="1613513"/>
          </a:xfrm>
          <a:prstGeom prst="roundRect">
            <a:avLst>
              <a:gd name="adj" fmla="val 11361"/>
            </a:avLst>
          </a:prstGeom>
          <a:noFill/>
          <a:ln w="9525">
            <a:solidFill>
              <a:schemeClr val="bg1">
                <a:lumMod val="65000"/>
              </a:schemeClr>
            </a:solidFill>
            <a:prstDash val="sysDash"/>
            <a:miter lim="800000"/>
            <a:headEnd/>
            <a:tailEnd/>
          </a:ln>
        </p:spPr>
        <p:txBody>
          <a:bodyPr wrap="none" lIns="109686" tIns="54844" rIns="109686" bIns="54844" anchor="ctr"/>
          <a:lstStyle/>
          <a:p>
            <a:pPr defTabSz="1096447">
              <a:defRPr/>
            </a:pPr>
            <a:r>
              <a:rPr lang="en-US" altLang="zh-CN" sz="3120" kern="0" dirty="0">
                <a:solidFill>
                  <a:sysClr val="windowText" lastClr="000000"/>
                </a:solidFill>
                <a:latin typeface="Calibri" pitchFamily="34" charset="0"/>
                <a:ea typeface="微软雅黑" pitchFamily="34" charset="-122"/>
                <a:cs typeface="Calibri" pitchFamily="34" charset="0"/>
              </a:rPr>
              <a:t>          </a:t>
            </a:r>
            <a:endParaRPr lang="zh-CN" altLang="en-US" sz="3120" kern="0" dirty="0">
              <a:solidFill>
                <a:sysClr val="windowText" lastClr="000000"/>
              </a:solidFill>
              <a:latin typeface="Calibri" pitchFamily="34" charset="0"/>
              <a:ea typeface="微软雅黑" pitchFamily="34" charset="-122"/>
              <a:cs typeface="Calibri" pitchFamily="34" charset="0"/>
            </a:endParaRPr>
          </a:p>
        </p:txBody>
      </p:sp>
      <p:sp>
        <p:nvSpPr>
          <p:cNvPr id="92" name="圆角矩形 45">
            <a:extLst>
              <a:ext uri="{FF2B5EF4-FFF2-40B4-BE49-F238E27FC236}">
                <a16:creationId xmlns:a16="http://schemas.microsoft.com/office/drawing/2014/main" id="{5E4B45AF-49BE-494D-B3F4-37FED7B37477}"/>
              </a:ext>
            </a:extLst>
          </p:cNvPr>
          <p:cNvSpPr/>
          <p:nvPr/>
        </p:nvSpPr>
        <p:spPr>
          <a:xfrm>
            <a:off x="782179" y="907164"/>
            <a:ext cx="1898424" cy="507340"/>
          </a:xfrm>
          <a:prstGeom prst="roundRect">
            <a:avLst>
              <a:gd name="adj" fmla="val 50000"/>
            </a:avLst>
          </a:prstGeom>
          <a:solidFill>
            <a:srgbClr val="FFFF0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54844" rIns="0" bIns="54844" anchor="ctr" anchorCtr="1"/>
          <a:lstStyle/>
          <a:p>
            <a:pPr algn="r" fontAlgn="base">
              <a:spcBef>
                <a:spcPct val="0"/>
              </a:spcBef>
              <a:spcAft>
                <a:spcPct val="0"/>
              </a:spcAft>
            </a:pPr>
            <a:r>
              <a:rPr lang="en-US" altLang="zh-CN" sz="1800" b="1" kern="0" dirty="0"/>
              <a:t>Kyle Wiberg</a:t>
            </a:r>
          </a:p>
        </p:txBody>
      </p:sp>
      <p:sp>
        <p:nvSpPr>
          <p:cNvPr id="93" name="Text Box 16">
            <a:extLst>
              <a:ext uri="{FF2B5EF4-FFF2-40B4-BE49-F238E27FC236}">
                <a16:creationId xmlns:a16="http://schemas.microsoft.com/office/drawing/2014/main" id="{CA420578-7EF6-4D4C-80F5-B7FC3649D008}"/>
              </a:ext>
            </a:extLst>
          </p:cNvPr>
          <p:cNvSpPr txBox="1">
            <a:spLocks noChangeArrowheads="1"/>
          </p:cNvSpPr>
          <p:nvPr/>
        </p:nvSpPr>
        <p:spPr bwMode="auto">
          <a:xfrm>
            <a:off x="543305" y="1397084"/>
            <a:ext cx="2374072" cy="1422825"/>
          </a:xfrm>
          <a:prstGeom prst="rect">
            <a:avLst/>
          </a:prstGeom>
          <a:noFill/>
          <a:ln w="12700">
            <a:noFill/>
            <a:miter lim="800000"/>
            <a:headEnd/>
            <a:tailEnd/>
          </a:ln>
        </p:spPr>
        <p:txBody>
          <a:bodyPr wrap="square">
            <a:spAutoFit/>
          </a:bodyPr>
          <a:lstStyle/>
          <a:p>
            <a:pPr>
              <a:lnSpc>
                <a:spcPct val="114000"/>
              </a:lnSpc>
              <a:buClr>
                <a:schemeClr val="bg1">
                  <a:lumMod val="50000"/>
                </a:schemeClr>
              </a:buClr>
              <a:buSzPct val="50000"/>
            </a:pPr>
            <a:r>
              <a:rPr lang="en-US" altLang="zh-CN" sz="1680" dirty="0">
                <a:latin typeface="Calibri" pitchFamily="34" charset="0"/>
                <a:cs typeface="Calibri" pitchFamily="34" charset="0"/>
              </a:rPr>
              <a:t>West Regional Mgr.</a:t>
            </a:r>
          </a:p>
          <a:p>
            <a:pPr marL="135256" indent="-135256">
              <a:lnSpc>
                <a:spcPct val="114000"/>
              </a:lnSpc>
              <a:buSzPct val="100000"/>
              <a:buFont typeface="Arial" panose="020B0604020202020204" pitchFamily="34" charset="0"/>
              <a:buChar char="•"/>
            </a:pPr>
            <a:r>
              <a:rPr lang="en-US" altLang="zh-CN" sz="1440" dirty="0">
                <a:latin typeface="Calibri" pitchFamily="34" charset="0"/>
                <a:cs typeface="Calibri" pitchFamily="34" charset="0"/>
              </a:rPr>
              <a:t>Nor Cal</a:t>
            </a:r>
          </a:p>
          <a:p>
            <a:pPr marL="135256" indent="-135256">
              <a:lnSpc>
                <a:spcPct val="114000"/>
              </a:lnSpc>
              <a:buSzPct val="100000"/>
              <a:buFont typeface="Arial" panose="020B0604020202020204" pitchFamily="34" charset="0"/>
              <a:buChar char="•"/>
            </a:pPr>
            <a:r>
              <a:rPr lang="en-US" altLang="zh-CN" sz="1440" dirty="0">
                <a:latin typeface="Calibri" pitchFamily="34" charset="0"/>
                <a:cs typeface="Calibri" pitchFamily="34" charset="0"/>
              </a:rPr>
              <a:t>So Cal</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Northwest</a:t>
            </a:r>
          </a:p>
          <a:p>
            <a:pPr marL="140970" indent="-140970">
              <a:lnSpc>
                <a:spcPct val="114000"/>
              </a:lnSpc>
              <a:buClr>
                <a:schemeClr val="bg1">
                  <a:lumMod val="50000"/>
                </a:schemeClr>
              </a:buClr>
              <a:buSzPct val="50000"/>
              <a:buFont typeface="Wingdings" pitchFamily="2" charset="2"/>
              <a:buChar char="l"/>
            </a:pPr>
            <a:endParaRPr lang="en-US" altLang="zh-CN" sz="1680" dirty="0">
              <a:latin typeface="Calibri" pitchFamily="34" charset="0"/>
              <a:cs typeface="Calibri" pitchFamily="34" charset="0"/>
            </a:endParaRPr>
          </a:p>
        </p:txBody>
      </p:sp>
      <p:sp>
        <p:nvSpPr>
          <p:cNvPr id="72" name="Oval 25">
            <a:extLst>
              <a:ext uri="{FF2B5EF4-FFF2-40B4-BE49-F238E27FC236}">
                <a16:creationId xmlns:a16="http://schemas.microsoft.com/office/drawing/2014/main" id="{53C0C3EC-330D-4BD8-BF49-01C2E0691D67}"/>
              </a:ext>
            </a:extLst>
          </p:cNvPr>
          <p:cNvSpPr>
            <a:spLocks noChangeArrowheads="1"/>
          </p:cNvSpPr>
          <p:nvPr/>
        </p:nvSpPr>
        <p:spPr bwMode="gray">
          <a:xfrm>
            <a:off x="3325965" y="4534641"/>
            <a:ext cx="130585" cy="130585"/>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cxnSp>
        <p:nvCxnSpPr>
          <p:cNvPr id="73" name="肘形连接符 200">
            <a:extLst>
              <a:ext uri="{FF2B5EF4-FFF2-40B4-BE49-F238E27FC236}">
                <a16:creationId xmlns:a16="http://schemas.microsoft.com/office/drawing/2014/main" id="{60E29548-8CEE-4ECF-93CA-D8647B12BC6A}"/>
              </a:ext>
            </a:extLst>
          </p:cNvPr>
          <p:cNvCxnSpPr>
            <a:cxnSpLocks/>
            <a:stCxn id="88" idx="1"/>
            <a:endCxn id="75" idx="0"/>
          </p:cNvCxnSpPr>
          <p:nvPr/>
        </p:nvCxnSpPr>
        <p:spPr>
          <a:xfrm rot="10800000" flipV="1">
            <a:off x="7733096" y="5217725"/>
            <a:ext cx="900052" cy="384510"/>
          </a:xfrm>
          <a:prstGeom prst="bentConnector2">
            <a:avLst/>
          </a:prstGeom>
          <a:noFill/>
          <a:ln w="9525">
            <a:solidFill>
              <a:schemeClr val="accent2"/>
            </a:solidFill>
            <a:prstDash val="sysDash"/>
            <a:miter lim="800000"/>
            <a:headEnd/>
            <a:tailEnd/>
          </a:ln>
        </p:spPr>
      </p:cxnSp>
      <p:sp>
        <p:nvSpPr>
          <p:cNvPr id="88" name="圆角矩形 202">
            <a:extLst>
              <a:ext uri="{FF2B5EF4-FFF2-40B4-BE49-F238E27FC236}">
                <a16:creationId xmlns:a16="http://schemas.microsoft.com/office/drawing/2014/main" id="{6EEA777F-5E3C-4D65-B4F7-C6B4159B8868}"/>
              </a:ext>
            </a:extLst>
          </p:cNvPr>
          <p:cNvSpPr/>
          <p:nvPr/>
        </p:nvSpPr>
        <p:spPr>
          <a:xfrm>
            <a:off x="8633145" y="4407412"/>
            <a:ext cx="2531590" cy="1620629"/>
          </a:xfrm>
          <a:prstGeom prst="roundRect">
            <a:avLst>
              <a:gd name="adj" fmla="val 11361"/>
            </a:avLst>
          </a:prstGeom>
          <a:noFill/>
          <a:ln w="9525">
            <a:solidFill>
              <a:schemeClr val="bg1">
                <a:lumMod val="65000"/>
              </a:schemeClr>
            </a:solidFill>
            <a:prstDash val="sysDash"/>
            <a:miter lim="800000"/>
            <a:headEnd/>
            <a:tailEnd/>
          </a:ln>
        </p:spPr>
        <p:txBody>
          <a:bodyPr wrap="none" lIns="109686" tIns="54844" rIns="109686" bIns="54844" anchor="ctr"/>
          <a:lstStyle/>
          <a:p>
            <a:pPr defTabSz="1096447">
              <a:defRPr/>
            </a:pPr>
            <a:r>
              <a:rPr lang="en-US" altLang="zh-CN" sz="3120" kern="0" dirty="0">
                <a:solidFill>
                  <a:sysClr val="windowText" lastClr="000000"/>
                </a:solidFill>
                <a:latin typeface="Calibri" pitchFamily="34" charset="0"/>
                <a:ea typeface="微软雅黑" pitchFamily="34" charset="-122"/>
                <a:cs typeface="Calibri" pitchFamily="34" charset="0"/>
              </a:rPr>
              <a:t>          </a:t>
            </a:r>
            <a:endParaRPr lang="zh-CN" altLang="en-US" sz="3120" kern="0" dirty="0">
              <a:solidFill>
                <a:sysClr val="windowText" lastClr="000000"/>
              </a:solidFill>
              <a:latin typeface="Calibri" pitchFamily="34" charset="0"/>
              <a:ea typeface="微软雅黑" pitchFamily="34" charset="-122"/>
              <a:cs typeface="Calibri" pitchFamily="34" charset="0"/>
            </a:endParaRPr>
          </a:p>
        </p:txBody>
      </p:sp>
      <p:sp>
        <p:nvSpPr>
          <p:cNvPr id="89" name="圆角矩形 45">
            <a:extLst>
              <a:ext uri="{FF2B5EF4-FFF2-40B4-BE49-F238E27FC236}">
                <a16:creationId xmlns:a16="http://schemas.microsoft.com/office/drawing/2014/main" id="{4BC926AA-DC23-4818-874E-A87AF76DEA75}"/>
              </a:ext>
            </a:extLst>
          </p:cNvPr>
          <p:cNvSpPr/>
          <p:nvPr/>
        </p:nvSpPr>
        <p:spPr>
          <a:xfrm>
            <a:off x="8834278" y="4179513"/>
            <a:ext cx="2114137" cy="507340"/>
          </a:xfrm>
          <a:prstGeom prst="roundRect">
            <a:avLst>
              <a:gd name="adj" fmla="val 50000"/>
            </a:avLst>
          </a:prstGeom>
          <a:solidFill>
            <a:srgbClr val="00B05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54844" rIns="0" bIns="54844" anchor="ctr" anchorCtr="1"/>
          <a:lstStyle/>
          <a:p>
            <a:pPr algn="r" fontAlgn="base">
              <a:spcBef>
                <a:spcPct val="0"/>
              </a:spcBef>
              <a:spcAft>
                <a:spcPct val="0"/>
              </a:spcAft>
            </a:pPr>
            <a:r>
              <a:rPr lang="en-US" altLang="zh-CN" sz="1800" b="1" kern="0" dirty="0"/>
              <a:t>Kimberly Hanold</a:t>
            </a:r>
          </a:p>
        </p:txBody>
      </p:sp>
      <p:sp>
        <p:nvSpPr>
          <p:cNvPr id="90" name="Text Box 16">
            <a:extLst>
              <a:ext uri="{FF2B5EF4-FFF2-40B4-BE49-F238E27FC236}">
                <a16:creationId xmlns:a16="http://schemas.microsoft.com/office/drawing/2014/main" id="{5A826ADB-3F65-4372-A8F6-4EAE75A3161B}"/>
              </a:ext>
            </a:extLst>
          </p:cNvPr>
          <p:cNvSpPr txBox="1">
            <a:spLocks noChangeArrowheads="1"/>
          </p:cNvSpPr>
          <p:nvPr/>
        </p:nvSpPr>
        <p:spPr bwMode="auto">
          <a:xfrm>
            <a:off x="8710854" y="4645485"/>
            <a:ext cx="2374072" cy="1422825"/>
          </a:xfrm>
          <a:prstGeom prst="rect">
            <a:avLst/>
          </a:prstGeom>
          <a:noFill/>
          <a:ln w="12700">
            <a:noFill/>
            <a:miter lim="800000"/>
            <a:headEnd/>
            <a:tailEnd/>
          </a:ln>
        </p:spPr>
        <p:txBody>
          <a:bodyPr wrap="square">
            <a:spAutoFit/>
          </a:bodyPr>
          <a:lstStyle/>
          <a:p>
            <a:pPr>
              <a:lnSpc>
                <a:spcPct val="114000"/>
              </a:lnSpc>
              <a:buClr>
                <a:schemeClr val="bg1">
                  <a:lumMod val="50000"/>
                </a:schemeClr>
              </a:buClr>
              <a:buSzPct val="50000"/>
            </a:pPr>
            <a:r>
              <a:rPr lang="en-US" altLang="zh-CN" sz="1680" dirty="0">
                <a:latin typeface="Calibri" pitchFamily="34" charset="0"/>
                <a:cs typeface="Calibri" pitchFamily="34" charset="0"/>
              </a:rPr>
              <a:t>Southeast Regional Mgr. </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Carolinas</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South</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Florida</a:t>
            </a:r>
          </a:p>
          <a:p>
            <a:pPr>
              <a:lnSpc>
                <a:spcPct val="114000"/>
              </a:lnSpc>
              <a:buClr>
                <a:schemeClr val="bg1">
                  <a:lumMod val="50000"/>
                </a:schemeClr>
              </a:buClr>
              <a:buSzPct val="50000"/>
            </a:pPr>
            <a:endParaRPr lang="en-US" altLang="zh-CN" sz="1680" dirty="0">
              <a:latin typeface="Calibri" pitchFamily="34" charset="0"/>
              <a:cs typeface="Calibri" pitchFamily="34" charset="0"/>
            </a:endParaRPr>
          </a:p>
        </p:txBody>
      </p:sp>
      <p:sp>
        <p:nvSpPr>
          <p:cNvPr id="75" name="Oval 25">
            <a:extLst>
              <a:ext uri="{FF2B5EF4-FFF2-40B4-BE49-F238E27FC236}">
                <a16:creationId xmlns:a16="http://schemas.microsoft.com/office/drawing/2014/main" id="{69C3D6AC-9702-450D-97EA-89F87BAD5132}"/>
              </a:ext>
            </a:extLst>
          </p:cNvPr>
          <p:cNvSpPr>
            <a:spLocks noChangeArrowheads="1"/>
          </p:cNvSpPr>
          <p:nvPr/>
        </p:nvSpPr>
        <p:spPr bwMode="gray">
          <a:xfrm>
            <a:off x="7667802" y="5602237"/>
            <a:ext cx="130585" cy="130585"/>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cxnSp>
        <p:nvCxnSpPr>
          <p:cNvPr id="76" name="肘形连接符 206">
            <a:extLst>
              <a:ext uri="{FF2B5EF4-FFF2-40B4-BE49-F238E27FC236}">
                <a16:creationId xmlns:a16="http://schemas.microsoft.com/office/drawing/2014/main" id="{9FF84692-F60A-4B9D-B2E2-4148807E26F5}"/>
              </a:ext>
            </a:extLst>
          </p:cNvPr>
          <p:cNvCxnSpPr>
            <a:cxnSpLocks/>
            <a:stCxn id="85" idx="2"/>
            <a:endCxn id="78" idx="0"/>
          </p:cNvCxnSpPr>
          <p:nvPr/>
        </p:nvCxnSpPr>
        <p:spPr>
          <a:xfrm rot="5400000">
            <a:off x="8573888" y="2126184"/>
            <a:ext cx="705156" cy="1977494"/>
          </a:xfrm>
          <a:prstGeom prst="bentConnector3">
            <a:avLst>
              <a:gd name="adj1" fmla="val 50000"/>
            </a:avLst>
          </a:prstGeom>
          <a:noFill/>
          <a:ln w="9525">
            <a:solidFill>
              <a:schemeClr val="accent2"/>
            </a:solidFill>
            <a:prstDash val="sysDash"/>
            <a:miter lim="800000"/>
            <a:headEnd/>
            <a:tailEnd/>
          </a:ln>
        </p:spPr>
      </p:cxnSp>
      <p:sp>
        <p:nvSpPr>
          <p:cNvPr id="85" name="圆角矩形 208">
            <a:extLst>
              <a:ext uri="{FF2B5EF4-FFF2-40B4-BE49-F238E27FC236}">
                <a16:creationId xmlns:a16="http://schemas.microsoft.com/office/drawing/2014/main" id="{56918972-1153-4A25-9EA1-A7D1B5417560}"/>
              </a:ext>
            </a:extLst>
          </p:cNvPr>
          <p:cNvSpPr/>
          <p:nvPr/>
        </p:nvSpPr>
        <p:spPr>
          <a:xfrm>
            <a:off x="8709873" y="1141724"/>
            <a:ext cx="2410682" cy="1620629"/>
          </a:xfrm>
          <a:prstGeom prst="roundRect">
            <a:avLst>
              <a:gd name="adj" fmla="val 11361"/>
            </a:avLst>
          </a:prstGeom>
          <a:noFill/>
          <a:ln w="9525">
            <a:solidFill>
              <a:schemeClr val="bg1">
                <a:lumMod val="65000"/>
              </a:schemeClr>
            </a:solidFill>
            <a:prstDash val="sysDash"/>
            <a:miter lim="800000"/>
            <a:headEnd/>
            <a:tailEnd/>
          </a:ln>
        </p:spPr>
        <p:txBody>
          <a:bodyPr wrap="none" lIns="109686" tIns="54844" rIns="109686" bIns="54844" anchor="ctr"/>
          <a:lstStyle/>
          <a:p>
            <a:pPr defTabSz="1096447">
              <a:defRPr/>
            </a:pPr>
            <a:r>
              <a:rPr lang="en-US" altLang="zh-CN" sz="3120" kern="0" dirty="0">
                <a:solidFill>
                  <a:sysClr val="windowText" lastClr="000000"/>
                </a:solidFill>
                <a:latin typeface="Calibri" pitchFamily="34" charset="0"/>
                <a:ea typeface="微软雅黑" pitchFamily="34" charset="-122"/>
                <a:cs typeface="Calibri" pitchFamily="34" charset="0"/>
              </a:rPr>
              <a:t>          </a:t>
            </a:r>
            <a:endParaRPr lang="zh-CN" altLang="en-US" sz="3120" kern="0" dirty="0">
              <a:solidFill>
                <a:sysClr val="windowText" lastClr="000000"/>
              </a:solidFill>
              <a:latin typeface="Calibri" pitchFamily="34" charset="0"/>
              <a:ea typeface="微软雅黑" pitchFamily="34" charset="-122"/>
              <a:cs typeface="Calibri" pitchFamily="34" charset="0"/>
            </a:endParaRPr>
          </a:p>
        </p:txBody>
      </p:sp>
      <p:sp>
        <p:nvSpPr>
          <p:cNvPr id="87" name="Text Box 16">
            <a:extLst>
              <a:ext uri="{FF2B5EF4-FFF2-40B4-BE49-F238E27FC236}">
                <a16:creationId xmlns:a16="http://schemas.microsoft.com/office/drawing/2014/main" id="{50723BEA-7C74-4048-ABDA-7709C734AEA0}"/>
              </a:ext>
            </a:extLst>
          </p:cNvPr>
          <p:cNvSpPr txBox="1">
            <a:spLocks noChangeArrowheads="1"/>
          </p:cNvSpPr>
          <p:nvPr/>
        </p:nvSpPr>
        <p:spPr bwMode="auto">
          <a:xfrm>
            <a:off x="8686087" y="1397084"/>
            <a:ext cx="2398838" cy="1422825"/>
          </a:xfrm>
          <a:prstGeom prst="rect">
            <a:avLst/>
          </a:prstGeom>
          <a:noFill/>
          <a:ln w="12700">
            <a:noFill/>
            <a:miter lim="800000"/>
            <a:headEnd/>
            <a:tailEnd/>
          </a:ln>
        </p:spPr>
        <p:txBody>
          <a:bodyPr wrap="square">
            <a:spAutoFit/>
          </a:bodyPr>
          <a:lstStyle/>
          <a:p>
            <a:pPr>
              <a:lnSpc>
                <a:spcPct val="114000"/>
              </a:lnSpc>
              <a:buClr>
                <a:schemeClr val="bg1">
                  <a:lumMod val="50000"/>
                </a:schemeClr>
              </a:buClr>
              <a:buSzPct val="50000"/>
            </a:pPr>
            <a:r>
              <a:rPr lang="en-US" altLang="zh-CN" sz="1680" dirty="0">
                <a:latin typeface="Calibri" pitchFamily="34" charset="0"/>
                <a:cs typeface="Calibri" pitchFamily="34" charset="0"/>
              </a:rPr>
              <a:t>Northeast Regional Mgr.</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New England</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New York</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Mid Atlantic</a:t>
            </a:r>
          </a:p>
          <a:p>
            <a:pPr>
              <a:lnSpc>
                <a:spcPct val="114000"/>
              </a:lnSpc>
              <a:buClr>
                <a:schemeClr val="bg1">
                  <a:lumMod val="50000"/>
                </a:schemeClr>
              </a:buClr>
              <a:buSzPct val="50000"/>
            </a:pPr>
            <a:r>
              <a:rPr lang="en-US" altLang="zh-CN" sz="1680" dirty="0">
                <a:latin typeface="Calibri" pitchFamily="34" charset="0"/>
                <a:cs typeface="Calibri" pitchFamily="34" charset="0"/>
              </a:rPr>
              <a:t> </a:t>
            </a:r>
          </a:p>
        </p:txBody>
      </p:sp>
      <p:sp>
        <p:nvSpPr>
          <p:cNvPr id="78" name="Oval 25">
            <a:extLst>
              <a:ext uri="{FF2B5EF4-FFF2-40B4-BE49-F238E27FC236}">
                <a16:creationId xmlns:a16="http://schemas.microsoft.com/office/drawing/2014/main" id="{F5A24D08-99C3-41B1-926C-A7821C4B60E1}"/>
              </a:ext>
            </a:extLst>
          </p:cNvPr>
          <p:cNvSpPr>
            <a:spLocks noChangeArrowheads="1"/>
          </p:cNvSpPr>
          <p:nvPr/>
        </p:nvSpPr>
        <p:spPr bwMode="gray">
          <a:xfrm>
            <a:off x="7872427" y="3467510"/>
            <a:ext cx="130585" cy="130585"/>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cxnSp>
        <p:nvCxnSpPr>
          <p:cNvPr id="79" name="肘形连接符 212">
            <a:extLst>
              <a:ext uri="{FF2B5EF4-FFF2-40B4-BE49-F238E27FC236}">
                <a16:creationId xmlns:a16="http://schemas.microsoft.com/office/drawing/2014/main" id="{883949FC-88E8-45A0-83F9-477F00BF95DD}"/>
              </a:ext>
            </a:extLst>
          </p:cNvPr>
          <p:cNvCxnSpPr>
            <a:cxnSpLocks/>
            <a:stCxn id="82" idx="1"/>
            <a:endCxn id="81" idx="4"/>
          </p:cNvCxnSpPr>
          <p:nvPr/>
        </p:nvCxnSpPr>
        <p:spPr>
          <a:xfrm rot="10800000">
            <a:off x="5731731" y="5374316"/>
            <a:ext cx="355559" cy="1680553"/>
          </a:xfrm>
          <a:prstGeom prst="bentConnector2">
            <a:avLst/>
          </a:prstGeom>
          <a:noFill/>
          <a:ln w="9525">
            <a:solidFill>
              <a:schemeClr val="accent2"/>
            </a:solidFill>
            <a:prstDash val="sysDash"/>
            <a:miter lim="800000"/>
            <a:headEnd/>
            <a:tailEnd/>
          </a:ln>
        </p:spPr>
      </p:cxnSp>
      <p:sp>
        <p:nvSpPr>
          <p:cNvPr id="82" name="圆角矩形 214">
            <a:extLst>
              <a:ext uri="{FF2B5EF4-FFF2-40B4-BE49-F238E27FC236}">
                <a16:creationId xmlns:a16="http://schemas.microsoft.com/office/drawing/2014/main" id="{2BA7D6EF-5EC4-4B72-9C82-F015EB54416F}"/>
              </a:ext>
            </a:extLst>
          </p:cNvPr>
          <p:cNvSpPr/>
          <p:nvPr/>
        </p:nvSpPr>
        <p:spPr>
          <a:xfrm>
            <a:off x="6087288" y="6383203"/>
            <a:ext cx="2531590" cy="1343329"/>
          </a:xfrm>
          <a:prstGeom prst="roundRect">
            <a:avLst>
              <a:gd name="adj" fmla="val 11361"/>
            </a:avLst>
          </a:prstGeom>
          <a:noFill/>
          <a:ln w="9525">
            <a:solidFill>
              <a:schemeClr val="bg1">
                <a:lumMod val="65000"/>
              </a:schemeClr>
            </a:solidFill>
            <a:prstDash val="sysDash"/>
            <a:miter lim="800000"/>
            <a:headEnd/>
            <a:tailEnd/>
          </a:ln>
        </p:spPr>
        <p:txBody>
          <a:bodyPr wrap="none" lIns="109686" tIns="54844" rIns="109686" bIns="54844" anchor="ctr"/>
          <a:lstStyle/>
          <a:p>
            <a:pPr defTabSz="1096447">
              <a:defRPr/>
            </a:pPr>
            <a:r>
              <a:rPr lang="en-US" altLang="zh-CN" sz="3120" kern="0" dirty="0">
                <a:solidFill>
                  <a:sysClr val="windowText" lastClr="000000"/>
                </a:solidFill>
                <a:latin typeface="Calibri" pitchFamily="34" charset="0"/>
                <a:ea typeface="微软雅黑" pitchFamily="34" charset="-122"/>
                <a:cs typeface="Calibri" pitchFamily="34" charset="0"/>
              </a:rPr>
              <a:t>          </a:t>
            </a:r>
            <a:endParaRPr lang="zh-CN" altLang="en-US" sz="3120" kern="0" dirty="0">
              <a:solidFill>
                <a:sysClr val="windowText" lastClr="000000"/>
              </a:solidFill>
              <a:latin typeface="Calibri" pitchFamily="34" charset="0"/>
              <a:ea typeface="微软雅黑" pitchFamily="34" charset="-122"/>
              <a:cs typeface="Calibri" pitchFamily="34" charset="0"/>
            </a:endParaRPr>
          </a:p>
        </p:txBody>
      </p:sp>
      <p:sp>
        <p:nvSpPr>
          <p:cNvPr id="83" name="圆角矩形 45">
            <a:extLst>
              <a:ext uri="{FF2B5EF4-FFF2-40B4-BE49-F238E27FC236}">
                <a16:creationId xmlns:a16="http://schemas.microsoft.com/office/drawing/2014/main" id="{FDECCC4C-FDB6-43EA-B773-7F411FBEC5F4}"/>
              </a:ext>
            </a:extLst>
          </p:cNvPr>
          <p:cNvSpPr/>
          <p:nvPr/>
        </p:nvSpPr>
        <p:spPr>
          <a:xfrm>
            <a:off x="6403871" y="6155303"/>
            <a:ext cx="1898424" cy="507340"/>
          </a:xfrm>
          <a:prstGeom prst="roundRect">
            <a:avLst>
              <a:gd name="adj" fmla="val 50000"/>
            </a:avLst>
          </a:prstGeom>
          <a:solidFill>
            <a:srgbClr val="0070C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54844" rIns="0" bIns="54844" anchor="ctr" anchorCtr="1"/>
          <a:lstStyle/>
          <a:p>
            <a:pPr algn="r" fontAlgn="base">
              <a:spcBef>
                <a:spcPct val="0"/>
              </a:spcBef>
              <a:spcAft>
                <a:spcPct val="0"/>
              </a:spcAft>
            </a:pPr>
            <a:r>
              <a:rPr lang="en-US" altLang="zh-CN" sz="1800" b="1" kern="0" dirty="0"/>
              <a:t>Clay Sharp</a:t>
            </a:r>
          </a:p>
        </p:txBody>
      </p:sp>
      <p:sp>
        <p:nvSpPr>
          <p:cNvPr id="84" name="Text Box 16">
            <a:extLst>
              <a:ext uri="{FF2B5EF4-FFF2-40B4-BE49-F238E27FC236}">
                <a16:creationId xmlns:a16="http://schemas.microsoft.com/office/drawing/2014/main" id="{3F0D1466-3D81-4E2C-A1D5-CA3EA86D15BF}"/>
              </a:ext>
            </a:extLst>
          </p:cNvPr>
          <p:cNvSpPr txBox="1">
            <a:spLocks noChangeArrowheads="1"/>
          </p:cNvSpPr>
          <p:nvPr/>
        </p:nvSpPr>
        <p:spPr bwMode="auto">
          <a:xfrm>
            <a:off x="6150376" y="6641613"/>
            <a:ext cx="2374072" cy="1170192"/>
          </a:xfrm>
          <a:prstGeom prst="rect">
            <a:avLst/>
          </a:prstGeom>
          <a:noFill/>
          <a:ln w="12700">
            <a:noFill/>
            <a:miter lim="800000"/>
            <a:headEnd/>
            <a:tailEnd/>
          </a:ln>
        </p:spPr>
        <p:txBody>
          <a:bodyPr wrap="square">
            <a:spAutoFit/>
          </a:bodyPr>
          <a:lstStyle/>
          <a:p>
            <a:pPr>
              <a:lnSpc>
                <a:spcPct val="114000"/>
              </a:lnSpc>
              <a:buClr>
                <a:schemeClr val="bg1">
                  <a:lumMod val="50000"/>
                </a:schemeClr>
              </a:buClr>
              <a:buSzPct val="50000"/>
            </a:pPr>
            <a:r>
              <a:rPr lang="en-US" altLang="zh-CN" sz="1680" dirty="0">
                <a:latin typeface="Calibri" pitchFamily="34" charset="0"/>
              </a:rPr>
              <a:t>Central Regional Mgr.</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Central</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Texas</a:t>
            </a:r>
          </a:p>
          <a:p>
            <a:pPr>
              <a:lnSpc>
                <a:spcPct val="114000"/>
              </a:lnSpc>
              <a:buClr>
                <a:schemeClr val="bg1">
                  <a:lumMod val="50000"/>
                </a:schemeClr>
              </a:buClr>
              <a:buSzPct val="50000"/>
            </a:pPr>
            <a:endParaRPr lang="en-US" altLang="zh-CN" sz="1680" dirty="0">
              <a:latin typeface="Calibri" pitchFamily="34" charset="0"/>
              <a:cs typeface="Calibri" pitchFamily="34" charset="0"/>
            </a:endParaRPr>
          </a:p>
        </p:txBody>
      </p:sp>
      <p:sp>
        <p:nvSpPr>
          <p:cNvPr id="81" name="Oval 25">
            <a:extLst>
              <a:ext uri="{FF2B5EF4-FFF2-40B4-BE49-F238E27FC236}">
                <a16:creationId xmlns:a16="http://schemas.microsoft.com/office/drawing/2014/main" id="{C79EB039-FCEF-4D58-A140-D76E9F98803B}"/>
              </a:ext>
            </a:extLst>
          </p:cNvPr>
          <p:cNvSpPr>
            <a:spLocks noChangeArrowheads="1"/>
          </p:cNvSpPr>
          <p:nvPr/>
        </p:nvSpPr>
        <p:spPr bwMode="gray">
          <a:xfrm>
            <a:off x="5666437" y="5243730"/>
            <a:ext cx="130585" cy="130585"/>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cxnSp>
        <p:nvCxnSpPr>
          <p:cNvPr id="100" name="肘形连接符 194">
            <a:extLst>
              <a:ext uri="{FF2B5EF4-FFF2-40B4-BE49-F238E27FC236}">
                <a16:creationId xmlns:a16="http://schemas.microsoft.com/office/drawing/2014/main" id="{042C07FB-56F8-4C60-A319-11D2DA00CBF2}"/>
              </a:ext>
            </a:extLst>
          </p:cNvPr>
          <p:cNvCxnSpPr>
            <a:cxnSpLocks/>
            <a:stCxn id="101" idx="2"/>
            <a:endCxn id="104" idx="5"/>
          </p:cNvCxnSpPr>
          <p:nvPr/>
        </p:nvCxnSpPr>
        <p:spPr>
          <a:xfrm rot="16200000" flipH="1">
            <a:off x="3836652" y="3417130"/>
            <a:ext cx="1827574" cy="528157"/>
          </a:xfrm>
          <a:prstGeom prst="bentConnector3">
            <a:avLst>
              <a:gd name="adj1" fmla="val 116056"/>
            </a:avLst>
          </a:prstGeom>
          <a:noFill/>
          <a:ln w="9525">
            <a:solidFill>
              <a:schemeClr val="accent2"/>
            </a:solidFill>
            <a:prstDash val="sysDash"/>
            <a:miter lim="800000"/>
            <a:headEnd/>
            <a:tailEnd/>
          </a:ln>
        </p:spPr>
      </p:cxnSp>
      <p:sp>
        <p:nvSpPr>
          <p:cNvPr id="101" name="圆角矩形 196">
            <a:extLst>
              <a:ext uri="{FF2B5EF4-FFF2-40B4-BE49-F238E27FC236}">
                <a16:creationId xmlns:a16="http://schemas.microsoft.com/office/drawing/2014/main" id="{A756B2D6-6996-4176-B733-CCE76F64D012}"/>
              </a:ext>
            </a:extLst>
          </p:cNvPr>
          <p:cNvSpPr/>
          <p:nvPr/>
        </p:nvSpPr>
        <p:spPr>
          <a:xfrm>
            <a:off x="3156251" y="1155956"/>
            <a:ext cx="2660219" cy="1611467"/>
          </a:xfrm>
          <a:prstGeom prst="roundRect">
            <a:avLst>
              <a:gd name="adj" fmla="val 11361"/>
            </a:avLst>
          </a:prstGeom>
          <a:noFill/>
          <a:ln w="9525">
            <a:solidFill>
              <a:schemeClr val="bg1">
                <a:lumMod val="65000"/>
              </a:schemeClr>
            </a:solidFill>
            <a:prstDash val="sysDash"/>
            <a:miter lim="800000"/>
            <a:headEnd/>
            <a:tailEnd/>
          </a:ln>
        </p:spPr>
        <p:txBody>
          <a:bodyPr wrap="none" lIns="109686" tIns="54844" rIns="109686" bIns="54844" anchor="ctr"/>
          <a:lstStyle/>
          <a:p>
            <a:pPr defTabSz="1096447">
              <a:defRPr/>
            </a:pPr>
            <a:r>
              <a:rPr lang="en-US" altLang="zh-CN" sz="3120" kern="0" dirty="0">
                <a:solidFill>
                  <a:sysClr val="windowText" lastClr="000000"/>
                </a:solidFill>
                <a:latin typeface="Calibri" pitchFamily="34" charset="0"/>
                <a:ea typeface="微软雅黑" pitchFamily="34" charset="-122"/>
                <a:cs typeface="Calibri" pitchFamily="34" charset="0"/>
              </a:rPr>
              <a:t>          </a:t>
            </a:r>
            <a:endParaRPr lang="zh-CN" altLang="en-US" sz="3120" kern="0" dirty="0">
              <a:solidFill>
                <a:sysClr val="windowText" lastClr="000000"/>
              </a:solidFill>
              <a:latin typeface="Calibri" pitchFamily="34" charset="0"/>
              <a:ea typeface="微软雅黑" pitchFamily="34" charset="-122"/>
              <a:cs typeface="Calibri" pitchFamily="34" charset="0"/>
            </a:endParaRPr>
          </a:p>
        </p:txBody>
      </p:sp>
      <p:sp>
        <p:nvSpPr>
          <p:cNvPr id="102" name="圆角矩形 45">
            <a:extLst>
              <a:ext uri="{FF2B5EF4-FFF2-40B4-BE49-F238E27FC236}">
                <a16:creationId xmlns:a16="http://schemas.microsoft.com/office/drawing/2014/main" id="{894F902B-246D-4507-8380-C63AE3D137D4}"/>
              </a:ext>
            </a:extLst>
          </p:cNvPr>
          <p:cNvSpPr/>
          <p:nvPr/>
        </p:nvSpPr>
        <p:spPr>
          <a:xfrm>
            <a:off x="3601463" y="907164"/>
            <a:ext cx="1898424" cy="507340"/>
          </a:xfrm>
          <a:prstGeom prst="roundRect">
            <a:avLst>
              <a:gd name="adj" fmla="val 50000"/>
            </a:avLst>
          </a:prstGeom>
          <a:solidFill>
            <a:srgbClr val="7030A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54844" rIns="0" bIns="54844" anchor="ctr" anchorCtr="1"/>
          <a:lstStyle/>
          <a:p>
            <a:pPr algn="r" fontAlgn="base">
              <a:spcBef>
                <a:spcPct val="0"/>
              </a:spcBef>
              <a:spcAft>
                <a:spcPct val="0"/>
              </a:spcAft>
            </a:pPr>
            <a:r>
              <a:rPr lang="en-US" altLang="zh-CN" sz="1800" b="1" kern="0" dirty="0">
                <a:solidFill>
                  <a:schemeClr val="bg1"/>
                </a:solidFill>
              </a:rPr>
              <a:t>Kyle Wiberg</a:t>
            </a:r>
          </a:p>
        </p:txBody>
      </p:sp>
      <p:sp>
        <p:nvSpPr>
          <p:cNvPr id="103" name="Text Box 16">
            <a:extLst>
              <a:ext uri="{FF2B5EF4-FFF2-40B4-BE49-F238E27FC236}">
                <a16:creationId xmlns:a16="http://schemas.microsoft.com/office/drawing/2014/main" id="{8D1C642F-85C2-487D-AE6A-337CB353E5CC}"/>
              </a:ext>
            </a:extLst>
          </p:cNvPr>
          <p:cNvSpPr txBox="1">
            <a:spLocks noChangeArrowheads="1"/>
          </p:cNvSpPr>
          <p:nvPr/>
        </p:nvSpPr>
        <p:spPr bwMode="auto">
          <a:xfrm>
            <a:off x="3251065" y="1397083"/>
            <a:ext cx="2499158" cy="1383136"/>
          </a:xfrm>
          <a:prstGeom prst="rect">
            <a:avLst/>
          </a:prstGeom>
          <a:noFill/>
          <a:ln w="12700">
            <a:noFill/>
            <a:miter lim="800000"/>
            <a:headEnd/>
            <a:tailEnd/>
          </a:ln>
        </p:spPr>
        <p:txBody>
          <a:bodyPr wrap="square">
            <a:spAutoFit/>
          </a:bodyPr>
          <a:lstStyle/>
          <a:p>
            <a:pPr>
              <a:lnSpc>
                <a:spcPct val="114000"/>
              </a:lnSpc>
              <a:buClr>
                <a:schemeClr val="bg1">
                  <a:lumMod val="50000"/>
                </a:schemeClr>
              </a:buClr>
              <a:buSzPct val="50000"/>
            </a:pPr>
            <a:r>
              <a:rPr lang="en-US" altLang="zh-CN" sz="1680" dirty="0">
                <a:latin typeface="Calibri" pitchFamily="34" charset="0"/>
                <a:cs typeface="Calibri" pitchFamily="34" charset="0"/>
              </a:rPr>
              <a:t>Mountain Regional Mgr.</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Mountain States</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North Central</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cs typeface="Calibri" pitchFamily="34" charset="0"/>
              </a:rPr>
              <a:t>Southwest</a:t>
            </a:r>
          </a:p>
          <a:p>
            <a:pPr marL="135256" indent="-135256">
              <a:lnSpc>
                <a:spcPct val="114000"/>
              </a:lnSpc>
              <a:buClr>
                <a:schemeClr val="bg1">
                  <a:lumMod val="50000"/>
                </a:schemeClr>
              </a:buClr>
              <a:buSzPct val="100000"/>
              <a:buFont typeface="Arial" panose="020B0604020202020204" pitchFamily="34" charset="0"/>
              <a:buChar char="•"/>
            </a:pPr>
            <a:endParaRPr lang="en-US" altLang="zh-CN" sz="1440" dirty="0">
              <a:latin typeface="Calibri" pitchFamily="34" charset="0"/>
            </a:endParaRPr>
          </a:p>
        </p:txBody>
      </p:sp>
      <p:sp>
        <p:nvSpPr>
          <p:cNvPr id="104" name="Oval 25">
            <a:extLst>
              <a:ext uri="{FF2B5EF4-FFF2-40B4-BE49-F238E27FC236}">
                <a16:creationId xmlns:a16="http://schemas.microsoft.com/office/drawing/2014/main" id="{2DBD3E0B-26E3-48B2-A283-9C0DF4566E1F}"/>
              </a:ext>
            </a:extLst>
          </p:cNvPr>
          <p:cNvSpPr>
            <a:spLocks noChangeArrowheads="1"/>
          </p:cNvSpPr>
          <p:nvPr/>
        </p:nvSpPr>
        <p:spPr bwMode="gray">
          <a:xfrm>
            <a:off x="4903057" y="4483534"/>
            <a:ext cx="130585" cy="130585"/>
          </a:xfrm>
          <a:prstGeom prst="ellipse">
            <a:avLst/>
          </a:prstGeom>
          <a:solidFill>
            <a:schemeClr val="accent2"/>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05" name="圆角矩形 214">
            <a:extLst>
              <a:ext uri="{FF2B5EF4-FFF2-40B4-BE49-F238E27FC236}">
                <a16:creationId xmlns:a16="http://schemas.microsoft.com/office/drawing/2014/main" id="{0BE342DD-C55C-4878-A907-3915DF40B37D}"/>
              </a:ext>
            </a:extLst>
          </p:cNvPr>
          <p:cNvSpPr/>
          <p:nvPr/>
        </p:nvSpPr>
        <p:spPr>
          <a:xfrm>
            <a:off x="5901789" y="1189702"/>
            <a:ext cx="2696596" cy="1569823"/>
          </a:xfrm>
          <a:prstGeom prst="roundRect">
            <a:avLst>
              <a:gd name="adj" fmla="val 11361"/>
            </a:avLst>
          </a:prstGeom>
          <a:noFill/>
          <a:ln w="9525">
            <a:solidFill>
              <a:schemeClr val="bg1">
                <a:lumMod val="65000"/>
              </a:schemeClr>
            </a:solidFill>
            <a:prstDash val="sysDash"/>
            <a:miter lim="800000"/>
            <a:headEnd/>
            <a:tailEnd/>
          </a:ln>
        </p:spPr>
        <p:txBody>
          <a:bodyPr wrap="none" lIns="109686" tIns="54844" rIns="109686" bIns="54844" anchor="ctr"/>
          <a:lstStyle/>
          <a:p>
            <a:pPr defTabSz="1096447">
              <a:defRPr/>
            </a:pPr>
            <a:r>
              <a:rPr lang="en-US" altLang="zh-CN" sz="3120" kern="0" dirty="0">
                <a:solidFill>
                  <a:sysClr val="windowText" lastClr="000000"/>
                </a:solidFill>
                <a:latin typeface="Calibri" pitchFamily="34" charset="0"/>
                <a:ea typeface="微软雅黑" pitchFamily="34" charset="-122"/>
                <a:cs typeface="Calibri" pitchFamily="34" charset="0"/>
              </a:rPr>
              <a:t>          </a:t>
            </a:r>
            <a:endParaRPr lang="zh-CN" altLang="en-US" sz="3120" kern="0" dirty="0">
              <a:solidFill>
                <a:sysClr val="windowText" lastClr="000000"/>
              </a:solidFill>
              <a:latin typeface="Calibri" pitchFamily="34" charset="0"/>
              <a:ea typeface="微软雅黑" pitchFamily="34" charset="-122"/>
              <a:cs typeface="Calibri" pitchFamily="34" charset="0"/>
            </a:endParaRPr>
          </a:p>
        </p:txBody>
      </p:sp>
      <p:sp>
        <p:nvSpPr>
          <p:cNvPr id="106" name="圆角矩形 45">
            <a:extLst>
              <a:ext uri="{FF2B5EF4-FFF2-40B4-BE49-F238E27FC236}">
                <a16:creationId xmlns:a16="http://schemas.microsoft.com/office/drawing/2014/main" id="{883AEDEE-DCF3-4BF8-9174-2BFF40B269F6}"/>
              </a:ext>
            </a:extLst>
          </p:cNvPr>
          <p:cNvSpPr/>
          <p:nvPr/>
        </p:nvSpPr>
        <p:spPr>
          <a:xfrm>
            <a:off x="6155668" y="907164"/>
            <a:ext cx="1898424" cy="507340"/>
          </a:xfrm>
          <a:prstGeom prst="roundRect">
            <a:avLst>
              <a:gd name="adj" fmla="val 50000"/>
            </a:avLst>
          </a:prstGeom>
          <a:solidFill>
            <a:srgbClr val="FF0000"/>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54844" rIns="0" bIns="54844" anchor="ctr" anchorCtr="1"/>
          <a:lstStyle/>
          <a:p>
            <a:pPr algn="r" fontAlgn="base">
              <a:spcBef>
                <a:spcPct val="0"/>
              </a:spcBef>
              <a:spcAft>
                <a:spcPct val="0"/>
              </a:spcAft>
            </a:pPr>
            <a:r>
              <a:rPr lang="en-US" altLang="zh-CN" sz="1800" b="1" kern="0" dirty="0"/>
              <a:t>Ken Minard</a:t>
            </a:r>
          </a:p>
        </p:txBody>
      </p:sp>
      <p:sp>
        <p:nvSpPr>
          <p:cNvPr id="107" name="Text Box 16">
            <a:extLst>
              <a:ext uri="{FF2B5EF4-FFF2-40B4-BE49-F238E27FC236}">
                <a16:creationId xmlns:a16="http://schemas.microsoft.com/office/drawing/2014/main" id="{6BFADD64-7E8A-47CE-9550-9E07376AC31B}"/>
              </a:ext>
            </a:extLst>
          </p:cNvPr>
          <p:cNvSpPr txBox="1">
            <a:spLocks noChangeArrowheads="1"/>
          </p:cNvSpPr>
          <p:nvPr/>
        </p:nvSpPr>
        <p:spPr bwMode="auto">
          <a:xfrm>
            <a:off x="5927199" y="1397083"/>
            <a:ext cx="2661766" cy="1130502"/>
          </a:xfrm>
          <a:prstGeom prst="rect">
            <a:avLst/>
          </a:prstGeom>
          <a:noFill/>
          <a:ln w="12700">
            <a:noFill/>
            <a:miter lim="800000"/>
            <a:headEnd/>
            <a:tailEnd/>
          </a:ln>
        </p:spPr>
        <p:txBody>
          <a:bodyPr wrap="square">
            <a:spAutoFit/>
          </a:bodyPr>
          <a:lstStyle/>
          <a:p>
            <a:pPr>
              <a:lnSpc>
                <a:spcPct val="114000"/>
              </a:lnSpc>
              <a:buClr>
                <a:schemeClr val="bg1">
                  <a:lumMod val="50000"/>
                </a:schemeClr>
              </a:buClr>
              <a:buSzPct val="50000"/>
            </a:pPr>
            <a:r>
              <a:rPr lang="en-US" altLang="zh-CN" sz="1680" dirty="0">
                <a:latin typeface="Calibri" pitchFamily="34" charset="0"/>
                <a:cs typeface="Calibri" pitchFamily="34" charset="0"/>
              </a:rPr>
              <a:t>Great Lakes Regional Mgr.</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Chicago </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Michigan</a:t>
            </a:r>
          </a:p>
          <a:p>
            <a:pPr marL="135256" indent="-135256">
              <a:lnSpc>
                <a:spcPct val="114000"/>
              </a:lnSpc>
              <a:buClr>
                <a:schemeClr val="bg1">
                  <a:lumMod val="50000"/>
                </a:schemeClr>
              </a:buClr>
              <a:buSzPct val="100000"/>
              <a:buFont typeface="Arial" panose="020B0604020202020204" pitchFamily="34" charset="0"/>
              <a:buChar char="•"/>
            </a:pPr>
            <a:r>
              <a:rPr lang="en-US" altLang="zh-CN" sz="1440" dirty="0">
                <a:latin typeface="Calibri" pitchFamily="34" charset="0"/>
              </a:rPr>
              <a:t>Midwest</a:t>
            </a:r>
          </a:p>
        </p:txBody>
      </p:sp>
      <p:cxnSp>
        <p:nvCxnSpPr>
          <p:cNvPr id="109" name="肘形连接符 206">
            <a:extLst>
              <a:ext uri="{FF2B5EF4-FFF2-40B4-BE49-F238E27FC236}">
                <a16:creationId xmlns:a16="http://schemas.microsoft.com/office/drawing/2014/main" id="{D9BE6D1F-549B-4751-9C2C-176B59CDC517}"/>
              </a:ext>
            </a:extLst>
          </p:cNvPr>
          <p:cNvCxnSpPr>
            <a:cxnSpLocks/>
            <a:stCxn id="105" idx="2"/>
          </p:cNvCxnSpPr>
          <p:nvPr/>
        </p:nvCxnSpPr>
        <p:spPr>
          <a:xfrm rot="5400000">
            <a:off x="6466820" y="3190604"/>
            <a:ext cx="1214348" cy="352188"/>
          </a:xfrm>
          <a:prstGeom prst="bentConnector3">
            <a:avLst>
              <a:gd name="adj1" fmla="val 50000"/>
            </a:avLst>
          </a:prstGeom>
          <a:noFill/>
          <a:ln w="9525">
            <a:solidFill>
              <a:schemeClr val="accent2"/>
            </a:solidFill>
            <a:prstDash val="sysDash"/>
            <a:miter lim="800000"/>
            <a:headEnd/>
            <a:tailEnd/>
          </a:ln>
        </p:spPr>
      </p:cxnSp>
      <p:sp>
        <p:nvSpPr>
          <p:cNvPr id="108" name="Oval 25">
            <a:extLst>
              <a:ext uri="{FF2B5EF4-FFF2-40B4-BE49-F238E27FC236}">
                <a16:creationId xmlns:a16="http://schemas.microsoft.com/office/drawing/2014/main" id="{5E597DBF-84A4-4285-90CA-BCAA70DFA25F}"/>
              </a:ext>
            </a:extLst>
          </p:cNvPr>
          <p:cNvSpPr>
            <a:spLocks noChangeArrowheads="1"/>
          </p:cNvSpPr>
          <p:nvPr/>
        </p:nvSpPr>
        <p:spPr bwMode="gray">
          <a:xfrm>
            <a:off x="3446140" y="3191768"/>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10" name="Oval 25">
            <a:extLst>
              <a:ext uri="{FF2B5EF4-FFF2-40B4-BE49-F238E27FC236}">
                <a16:creationId xmlns:a16="http://schemas.microsoft.com/office/drawing/2014/main" id="{0B813BEE-5828-419A-889E-B8266A9C040F}"/>
              </a:ext>
            </a:extLst>
          </p:cNvPr>
          <p:cNvSpPr>
            <a:spLocks noChangeArrowheads="1"/>
          </p:cNvSpPr>
          <p:nvPr/>
        </p:nvSpPr>
        <p:spPr bwMode="gray">
          <a:xfrm>
            <a:off x="3211785" y="4377012"/>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11" name="Oval 25">
            <a:extLst>
              <a:ext uri="{FF2B5EF4-FFF2-40B4-BE49-F238E27FC236}">
                <a16:creationId xmlns:a16="http://schemas.microsoft.com/office/drawing/2014/main" id="{3AC98DD9-1292-4BCC-AE1D-24B187E20FF4}"/>
              </a:ext>
            </a:extLst>
          </p:cNvPr>
          <p:cNvSpPr>
            <a:spLocks noChangeArrowheads="1"/>
          </p:cNvSpPr>
          <p:nvPr/>
        </p:nvSpPr>
        <p:spPr bwMode="gray">
          <a:xfrm>
            <a:off x="3333004" y="4778755"/>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12" name="Oval 25">
            <a:extLst>
              <a:ext uri="{FF2B5EF4-FFF2-40B4-BE49-F238E27FC236}">
                <a16:creationId xmlns:a16="http://schemas.microsoft.com/office/drawing/2014/main" id="{0D4C4EC5-8F0F-43E0-AFA0-94578EEA06FA}"/>
              </a:ext>
            </a:extLst>
          </p:cNvPr>
          <p:cNvSpPr>
            <a:spLocks noChangeArrowheads="1"/>
          </p:cNvSpPr>
          <p:nvPr/>
        </p:nvSpPr>
        <p:spPr bwMode="gray">
          <a:xfrm>
            <a:off x="4091274" y="4961584"/>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14" name="Oval 25">
            <a:extLst>
              <a:ext uri="{FF2B5EF4-FFF2-40B4-BE49-F238E27FC236}">
                <a16:creationId xmlns:a16="http://schemas.microsoft.com/office/drawing/2014/main" id="{C5C744D2-3FB7-4BD5-9BA2-E027DDCEF83F}"/>
              </a:ext>
            </a:extLst>
          </p:cNvPr>
          <p:cNvSpPr>
            <a:spLocks noChangeArrowheads="1"/>
          </p:cNvSpPr>
          <p:nvPr/>
        </p:nvSpPr>
        <p:spPr bwMode="gray">
          <a:xfrm>
            <a:off x="4911627" y="4339774"/>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15" name="Oval 25">
            <a:extLst>
              <a:ext uri="{FF2B5EF4-FFF2-40B4-BE49-F238E27FC236}">
                <a16:creationId xmlns:a16="http://schemas.microsoft.com/office/drawing/2014/main" id="{6AA97B57-3A5E-4BE5-9F99-134CE391E381}"/>
              </a:ext>
            </a:extLst>
          </p:cNvPr>
          <p:cNvSpPr>
            <a:spLocks noChangeArrowheads="1"/>
          </p:cNvSpPr>
          <p:nvPr/>
        </p:nvSpPr>
        <p:spPr bwMode="gray">
          <a:xfrm>
            <a:off x="5930540" y="4292746"/>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16" name="Oval 25">
            <a:extLst>
              <a:ext uri="{FF2B5EF4-FFF2-40B4-BE49-F238E27FC236}">
                <a16:creationId xmlns:a16="http://schemas.microsoft.com/office/drawing/2014/main" id="{1D2D7FAE-5FDE-4305-B4D0-B3C63A10B8B3}"/>
              </a:ext>
            </a:extLst>
          </p:cNvPr>
          <p:cNvSpPr>
            <a:spLocks noChangeArrowheads="1"/>
          </p:cNvSpPr>
          <p:nvPr/>
        </p:nvSpPr>
        <p:spPr bwMode="gray">
          <a:xfrm>
            <a:off x="6087289" y="3634366"/>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17" name="Oval 25">
            <a:extLst>
              <a:ext uri="{FF2B5EF4-FFF2-40B4-BE49-F238E27FC236}">
                <a16:creationId xmlns:a16="http://schemas.microsoft.com/office/drawing/2014/main" id="{DD9D76C5-A45A-47D3-95D5-706E6B326921}"/>
              </a:ext>
            </a:extLst>
          </p:cNvPr>
          <p:cNvSpPr>
            <a:spLocks noChangeArrowheads="1"/>
          </p:cNvSpPr>
          <p:nvPr/>
        </p:nvSpPr>
        <p:spPr bwMode="gray">
          <a:xfrm>
            <a:off x="6646384" y="3963555"/>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18" name="Oval 25">
            <a:extLst>
              <a:ext uri="{FF2B5EF4-FFF2-40B4-BE49-F238E27FC236}">
                <a16:creationId xmlns:a16="http://schemas.microsoft.com/office/drawing/2014/main" id="{C8D4A3F7-2A6B-49A9-BA25-27B89FB35975}"/>
              </a:ext>
            </a:extLst>
          </p:cNvPr>
          <p:cNvSpPr>
            <a:spLocks noChangeArrowheads="1"/>
          </p:cNvSpPr>
          <p:nvPr/>
        </p:nvSpPr>
        <p:spPr bwMode="gray">
          <a:xfrm>
            <a:off x="6912871" y="4146435"/>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19" name="Oval 25">
            <a:extLst>
              <a:ext uri="{FF2B5EF4-FFF2-40B4-BE49-F238E27FC236}">
                <a16:creationId xmlns:a16="http://schemas.microsoft.com/office/drawing/2014/main" id="{2EDD639D-CD6E-44B7-9772-A891CC41913F}"/>
              </a:ext>
            </a:extLst>
          </p:cNvPr>
          <p:cNvSpPr>
            <a:spLocks noChangeArrowheads="1"/>
          </p:cNvSpPr>
          <p:nvPr/>
        </p:nvSpPr>
        <p:spPr bwMode="gray">
          <a:xfrm>
            <a:off x="7043497" y="3775444"/>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20" name="Oval 25">
            <a:extLst>
              <a:ext uri="{FF2B5EF4-FFF2-40B4-BE49-F238E27FC236}">
                <a16:creationId xmlns:a16="http://schemas.microsoft.com/office/drawing/2014/main" id="{078B7144-DD4A-4683-A095-8AAD8BEBF365}"/>
              </a:ext>
            </a:extLst>
          </p:cNvPr>
          <p:cNvSpPr>
            <a:spLocks noChangeArrowheads="1"/>
          </p:cNvSpPr>
          <p:nvPr/>
        </p:nvSpPr>
        <p:spPr bwMode="gray">
          <a:xfrm>
            <a:off x="5752881" y="5243716"/>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21" name="Oval 25">
            <a:extLst>
              <a:ext uri="{FF2B5EF4-FFF2-40B4-BE49-F238E27FC236}">
                <a16:creationId xmlns:a16="http://schemas.microsoft.com/office/drawing/2014/main" id="{AEB5E3BD-787D-40F4-AC9F-307F99458413}"/>
              </a:ext>
            </a:extLst>
          </p:cNvPr>
          <p:cNvSpPr>
            <a:spLocks noChangeArrowheads="1"/>
          </p:cNvSpPr>
          <p:nvPr/>
        </p:nvSpPr>
        <p:spPr bwMode="gray">
          <a:xfrm>
            <a:off x="5988015" y="5677406"/>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22" name="Oval 25">
            <a:extLst>
              <a:ext uri="{FF2B5EF4-FFF2-40B4-BE49-F238E27FC236}">
                <a16:creationId xmlns:a16="http://schemas.microsoft.com/office/drawing/2014/main" id="{1B1CB752-0D9D-4254-AA6A-F5211F18F403}"/>
              </a:ext>
            </a:extLst>
          </p:cNvPr>
          <p:cNvSpPr>
            <a:spLocks noChangeArrowheads="1"/>
          </p:cNvSpPr>
          <p:nvPr/>
        </p:nvSpPr>
        <p:spPr bwMode="gray">
          <a:xfrm>
            <a:off x="7717540" y="5745327"/>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23" name="Oval 25">
            <a:extLst>
              <a:ext uri="{FF2B5EF4-FFF2-40B4-BE49-F238E27FC236}">
                <a16:creationId xmlns:a16="http://schemas.microsoft.com/office/drawing/2014/main" id="{73F4DD97-BAB4-4E6A-BD1A-D1F194B4E20E}"/>
              </a:ext>
            </a:extLst>
          </p:cNvPr>
          <p:cNvSpPr>
            <a:spLocks noChangeArrowheads="1"/>
          </p:cNvSpPr>
          <p:nvPr/>
        </p:nvSpPr>
        <p:spPr bwMode="gray">
          <a:xfrm>
            <a:off x="7356998" y="5050387"/>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24" name="Oval 25">
            <a:extLst>
              <a:ext uri="{FF2B5EF4-FFF2-40B4-BE49-F238E27FC236}">
                <a16:creationId xmlns:a16="http://schemas.microsoft.com/office/drawing/2014/main" id="{C9BB4EF0-67AC-4D15-A3AA-44542A398767}"/>
              </a:ext>
            </a:extLst>
          </p:cNvPr>
          <p:cNvSpPr>
            <a:spLocks noChangeArrowheads="1"/>
          </p:cNvSpPr>
          <p:nvPr/>
        </p:nvSpPr>
        <p:spPr bwMode="gray">
          <a:xfrm>
            <a:off x="7602583" y="4637596"/>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25" name="Oval 25">
            <a:extLst>
              <a:ext uri="{FF2B5EF4-FFF2-40B4-BE49-F238E27FC236}">
                <a16:creationId xmlns:a16="http://schemas.microsoft.com/office/drawing/2014/main" id="{BE7E51D4-4AC4-44DB-866B-78FCD826FA3B}"/>
              </a:ext>
            </a:extLst>
          </p:cNvPr>
          <p:cNvSpPr>
            <a:spLocks noChangeArrowheads="1"/>
          </p:cNvSpPr>
          <p:nvPr/>
        </p:nvSpPr>
        <p:spPr bwMode="gray">
          <a:xfrm>
            <a:off x="7837717" y="4026256"/>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26" name="Oval 25">
            <a:extLst>
              <a:ext uri="{FF2B5EF4-FFF2-40B4-BE49-F238E27FC236}">
                <a16:creationId xmlns:a16="http://schemas.microsoft.com/office/drawing/2014/main" id="{87CDCF27-0F2C-4140-B257-21406523F358}"/>
              </a:ext>
            </a:extLst>
          </p:cNvPr>
          <p:cNvSpPr>
            <a:spLocks noChangeArrowheads="1"/>
          </p:cNvSpPr>
          <p:nvPr/>
        </p:nvSpPr>
        <p:spPr bwMode="gray">
          <a:xfrm>
            <a:off x="8031048" y="3603008"/>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27" name="Oval 25">
            <a:extLst>
              <a:ext uri="{FF2B5EF4-FFF2-40B4-BE49-F238E27FC236}">
                <a16:creationId xmlns:a16="http://schemas.microsoft.com/office/drawing/2014/main" id="{2B146501-DDAC-4227-B1A7-DC138F6D819F}"/>
              </a:ext>
            </a:extLst>
          </p:cNvPr>
          <p:cNvSpPr>
            <a:spLocks noChangeArrowheads="1"/>
          </p:cNvSpPr>
          <p:nvPr/>
        </p:nvSpPr>
        <p:spPr bwMode="gray">
          <a:xfrm>
            <a:off x="8224378" y="3441024"/>
            <a:ext cx="130585" cy="130585"/>
          </a:xfrm>
          <a:prstGeom prst="ellipse">
            <a:avLst/>
          </a:prstGeom>
          <a:solidFill>
            <a:schemeClr val="bg1"/>
          </a:solidFill>
          <a:ln w="12700">
            <a:solidFill>
              <a:schemeClr val="tx1"/>
            </a:solidFill>
            <a:round/>
            <a:headEnd/>
            <a:tailEnd/>
          </a:ln>
          <a:effectLst>
            <a:outerShdw dist="35921" dir="2700000" sx="66000" sy="66000" algn="ctr" rotWithShape="0">
              <a:srgbClr val="1C1C1C">
                <a:alpha val="50000"/>
              </a:srgbClr>
            </a:outerShdw>
          </a:effectLst>
        </p:spPr>
        <p:txBody>
          <a:bodyPr wrap="none" anchor="ctr"/>
          <a:lstStyle/>
          <a:p>
            <a:endParaRPr lang="zh-CN" altLang="en-US" sz="3120" kern="0" dirty="0">
              <a:solidFill>
                <a:sysClr val="windowText" lastClr="000000"/>
              </a:solidFill>
              <a:latin typeface="Calibri" pitchFamily="34" charset="0"/>
            </a:endParaRPr>
          </a:p>
        </p:txBody>
      </p:sp>
      <p:sp>
        <p:nvSpPr>
          <p:cNvPr id="131" name="圆角矩形 45">
            <a:extLst>
              <a:ext uri="{FF2B5EF4-FFF2-40B4-BE49-F238E27FC236}">
                <a16:creationId xmlns:a16="http://schemas.microsoft.com/office/drawing/2014/main" id="{50649D76-3A11-4FD5-BF8F-214BC3961C14}"/>
              </a:ext>
            </a:extLst>
          </p:cNvPr>
          <p:cNvSpPr/>
          <p:nvPr/>
        </p:nvSpPr>
        <p:spPr>
          <a:xfrm>
            <a:off x="8926466" y="901528"/>
            <a:ext cx="1898424" cy="507340"/>
          </a:xfrm>
          <a:prstGeom prst="roundRect">
            <a:avLst>
              <a:gd name="adj" fmla="val 50000"/>
            </a:avLst>
          </a:prstGeom>
          <a:solidFill>
            <a:schemeClr val="tx1"/>
          </a:solidFill>
          <a:ln w="19050" cmpd="sng">
            <a:solidFill>
              <a:srgbClr val="FFFFFF"/>
            </a:solidFill>
            <a:prstDash val="solid"/>
            <a:round/>
            <a:headEnd/>
            <a:tailEnd/>
          </a:ln>
          <a:effectLst>
            <a:outerShdw dist="28398" dir="6993903" algn="ctr" rotWithShape="0">
              <a:srgbClr val="B2B2B2">
                <a:alpha val="50000"/>
              </a:srgbClr>
            </a:outerShdw>
          </a:effectLst>
        </p:spPr>
        <p:txBody>
          <a:bodyPr lIns="0" tIns="54844" rIns="0" bIns="54844" anchor="ctr" anchorCtr="1"/>
          <a:lstStyle/>
          <a:p>
            <a:pPr algn="r" fontAlgn="base">
              <a:spcBef>
                <a:spcPct val="0"/>
              </a:spcBef>
              <a:spcAft>
                <a:spcPct val="0"/>
              </a:spcAft>
            </a:pPr>
            <a:r>
              <a:rPr lang="en-US" altLang="zh-CN" sz="1800" b="1" kern="0" dirty="0">
                <a:solidFill>
                  <a:schemeClr val="bg1"/>
                </a:solidFill>
              </a:rPr>
              <a:t>Paul Cernak</a:t>
            </a:r>
          </a:p>
        </p:txBody>
      </p:sp>
      <p:sp>
        <p:nvSpPr>
          <p:cNvPr id="128" name="Title 1">
            <a:extLst>
              <a:ext uri="{FF2B5EF4-FFF2-40B4-BE49-F238E27FC236}">
                <a16:creationId xmlns:a16="http://schemas.microsoft.com/office/drawing/2014/main" id="{019833BD-BEB7-4AB3-8BF0-5FA9123B91F5}"/>
              </a:ext>
            </a:extLst>
          </p:cNvPr>
          <p:cNvSpPr txBox="1">
            <a:spLocks/>
          </p:cNvSpPr>
          <p:nvPr/>
        </p:nvSpPr>
        <p:spPr bwMode="gray">
          <a:xfrm>
            <a:off x="532809" y="191417"/>
            <a:ext cx="10720811" cy="651524"/>
          </a:xfrm>
          <a:prstGeom prst="rect">
            <a:avLst/>
          </a:prstGeom>
        </p:spPr>
        <p:txBody>
          <a:bodyPr vert="horz" lIns="0" tIns="65311" rIns="130622" bIns="65311" rtlCol="0" anchor="t">
            <a:noAutofit/>
          </a:bodyPr>
          <a:lstStyle>
            <a:lvl1pPr algn="l" defTabSz="653110" rtl="0" eaLnBrk="1" latinLnBrk="0" hangingPunct="1">
              <a:spcBef>
                <a:spcPct val="0"/>
              </a:spcBef>
              <a:buNone/>
              <a:defRPr sz="3600" b="0" kern="1200">
                <a:solidFill>
                  <a:schemeClr val="bg2"/>
                </a:solidFill>
                <a:latin typeface="+mj-lt"/>
                <a:ea typeface="+mj-ea"/>
                <a:cs typeface="+mj-cs"/>
              </a:defRPr>
            </a:lvl1pPr>
          </a:lstStyle>
          <a:p>
            <a:r>
              <a:rPr lang="en-US" dirty="0"/>
              <a:t>ISONAS REGIONAL TERRITORIES – May 1, 2019 </a:t>
            </a:r>
          </a:p>
        </p:txBody>
      </p:sp>
    </p:spTree>
    <p:extLst>
      <p:ext uri="{BB962C8B-B14F-4D97-AF65-F5344CB8AC3E}">
        <p14:creationId xmlns:p14="http://schemas.microsoft.com/office/powerpoint/2010/main" val="378635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64EB-D6E5-4406-9385-7A78A06136B2}"/>
              </a:ext>
            </a:extLst>
          </p:cNvPr>
          <p:cNvSpPr>
            <a:spLocks noGrp="1"/>
          </p:cNvSpPr>
          <p:nvPr>
            <p:ph type="title"/>
          </p:nvPr>
        </p:nvSpPr>
        <p:spPr>
          <a:xfrm>
            <a:off x="353568" y="178601"/>
            <a:ext cx="13167360" cy="1371600"/>
          </a:xfrm>
        </p:spPr>
        <p:txBody>
          <a:bodyPr/>
          <a:lstStyle/>
          <a:p>
            <a:r>
              <a:rPr lang="en-US" dirty="0"/>
              <a:t>The ISONAS Team</a:t>
            </a:r>
          </a:p>
        </p:txBody>
      </p:sp>
      <p:graphicFrame>
        <p:nvGraphicFramePr>
          <p:cNvPr id="6" name="Object 5">
            <a:extLst>
              <a:ext uri="{FF2B5EF4-FFF2-40B4-BE49-F238E27FC236}">
                <a16:creationId xmlns:a16="http://schemas.microsoft.com/office/drawing/2014/main" id="{E986CF9C-27B2-43C1-9FF8-BD8E273C1D58}"/>
              </a:ext>
            </a:extLst>
          </p:cNvPr>
          <p:cNvGraphicFramePr>
            <a:graphicFrameLocks noChangeAspect="1"/>
          </p:cNvGraphicFramePr>
          <p:nvPr>
            <p:extLst>
              <p:ext uri="{D42A27DB-BD31-4B8C-83A1-F6EECF244321}">
                <p14:modId xmlns:p14="http://schemas.microsoft.com/office/powerpoint/2010/main" val="1260271923"/>
              </p:ext>
            </p:extLst>
          </p:nvPr>
        </p:nvGraphicFramePr>
        <p:xfrm>
          <a:off x="403175" y="975360"/>
          <a:ext cx="13827541" cy="6278879"/>
        </p:xfrm>
        <a:graphic>
          <a:graphicData uri="http://schemas.openxmlformats.org/presentationml/2006/ole">
            <mc:AlternateContent xmlns:mc="http://schemas.openxmlformats.org/markup-compatibility/2006">
              <mc:Choice xmlns:v="urn:schemas-microsoft-com:vml" Requires="v">
                <p:oleObj spid="_x0000_s1026" name="Worksheet" r:id="rId3" imgW="9715493" imgH="4412016" progId="Excel.Sheet.12">
                  <p:embed/>
                </p:oleObj>
              </mc:Choice>
              <mc:Fallback>
                <p:oleObj name="Worksheet" r:id="rId3" imgW="9715493" imgH="4412016" progId="Excel.Sheet.12">
                  <p:embed/>
                  <p:pic>
                    <p:nvPicPr>
                      <p:cNvPr id="6" name="Object 5">
                        <a:extLst>
                          <a:ext uri="{FF2B5EF4-FFF2-40B4-BE49-F238E27FC236}">
                            <a16:creationId xmlns:a16="http://schemas.microsoft.com/office/drawing/2014/main" id="{E986CF9C-27B2-43C1-9FF8-BD8E273C1D58}"/>
                          </a:ext>
                        </a:extLst>
                      </p:cNvPr>
                      <p:cNvPicPr/>
                      <p:nvPr/>
                    </p:nvPicPr>
                    <p:blipFill>
                      <a:blip r:embed="rId4"/>
                      <a:stretch>
                        <a:fillRect/>
                      </a:stretch>
                    </p:blipFill>
                    <p:spPr>
                      <a:xfrm>
                        <a:off x="403175" y="975360"/>
                        <a:ext cx="13827541" cy="6278879"/>
                      </a:xfrm>
                      <a:prstGeom prst="rect">
                        <a:avLst/>
                      </a:prstGeom>
                    </p:spPr>
                  </p:pic>
                </p:oleObj>
              </mc:Fallback>
            </mc:AlternateContent>
          </a:graphicData>
        </a:graphic>
      </p:graphicFrame>
    </p:spTree>
    <p:extLst>
      <p:ext uri="{BB962C8B-B14F-4D97-AF65-F5344CB8AC3E}">
        <p14:creationId xmlns:p14="http://schemas.microsoft.com/office/powerpoint/2010/main" val="28084368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E6706B47-FE1A-476B-A484-BEBC541A3929}"/>
              </a:ext>
            </a:extLst>
          </p:cNvPr>
          <p:cNvPicPr>
            <a:picLocks noChangeAspect="1"/>
          </p:cNvPicPr>
          <p:nvPr/>
        </p:nvPicPr>
        <p:blipFill>
          <a:blip r:embed="rId3"/>
          <a:stretch>
            <a:fillRect/>
          </a:stretch>
        </p:blipFill>
        <p:spPr>
          <a:xfrm>
            <a:off x="3917845" y="3579882"/>
            <a:ext cx="969343" cy="815040"/>
          </a:xfrm>
          <a:prstGeom prst="rect">
            <a:avLst/>
          </a:prstGeom>
        </p:spPr>
      </p:pic>
      <p:pic>
        <p:nvPicPr>
          <p:cNvPr id="80" name="Picture 79">
            <a:extLst>
              <a:ext uri="{FF2B5EF4-FFF2-40B4-BE49-F238E27FC236}">
                <a16:creationId xmlns:a16="http://schemas.microsoft.com/office/drawing/2014/main" id="{7998AC33-4713-422D-ACBC-0B3D6002CAC5}"/>
              </a:ext>
            </a:extLst>
          </p:cNvPr>
          <p:cNvPicPr>
            <a:picLocks noChangeAspect="1"/>
          </p:cNvPicPr>
          <p:nvPr/>
        </p:nvPicPr>
        <p:blipFill>
          <a:blip r:embed="rId4"/>
          <a:stretch>
            <a:fillRect/>
          </a:stretch>
        </p:blipFill>
        <p:spPr>
          <a:xfrm>
            <a:off x="4482674" y="5230093"/>
            <a:ext cx="1202180" cy="220399"/>
          </a:xfrm>
          <a:prstGeom prst="rect">
            <a:avLst/>
          </a:prstGeom>
        </p:spPr>
      </p:pic>
      <p:sp>
        <p:nvSpPr>
          <p:cNvPr id="19" name="Rectangle 18">
            <a:extLst>
              <a:ext uri="{FF2B5EF4-FFF2-40B4-BE49-F238E27FC236}">
                <a16:creationId xmlns:a16="http://schemas.microsoft.com/office/drawing/2014/main" id="{C8B77F66-83B2-4616-BD90-9D0DB2FFA6D3}"/>
              </a:ext>
            </a:extLst>
          </p:cNvPr>
          <p:cNvSpPr/>
          <p:nvPr/>
        </p:nvSpPr>
        <p:spPr>
          <a:xfrm>
            <a:off x="48109" y="829977"/>
            <a:ext cx="2347969" cy="9788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878" dirty="0">
              <a:solidFill>
                <a:prstClr val="white"/>
              </a:solidFill>
              <a:latin typeface="Calibri"/>
            </a:endParaRPr>
          </a:p>
        </p:txBody>
      </p:sp>
      <p:sp>
        <p:nvSpPr>
          <p:cNvPr id="22" name="Rectangle 21">
            <a:extLst>
              <a:ext uri="{FF2B5EF4-FFF2-40B4-BE49-F238E27FC236}">
                <a16:creationId xmlns:a16="http://schemas.microsoft.com/office/drawing/2014/main" id="{E637654F-864D-47AA-87D8-8202B4754A35}"/>
              </a:ext>
            </a:extLst>
          </p:cNvPr>
          <p:cNvSpPr/>
          <p:nvPr/>
        </p:nvSpPr>
        <p:spPr>
          <a:xfrm>
            <a:off x="2523350" y="836375"/>
            <a:ext cx="3112946" cy="9724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878" dirty="0">
              <a:solidFill>
                <a:prstClr val="white"/>
              </a:solidFill>
              <a:latin typeface="Calibri"/>
            </a:endParaRPr>
          </a:p>
        </p:txBody>
      </p:sp>
      <p:sp>
        <p:nvSpPr>
          <p:cNvPr id="24" name="Rectangle 23">
            <a:extLst>
              <a:ext uri="{FF2B5EF4-FFF2-40B4-BE49-F238E27FC236}">
                <a16:creationId xmlns:a16="http://schemas.microsoft.com/office/drawing/2014/main" id="{AF451872-2C98-4618-84B8-94B3C688B08E}"/>
              </a:ext>
            </a:extLst>
          </p:cNvPr>
          <p:cNvSpPr/>
          <p:nvPr/>
        </p:nvSpPr>
        <p:spPr>
          <a:xfrm>
            <a:off x="2543011" y="826467"/>
            <a:ext cx="3296178" cy="535211"/>
          </a:xfrm>
          <a:prstGeom prst="rect">
            <a:avLst/>
          </a:prstGeom>
        </p:spPr>
        <p:txBody>
          <a:bodyPr wrap="square">
            <a:spAutoFit/>
          </a:bodyPr>
          <a:lstStyle/>
          <a:p>
            <a:pPr algn="ctr" defTabSz="548640">
              <a:defRPr/>
            </a:pPr>
            <a:r>
              <a:rPr lang="en-US" sz="2878" dirty="0">
                <a:solidFill>
                  <a:srgbClr val="000000"/>
                </a:solidFill>
                <a:latin typeface="Avenir Book"/>
              </a:rPr>
              <a:t>Medium Business</a:t>
            </a:r>
          </a:p>
        </p:txBody>
      </p:sp>
      <p:sp>
        <p:nvSpPr>
          <p:cNvPr id="28" name="Rectangle 27">
            <a:extLst>
              <a:ext uri="{FF2B5EF4-FFF2-40B4-BE49-F238E27FC236}">
                <a16:creationId xmlns:a16="http://schemas.microsoft.com/office/drawing/2014/main" id="{D7E19759-D41B-4FEB-B6A5-B2DE2AD9AC84}"/>
              </a:ext>
            </a:extLst>
          </p:cNvPr>
          <p:cNvSpPr/>
          <p:nvPr/>
        </p:nvSpPr>
        <p:spPr>
          <a:xfrm>
            <a:off x="5746140" y="826467"/>
            <a:ext cx="3126967" cy="98232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878" dirty="0">
              <a:solidFill>
                <a:prstClr val="white"/>
              </a:solidFill>
              <a:latin typeface="Calibri"/>
            </a:endParaRPr>
          </a:p>
        </p:txBody>
      </p:sp>
      <p:sp>
        <p:nvSpPr>
          <p:cNvPr id="29" name="Rectangle 28">
            <a:extLst>
              <a:ext uri="{FF2B5EF4-FFF2-40B4-BE49-F238E27FC236}">
                <a16:creationId xmlns:a16="http://schemas.microsoft.com/office/drawing/2014/main" id="{8F0A0B85-8073-483A-95B9-8348EC91965D}"/>
              </a:ext>
            </a:extLst>
          </p:cNvPr>
          <p:cNvSpPr/>
          <p:nvPr/>
        </p:nvSpPr>
        <p:spPr>
          <a:xfrm>
            <a:off x="5839188" y="832846"/>
            <a:ext cx="3031327" cy="535211"/>
          </a:xfrm>
          <a:prstGeom prst="rect">
            <a:avLst/>
          </a:prstGeom>
        </p:spPr>
        <p:txBody>
          <a:bodyPr wrap="square">
            <a:spAutoFit/>
          </a:bodyPr>
          <a:lstStyle/>
          <a:p>
            <a:pPr algn="ctr" defTabSz="548640">
              <a:defRPr/>
            </a:pPr>
            <a:r>
              <a:rPr lang="en-US" sz="2878" dirty="0">
                <a:solidFill>
                  <a:srgbClr val="000000"/>
                </a:solidFill>
                <a:latin typeface="Avenir Book"/>
              </a:rPr>
              <a:t>Mid-Market</a:t>
            </a:r>
          </a:p>
        </p:txBody>
      </p:sp>
      <p:sp>
        <p:nvSpPr>
          <p:cNvPr id="30" name="Rectangle 29">
            <a:extLst>
              <a:ext uri="{FF2B5EF4-FFF2-40B4-BE49-F238E27FC236}">
                <a16:creationId xmlns:a16="http://schemas.microsoft.com/office/drawing/2014/main" id="{4B0D164A-6583-4AD0-9814-4A3A17D91DE0}"/>
              </a:ext>
            </a:extLst>
          </p:cNvPr>
          <p:cNvSpPr/>
          <p:nvPr/>
        </p:nvSpPr>
        <p:spPr>
          <a:xfrm>
            <a:off x="-490909" y="835244"/>
            <a:ext cx="3296178" cy="461665"/>
          </a:xfrm>
          <a:prstGeom prst="rect">
            <a:avLst/>
          </a:prstGeom>
        </p:spPr>
        <p:txBody>
          <a:bodyPr wrap="square" anchor="t">
            <a:spAutoFit/>
          </a:bodyPr>
          <a:lstStyle/>
          <a:p>
            <a:pPr algn="ctr" defTabSz="548640">
              <a:defRPr/>
            </a:pPr>
            <a:r>
              <a:rPr lang="en-US" sz="2400" dirty="0">
                <a:solidFill>
                  <a:srgbClr val="000000"/>
                </a:solidFill>
                <a:latin typeface="Avenir Book"/>
              </a:rPr>
              <a:t>Small Business</a:t>
            </a:r>
          </a:p>
        </p:txBody>
      </p:sp>
      <p:sp>
        <p:nvSpPr>
          <p:cNvPr id="10" name="Rectangle 9">
            <a:extLst>
              <a:ext uri="{FF2B5EF4-FFF2-40B4-BE49-F238E27FC236}">
                <a16:creationId xmlns:a16="http://schemas.microsoft.com/office/drawing/2014/main" id="{9561F097-29B4-459E-8294-6725A2A52E56}"/>
              </a:ext>
            </a:extLst>
          </p:cNvPr>
          <p:cNvSpPr/>
          <p:nvPr/>
        </p:nvSpPr>
        <p:spPr>
          <a:xfrm>
            <a:off x="108452" y="1873539"/>
            <a:ext cx="2287625" cy="39524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dirty="0">
              <a:solidFill>
                <a:prstClr val="white"/>
              </a:solidFill>
              <a:latin typeface="Calibri"/>
            </a:endParaRPr>
          </a:p>
        </p:txBody>
      </p:sp>
      <p:sp>
        <p:nvSpPr>
          <p:cNvPr id="37" name="Rectangle 36">
            <a:extLst>
              <a:ext uri="{FF2B5EF4-FFF2-40B4-BE49-F238E27FC236}">
                <a16:creationId xmlns:a16="http://schemas.microsoft.com/office/drawing/2014/main" id="{FE7FAAB3-B093-4A0F-A566-21B7E60FDDC8}"/>
              </a:ext>
            </a:extLst>
          </p:cNvPr>
          <p:cNvSpPr/>
          <p:nvPr/>
        </p:nvSpPr>
        <p:spPr>
          <a:xfrm>
            <a:off x="2554440" y="1866690"/>
            <a:ext cx="3112945" cy="39524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dirty="0">
              <a:solidFill>
                <a:prstClr val="white"/>
              </a:solidFill>
              <a:latin typeface="Calibri"/>
            </a:endParaRPr>
          </a:p>
        </p:txBody>
      </p:sp>
      <p:sp>
        <p:nvSpPr>
          <p:cNvPr id="35" name="Arrow: Striped Right 34">
            <a:extLst>
              <a:ext uri="{FF2B5EF4-FFF2-40B4-BE49-F238E27FC236}">
                <a16:creationId xmlns:a16="http://schemas.microsoft.com/office/drawing/2014/main" id="{537F71B6-2C9C-4C68-A0E1-DF9B96F7B67F}"/>
              </a:ext>
            </a:extLst>
          </p:cNvPr>
          <p:cNvSpPr/>
          <p:nvPr/>
        </p:nvSpPr>
        <p:spPr>
          <a:xfrm rot="10800000">
            <a:off x="1993005" y="2887543"/>
            <a:ext cx="1167004" cy="299212"/>
          </a:xfrm>
          <a:prstGeom prst="strip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48640">
              <a:defRPr/>
            </a:pPr>
            <a:endParaRPr lang="en-US" sz="2160" dirty="0">
              <a:solidFill>
                <a:prstClr val="white"/>
              </a:solidFill>
              <a:latin typeface="Calibri"/>
            </a:endParaRPr>
          </a:p>
        </p:txBody>
      </p:sp>
      <p:grpSp>
        <p:nvGrpSpPr>
          <p:cNvPr id="32" name="Group 31">
            <a:extLst>
              <a:ext uri="{FF2B5EF4-FFF2-40B4-BE49-F238E27FC236}">
                <a16:creationId xmlns:a16="http://schemas.microsoft.com/office/drawing/2014/main" id="{9C11948E-495B-492A-84DB-F4E816421E8F}"/>
              </a:ext>
            </a:extLst>
          </p:cNvPr>
          <p:cNvGrpSpPr>
            <a:grpSpLocks noChangeAspect="1"/>
          </p:cNvGrpSpPr>
          <p:nvPr/>
        </p:nvGrpSpPr>
        <p:grpSpPr>
          <a:xfrm>
            <a:off x="3192397" y="1947347"/>
            <a:ext cx="1755649" cy="458588"/>
            <a:chOff x="6598049" y="2124232"/>
            <a:chExt cx="1615104" cy="421876"/>
          </a:xfrm>
        </p:grpSpPr>
        <p:pic>
          <p:nvPicPr>
            <p:cNvPr id="33" name="Picture 32">
              <a:extLst>
                <a:ext uri="{FF2B5EF4-FFF2-40B4-BE49-F238E27FC236}">
                  <a16:creationId xmlns:a16="http://schemas.microsoft.com/office/drawing/2014/main" id="{E5966519-8CAF-4281-A504-6B59D3918A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3145" y="2439734"/>
              <a:ext cx="1015392" cy="106374"/>
            </a:xfrm>
            <a:prstGeom prst="rect">
              <a:avLst/>
            </a:prstGeom>
          </p:spPr>
        </p:pic>
        <p:pic>
          <p:nvPicPr>
            <p:cNvPr id="34" name="Picture 2" descr="https://www.isonaspureaccesscloud.com/css/image/logo1.jpg">
              <a:extLst>
                <a:ext uri="{FF2B5EF4-FFF2-40B4-BE49-F238E27FC236}">
                  <a16:creationId xmlns:a16="http://schemas.microsoft.com/office/drawing/2014/main" id="{CE6C053F-4EC0-4F67-92EE-6D3CA69419A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598049" y="2124232"/>
              <a:ext cx="1615104" cy="29554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51" name="Picture 50">
            <a:extLst>
              <a:ext uri="{FF2B5EF4-FFF2-40B4-BE49-F238E27FC236}">
                <a16:creationId xmlns:a16="http://schemas.microsoft.com/office/drawing/2014/main" id="{137C24E4-12E2-4234-B082-11F1841CD895}"/>
              </a:ext>
            </a:extLst>
          </p:cNvPr>
          <p:cNvPicPr>
            <a:picLocks noChangeAspect="1"/>
          </p:cNvPicPr>
          <p:nvPr/>
        </p:nvPicPr>
        <p:blipFill>
          <a:blip r:embed="rId7"/>
          <a:stretch>
            <a:fillRect/>
          </a:stretch>
        </p:blipFill>
        <p:spPr>
          <a:xfrm>
            <a:off x="3234004" y="2572529"/>
            <a:ext cx="1818767" cy="822516"/>
          </a:xfrm>
          <a:prstGeom prst="rect">
            <a:avLst/>
          </a:prstGeom>
        </p:spPr>
      </p:pic>
      <p:pic>
        <p:nvPicPr>
          <p:cNvPr id="66" name="Picture 65">
            <a:extLst>
              <a:ext uri="{FF2B5EF4-FFF2-40B4-BE49-F238E27FC236}">
                <a16:creationId xmlns:a16="http://schemas.microsoft.com/office/drawing/2014/main" id="{AC45E4BD-4CC6-4C70-B80A-F919F5CFF0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7523" y="3723879"/>
            <a:ext cx="926066" cy="902852"/>
          </a:xfrm>
          <a:prstGeom prst="rect">
            <a:avLst/>
          </a:prstGeom>
        </p:spPr>
      </p:pic>
      <p:pic>
        <p:nvPicPr>
          <p:cNvPr id="73" name="Picture 72">
            <a:extLst>
              <a:ext uri="{FF2B5EF4-FFF2-40B4-BE49-F238E27FC236}">
                <a16:creationId xmlns:a16="http://schemas.microsoft.com/office/drawing/2014/main" id="{B717962E-4E93-4ADC-AE62-2C17126BF4F3}"/>
              </a:ext>
            </a:extLst>
          </p:cNvPr>
          <p:cNvPicPr>
            <a:picLocks noChangeAspect="1"/>
          </p:cNvPicPr>
          <p:nvPr/>
        </p:nvPicPr>
        <p:blipFill>
          <a:blip r:embed="rId9"/>
          <a:stretch>
            <a:fillRect/>
          </a:stretch>
        </p:blipFill>
        <p:spPr>
          <a:xfrm>
            <a:off x="4856486" y="3744513"/>
            <a:ext cx="760984" cy="760984"/>
          </a:xfrm>
          <a:prstGeom prst="rect">
            <a:avLst/>
          </a:prstGeom>
        </p:spPr>
      </p:pic>
      <p:sp>
        <p:nvSpPr>
          <p:cNvPr id="74" name="TextBox 73">
            <a:extLst>
              <a:ext uri="{FF2B5EF4-FFF2-40B4-BE49-F238E27FC236}">
                <a16:creationId xmlns:a16="http://schemas.microsoft.com/office/drawing/2014/main" id="{60D17DA4-9F95-4DA7-9418-648513DC9AE9}"/>
              </a:ext>
            </a:extLst>
          </p:cNvPr>
          <p:cNvSpPr txBox="1"/>
          <p:nvPr/>
        </p:nvSpPr>
        <p:spPr>
          <a:xfrm>
            <a:off x="4312043" y="4552857"/>
            <a:ext cx="1378904" cy="830997"/>
          </a:xfrm>
          <a:prstGeom prst="rect">
            <a:avLst/>
          </a:prstGeom>
          <a:noFill/>
        </p:spPr>
        <p:txBody>
          <a:bodyPr wrap="none" rtlCol="0">
            <a:spAutoFit/>
          </a:bodyPr>
          <a:lstStyle/>
          <a:p>
            <a:pPr algn="ctr"/>
            <a:r>
              <a:rPr lang="en-US" sz="1200" dirty="0"/>
              <a:t>Prox,</a:t>
            </a:r>
          </a:p>
          <a:p>
            <a:pPr algn="ctr"/>
            <a:r>
              <a:rPr lang="en-US" sz="1200" dirty="0"/>
              <a:t>ISONAS Smart,</a:t>
            </a:r>
          </a:p>
          <a:p>
            <a:pPr algn="ctr"/>
            <a:r>
              <a:rPr lang="en-US" sz="1200" dirty="0"/>
              <a:t>ISONAS Mobile</a:t>
            </a:r>
          </a:p>
          <a:p>
            <a:endParaRPr lang="en-US" sz="1200" dirty="0"/>
          </a:p>
        </p:txBody>
      </p:sp>
      <p:pic>
        <p:nvPicPr>
          <p:cNvPr id="78" name="Picture 77">
            <a:extLst>
              <a:ext uri="{FF2B5EF4-FFF2-40B4-BE49-F238E27FC236}">
                <a16:creationId xmlns:a16="http://schemas.microsoft.com/office/drawing/2014/main" id="{028B6F57-6C2C-4961-926B-46A0659AC5A5}"/>
              </a:ext>
            </a:extLst>
          </p:cNvPr>
          <p:cNvPicPr>
            <a:picLocks noChangeAspect="1"/>
          </p:cNvPicPr>
          <p:nvPr/>
        </p:nvPicPr>
        <p:blipFill>
          <a:blip r:embed="rId10"/>
          <a:stretch>
            <a:fillRect/>
          </a:stretch>
        </p:blipFill>
        <p:spPr>
          <a:xfrm>
            <a:off x="2620416" y="5257243"/>
            <a:ext cx="1015723" cy="157921"/>
          </a:xfrm>
          <a:prstGeom prst="rect">
            <a:avLst/>
          </a:prstGeom>
        </p:spPr>
      </p:pic>
      <p:pic>
        <p:nvPicPr>
          <p:cNvPr id="79" name="Picture 78">
            <a:extLst>
              <a:ext uri="{FF2B5EF4-FFF2-40B4-BE49-F238E27FC236}">
                <a16:creationId xmlns:a16="http://schemas.microsoft.com/office/drawing/2014/main" id="{4C3E8B3A-9D97-4E46-A336-0AF77C7AC1B6}"/>
              </a:ext>
            </a:extLst>
          </p:cNvPr>
          <p:cNvPicPr>
            <a:picLocks noChangeAspect="1"/>
          </p:cNvPicPr>
          <p:nvPr/>
        </p:nvPicPr>
        <p:blipFill>
          <a:blip r:embed="rId11"/>
          <a:stretch>
            <a:fillRect/>
          </a:stretch>
        </p:blipFill>
        <p:spPr>
          <a:xfrm>
            <a:off x="3671504" y="5213372"/>
            <a:ext cx="867298" cy="235439"/>
          </a:xfrm>
          <a:prstGeom prst="rect">
            <a:avLst/>
          </a:prstGeom>
        </p:spPr>
      </p:pic>
      <p:sp>
        <p:nvSpPr>
          <p:cNvPr id="81" name="TextBox 80">
            <a:extLst>
              <a:ext uri="{FF2B5EF4-FFF2-40B4-BE49-F238E27FC236}">
                <a16:creationId xmlns:a16="http://schemas.microsoft.com/office/drawing/2014/main" id="{2C730041-26A0-4637-A014-284191B926C3}"/>
              </a:ext>
            </a:extLst>
          </p:cNvPr>
          <p:cNvSpPr txBox="1"/>
          <p:nvPr/>
        </p:nvSpPr>
        <p:spPr>
          <a:xfrm>
            <a:off x="2714132" y="5503134"/>
            <a:ext cx="2801520" cy="313932"/>
          </a:xfrm>
          <a:prstGeom prst="rect">
            <a:avLst/>
          </a:prstGeom>
          <a:noFill/>
        </p:spPr>
        <p:txBody>
          <a:bodyPr wrap="square" rtlCol="0">
            <a:spAutoFit/>
          </a:bodyPr>
          <a:lstStyle/>
          <a:p>
            <a:r>
              <a:rPr lang="en-US" sz="1440" dirty="0"/>
              <a:t>Sys. Comp + Elec Mechanical</a:t>
            </a:r>
          </a:p>
        </p:txBody>
      </p:sp>
      <p:sp>
        <p:nvSpPr>
          <p:cNvPr id="38" name="Rectangle 37">
            <a:extLst>
              <a:ext uri="{FF2B5EF4-FFF2-40B4-BE49-F238E27FC236}">
                <a16:creationId xmlns:a16="http://schemas.microsoft.com/office/drawing/2014/main" id="{671C9F09-5174-491E-B4EC-AE250C442F50}"/>
              </a:ext>
            </a:extLst>
          </p:cNvPr>
          <p:cNvSpPr/>
          <p:nvPr/>
        </p:nvSpPr>
        <p:spPr>
          <a:xfrm>
            <a:off x="5758727" y="1866688"/>
            <a:ext cx="3101411" cy="39524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dirty="0">
              <a:solidFill>
                <a:prstClr val="white"/>
              </a:solidFill>
              <a:latin typeface="Calibri"/>
            </a:endParaRPr>
          </a:p>
        </p:txBody>
      </p:sp>
      <p:pic>
        <p:nvPicPr>
          <p:cNvPr id="71" name="Picture 70">
            <a:extLst>
              <a:ext uri="{FF2B5EF4-FFF2-40B4-BE49-F238E27FC236}">
                <a16:creationId xmlns:a16="http://schemas.microsoft.com/office/drawing/2014/main" id="{16A57B02-E736-44FC-9B31-9AF4FE3B79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77074" y="4160153"/>
            <a:ext cx="708253" cy="337938"/>
          </a:xfrm>
          <a:prstGeom prst="rect">
            <a:avLst/>
          </a:prstGeom>
        </p:spPr>
      </p:pic>
      <p:sp>
        <p:nvSpPr>
          <p:cNvPr id="97" name="Rectangle 96">
            <a:extLst>
              <a:ext uri="{FF2B5EF4-FFF2-40B4-BE49-F238E27FC236}">
                <a16:creationId xmlns:a16="http://schemas.microsoft.com/office/drawing/2014/main" id="{8CA860FA-CAAB-4250-A435-2AC95660D4CE}"/>
              </a:ext>
            </a:extLst>
          </p:cNvPr>
          <p:cNvSpPr/>
          <p:nvPr/>
        </p:nvSpPr>
        <p:spPr>
          <a:xfrm>
            <a:off x="8982766" y="826466"/>
            <a:ext cx="3177871" cy="9823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878" dirty="0">
              <a:solidFill>
                <a:prstClr val="white"/>
              </a:solidFill>
              <a:latin typeface="Calibri"/>
            </a:endParaRPr>
          </a:p>
        </p:txBody>
      </p:sp>
      <p:sp>
        <p:nvSpPr>
          <p:cNvPr id="98" name="Rectangle 97">
            <a:extLst>
              <a:ext uri="{FF2B5EF4-FFF2-40B4-BE49-F238E27FC236}">
                <a16:creationId xmlns:a16="http://schemas.microsoft.com/office/drawing/2014/main" id="{D195EBAF-4B9B-4827-A46D-2D8EED7324BC}"/>
              </a:ext>
            </a:extLst>
          </p:cNvPr>
          <p:cNvSpPr/>
          <p:nvPr/>
        </p:nvSpPr>
        <p:spPr>
          <a:xfrm>
            <a:off x="9377122" y="809348"/>
            <a:ext cx="2580623" cy="535211"/>
          </a:xfrm>
          <a:prstGeom prst="rect">
            <a:avLst/>
          </a:prstGeom>
        </p:spPr>
        <p:txBody>
          <a:bodyPr wrap="square">
            <a:spAutoFit/>
          </a:bodyPr>
          <a:lstStyle/>
          <a:p>
            <a:pPr algn="ctr" defTabSz="548640">
              <a:defRPr/>
            </a:pPr>
            <a:r>
              <a:rPr lang="en-US" sz="2878" dirty="0">
                <a:solidFill>
                  <a:srgbClr val="000000"/>
                </a:solidFill>
                <a:latin typeface="Avenir Book"/>
              </a:rPr>
              <a:t>Enterprise </a:t>
            </a:r>
            <a:endParaRPr lang="en-US" sz="1260" dirty="0">
              <a:solidFill>
                <a:srgbClr val="000000"/>
              </a:solidFill>
              <a:latin typeface="Avenir Book"/>
            </a:endParaRPr>
          </a:p>
        </p:txBody>
      </p:sp>
      <p:sp>
        <p:nvSpPr>
          <p:cNvPr id="99" name="Rectangle 98">
            <a:extLst>
              <a:ext uri="{FF2B5EF4-FFF2-40B4-BE49-F238E27FC236}">
                <a16:creationId xmlns:a16="http://schemas.microsoft.com/office/drawing/2014/main" id="{6AEE02A5-6BA4-456A-AE1E-42134A3EA5C0}"/>
              </a:ext>
            </a:extLst>
          </p:cNvPr>
          <p:cNvSpPr/>
          <p:nvPr/>
        </p:nvSpPr>
        <p:spPr>
          <a:xfrm>
            <a:off x="12425876" y="852929"/>
            <a:ext cx="2119001" cy="9558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878" dirty="0">
              <a:solidFill>
                <a:prstClr val="white"/>
              </a:solidFill>
              <a:latin typeface="Calibri"/>
            </a:endParaRPr>
          </a:p>
        </p:txBody>
      </p:sp>
      <p:sp>
        <p:nvSpPr>
          <p:cNvPr id="100" name="Rectangle 99">
            <a:extLst>
              <a:ext uri="{FF2B5EF4-FFF2-40B4-BE49-F238E27FC236}">
                <a16:creationId xmlns:a16="http://schemas.microsoft.com/office/drawing/2014/main" id="{2B5C5E1A-2FCE-46BB-99A4-4F071C6771FE}"/>
              </a:ext>
            </a:extLst>
          </p:cNvPr>
          <p:cNvSpPr/>
          <p:nvPr/>
        </p:nvSpPr>
        <p:spPr>
          <a:xfrm>
            <a:off x="12425876" y="826465"/>
            <a:ext cx="2119002" cy="535211"/>
          </a:xfrm>
          <a:prstGeom prst="rect">
            <a:avLst/>
          </a:prstGeom>
        </p:spPr>
        <p:txBody>
          <a:bodyPr wrap="square">
            <a:spAutoFit/>
          </a:bodyPr>
          <a:lstStyle/>
          <a:p>
            <a:pPr algn="ctr" defTabSz="548640">
              <a:defRPr/>
            </a:pPr>
            <a:r>
              <a:rPr lang="en-US" sz="2878" dirty="0">
                <a:solidFill>
                  <a:srgbClr val="000000"/>
                </a:solidFill>
                <a:latin typeface="Avenir Book"/>
              </a:rPr>
              <a:t>Multi Family</a:t>
            </a:r>
          </a:p>
        </p:txBody>
      </p:sp>
      <p:sp>
        <p:nvSpPr>
          <p:cNvPr id="101" name="Rectangle 100">
            <a:extLst>
              <a:ext uri="{FF2B5EF4-FFF2-40B4-BE49-F238E27FC236}">
                <a16:creationId xmlns:a16="http://schemas.microsoft.com/office/drawing/2014/main" id="{77427FD6-6D60-4EB2-AECC-05D064BA7D94}"/>
              </a:ext>
            </a:extLst>
          </p:cNvPr>
          <p:cNvSpPr/>
          <p:nvPr/>
        </p:nvSpPr>
        <p:spPr>
          <a:xfrm>
            <a:off x="8986159" y="1876851"/>
            <a:ext cx="3174478" cy="39524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dirty="0">
              <a:solidFill>
                <a:prstClr val="white"/>
              </a:solidFill>
              <a:latin typeface="Calibri"/>
            </a:endParaRPr>
          </a:p>
        </p:txBody>
      </p:sp>
      <p:sp>
        <p:nvSpPr>
          <p:cNvPr id="102" name="Rectangle 101">
            <a:extLst>
              <a:ext uri="{FF2B5EF4-FFF2-40B4-BE49-F238E27FC236}">
                <a16:creationId xmlns:a16="http://schemas.microsoft.com/office/drawing/2014/main" id="{98673043-1A5D-48C7-A01D-F36D0B6EFB67}"/>
              </a:ext>
            </a:extLst>
          </p:cNvPr>
          <p:cNvSpPr/>
          <p:nvPr/>
        </p:nvSpPr>
        <p:spPr>
          <a:xfrm>
            <a:off x="12422337" y="1866688"/>
            <a:ext cx="2065588" cy="39524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dirty="0">
              <a:solidFill>
                <a:prstClr val="white"/>
              </a:solidFill>
              <a:latin typeface="Calibri"/>
            </a:endParaRPr>
          </a:p>
        </p:txBody>
      </p:sp>
      <p:sp>
        <p:nvSpPr>
          <p:cNvPr id="6" name="Arrow: Striped Right 5">
            <a:extLst>
              <a:ext uri="{FF2B5EF4-FFF2-40B4-BE49-F238E27FC236}">
                <a16:creationId xmlns:a16="http://schemas.microsoft.com/office/drawing/2014/main" id="{FCA140B0-3665-4032-9C83-7D3003512977}"/>
              </a:ext>
            </a:extLst>
          </p:cNvPr>
          <p:cNvSpPr/>
          <p:nvPr/>
        </p:nvSpPr>
        <p:spPr>
          <a:xfrm>
            <a:off x="5156875" y="2851238"/>
            <a:ext cx="1202180" cy="299212"/>
          </a:xfrm>
          <a:prstGeom prst="strip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548640">
              <a:defRPr/>
            </a:pPr>
            <a:endParaRPr lang="en-US" sz="2160" dirty="0">
              <a:solidFill>
                <a:prstClr val="white"/>
              </a:solidFill>
              <a:latin typeface="Calibri"/>
            </a:endParaRPr>
          </a:p>
        </p:txBody>
      </p:sp>
      <p:sp>
        <p:nvSpPr>
          <p:cNvPr id="39" name="Title 4">
            <a:extLst>
              <a:ext uri="{FF2B5EF4-FFF2-40B4-BE49-F238E27FC236}">
                <a16:creationId xmlns:a16="http://schemas.microsoft.com/office/drawing/2014/main" id="{419304E2-D535-483C-B9BB-29BDD196649B}"/>
              </a:ext>
            </a:extLst>
          </p:cNvPr>
          <p:cNvSpPr txBox="1">
            <a:spLocks/>
          </p:cNvSpPr>
          <p:nvPr/>
        </p:nvSpPr>
        <p:spPr>
          <a:xfrm>
            <a:off x="287771" y="129277"/>
            <a:ext cx="13167360" cy="1371600"/>
          </a:xfrm>
          <a:prstGeom prst="rect">
            <a:avLst/>
          </a:prstGeom>
        </p:spPr>
        <p:txBody>
          <a:bodyPr/>
          <a:lstStyle>
            <a:lvl1pPr algn="l" defTabSz="653110" rtl="0" eaLnBrk="1" latinLnBrk="0" hangingPunct="1">
              <a:spcBef>
                <a:spcPct val="0"/>
              </a:spcBef>
              <a:buNone/>
              <a:defRPr sz="3600" b="0" kern="1200">
                <a:solidFill>
                  <a:schemeClr val="bg2"/>
                </a:solidFill>
                <a:latin typeface="+mj-lt"/>
                <a:ea typeface="+mj-ea"/>
                <a:cs typeface="+mj-cs"/>
              </a:defRPr>
            </a:lvl1pPr>
          </a:lstStyle>
          <a:p>
            <a:r>
              <a:rPr lang="en-US" dirty="0"/>
              <a:t>ISONAS Market Positioning</a:t>
            </a:r>
          </a:p>
        </p:txBody>
      </p:sp>
      <p:sp>
        <p:nvSpPr>
          <p:cNvPr id="3" name="Rectangle: Rounded Corners 2">
            <a:extLst>
              <a:ext uri="{FF2B5EF4-FFF2-40B4-BE49-F238E27FC236}">
                <a16:creationId xmlns:a16="http://schemas.microsoft.com/office/drawing/2014/main" id="{531E4661-D2D9-4FC0-B083-85307E0B4795}"/>
              </a:ext>
            </a:extLst>
          </p:cNvPr>
          <p:cNvSpPr/>
          <p:nvPr/>
        </p:nvSpPr>
        <p:spPr>
          <a:xfrm>
            <a:off x="451821" y="6001128"/>
            <a:ext cx="12446597" cy="1471035"/>
          </a:xfrm>
          <a:prstGeom prst="roundRect">
            <a:avLst/>
          </a:prstGeom>
          <a:solidFill>
            <a:srgbClr val="F867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3200" dirty="0"/>
              <a:t>The software features are ideal for “Medium Complexity”</a:t>
            </a:r>
          </a:p>
          <a:p>
            <a:pPr algn="ctr">
              <a:spcAft>
                <a:spcPts val="600"/>
              </a:spcAft>
            </a:pPr>
            <a:r>
              <a:rPr lang="en-US" sz="2400" i="1" dirty="0"/>
              <a:t>The ISONAS solution is not limited by #Doors, #Users, #Locations.  </a:t>
            </a:r>
          </a:p>
        </p:txBody>
      </p:sp>
    </p:spTree>
    <p:extLst>
      <p:ext uri="{BB962C8B-B14F-4D97-AF65-F5344CB8AC3E}">
        <p14:creationId xmlns:p14="http://schemas.microsoft.com/office/powerpoint/2010/main" val="2633051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2130552" y="158495"/>
            <a:ext cx="9388524" cy="725424"/>
          </a:xfrm>
          <a:prstGeom prst="rect">
            <a:avLst/>
          </a:prstGeom>
        </p:spPr>
        <p:txBody>
          <a:bodyPr vert="horz" lIns="0" tIns="61129" rIns="0" bIns="61129" rtlCol="0" anchor="ctr">
            <a:noAutofit/>
          </a:bodyPr>
          <a:lstStyle>
            <a:lvl1pPr marL="0" indent="0" algn="l" defTabSz="858092" rtl="0" eaLnBrk="1" latinLnBrk="0" hangingPunct="1">
              <a:spcBef>
                <a:spcPct val="20000"/>
              </a:spcBef>
              <a:buFont typeface="Arial" panose="020B0604020202020204" pitchFamily="34" charset="0"/>
              <a:buNone/>
              <a:defRPr sz="2272" kern="1200">
                <a:solidFill>
                  <a:schemeClr val="bg1"/>
                </a:solidFill>
                <a:latin typeface="Segoe UI" panose="020B0502040204020203" pitchFamily="34" charset="0"/>
                <a:ea typeface="+mn-ea"/>
                <a:cs typeface="Segoe UI" panose="020B0502040204020203" pitchFamily="34" charset="0"/>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pPr algn="ctr" defTabSz="1029710">
              <a:defRPr/>
            </a:pPr>
            <a:r>
              <a:rPr lang="en-US" sz="2726" dirty="0">
                <a:solidFill>
                  <a:srgbClr val="FFFFFF"/>
                </a:solidFill>
                <a:ea typeface="Segoe UI" panose="020B0502040204020203" pitchFamily="34" charset="0"/>
              </a:rPr>
              <a:t>  RSO Training Information</a:t>
            </a:r>
          </a:p>
        </p:txBody>
      </p:sp>
      <p:sp>
        <p:nvSpPr>
          <p:cNvPr id="7" name="TextBox 6"/>
          <p:cNvSpPr txBox="1"/>
          <p:nvPr/>
        </p:nvSpPr>
        <p:spPr>
          <a:xfrm>
            <a:off x="559380" y="1225295"/>
            <a:ext cx="13424843" cy="6038576"/>
          </a:xfrm>
          <a:prstGeom prst="rect">
            <a:avLst/>
          </a:prstGeom>
          <a:noFill/>
        </p:spPr>
        <p:txBody>
          <a:bodyPr wrap="square" rtlCol="0">
            <a:spAutoFit/>
          </a:bodyPr>
          <a:lstStyle/>
          <a:p>
            <a:r>
              <a:rPr lang="en-US" sz="2880" dirty="0"/>
              <a:t>Where Does Isonas Fit?</a:t>
            </a:r>
          </a:p>
          <a:p>
            <a:r>
              <a:rPr lang="en-US" sz="1680" dirty="0"/>
              <a:t>	</a:t>
            </a:r>
          </a:p>
          <a:p>
            <a:pPr marL="285750" indent="-285750">
              <a:spcAft>
                <a:spcPts val="600"/>
              </a:spcAft>
              <a:buFont typeface="Arial" panose="020B0604020202020204" pitchFamily="34" charset="0"/>
              <a:buChar char="•"/>
            </a:pPr>
            <a:r>
              <a:rPr lang="en-US" sz="1680" dirty="0"/>
              <a:t>Low to Medium Complexity Access Control Systems  </a:t>
            </a:r>
          </a:p>
          <a:p>
            <a:pPr marL="285750" indent="-285750">
              <a:spcAft>
                <a:spcPts val="600"/>
              </a:spcAft>
              <a:buFont typeface="Arial" panose="020B0604020202020204" pitchFamily="34" charset="0"/>
              <a:buChar char="•"/>
            </a:pPr>
            <a:r>
              <a:rPr lang="en-US" sz="1680" dirty="0"/>
              <a:t>Large Reader-Controller Deployments – many locations, low reader count per location</a:t>
            </a:r>
          </a:p>
          <a:p>
            <a:pPr marL="285750" indent="-285750">
              <a:spcAft>
                <a:spcPts val="600"/>
              </a:spcAft>
              <a:buFont typeface="Arial" panose="020B0604020202020204" pitchFamily="34" charset="0"/>
              <a:buChar char="•"/>
            </a:pPr>
            <a:r>
              <a:rPr lang="en-US" sz="1680" dirty="0"/>
              <a:t>Cloud Based Solutions </a:t>
            </a:r>
          </a:p>
          <a:p>
            <a:pPr marL="285750" indent="-285750">
              <a:spcAft>
                <a:spcPts val="600"/>
              </a:spcAft>
              <a:buFont typeface="Arial" panose="020B0604020202020204" pitchFamily="34" charset="0"/>
              <a:buChar char="•"/>
            </a:pPr>
            <a:r>
              <a:rPr lang="en-US" sz="1680" dirty="0"/>
              <a:t>Any system with a need for 1-20 Reader-Controllers (consistent w “Medium Complexity” software features)</a:t>
            </a:r>
          </a:p>
          <a:p>
            <a:pPr marL="285750" indent="-285750">
              <a:spcAft>
                <a:spcPts val="600"/>
              </a:spcAft>
              <a:buFont typeface="Arial" panose="020B0604020202020204" pitchFamily="34" charset="0"/>
              <a:buChar char="•"/>
            </a:pPr>
            <a:r>
              <a:rPr lang="en-US" sz="1680" dirty="0"/>
              <a:t>Integrators/Locksmiths who understand and want to grow Recurring Monthly Revenue with Access Control</a:t>
            </a:r>
          </a:p>
          <a:p>
            <a:endParaRPr lang="en-US" sz="1680" dirty="0"/>
          </a:p>
          <a:p>
            <a:r>
              <a:rPr lang="en-US" sz="2880" dirty="0"/>
              <a:t>Where Are We Being Successful?</a:t>
            </a:r>
          </a:p>
          <a:p>
            <a:r>
              <a:rPr lang="en-US" sz="1680" dirty="0"/>
              <a:t>	</a:t>
            </a:r>
          </a:p>
          <a:p>
            <a:pPr marL="285750" indent="-285750">
              <a:spcAft>
                <a:spcPts val="600"/>
              </a:spcAft>
              <a:buFont typeface="Arial" panose="020B0604020202020204" pitchFamily="34" charset="0"/>
              <a:buChar char="•"/>
            </a:pPr>
            <a:r>
              <a:rPr lang="en-US" sz="1680" dirty="0"/>
              <a:t>K-12 Market – Non-Specified projects – primarily design/build and after-market</a:t>
            </a:r>
          </a:p>
          <a:p>
            <a:pPr marL="285750" indent="-285750">
              <a:spcAft>
                <a:spcPts val="600"/>
              </a:spcAft>
              <a:buFont typeface="Arial" panose="020B0604020202020204" pitchFamily="34" charset="0"/>
              <a:buChar char="•"/>
            </a:pPr>
            <a:r>
              <a:rPr lang="en-US" sz="1680" dirty="0"/>
              <a:t>Property Management Companies</a:t>
            </a:r>
          </a:p>
          <a:p>
            <a:pPr marL="285750" indent="-285750">
              <a:spcAft>
                <a:spcPts val="600"/>
              </a:spcAft>
              <a:buFont typeface="Arial" panose="020B0604020202020204" pitchFamily="34" charset="0"/>
              <a:buChar char="•"/>
            </a:pPr>
            <a:r>
              <a:rPr lang="en-US" sz="1680" dirty="0"/>
              <a:t>Smaller, Higher Education (i.e. community colleges, D-III schools)</a:t>
            </a:r>
          </a:p>
          <a:p>
            <a:pPr marL="285750" indent="-285750">
              <a:spcAft>
                <a:spcPts val="600"/>
              </a:spcAft>
              <a:buFont typeface="Arial" panose="020B0604020202020204" pitchFamily="34" charset="0"/>
              <a:buChar char="•"/>
            </a:pPr>
            <a:r>
              <a:rPr lang="en-US" sz="1680" dirty="0"/>
              <a:t>Managed Service Providers (MSPs)</a:t>
            </a:r>
          </a:p>
          <a:p>
            <a:pPr marL="285750" indent="-285750">
              <a:spcAft>
                <a:spcPts val="600"/>
              </a:spcAft>
              <a:buFont typeface="Arial" panose="020B0604020202020204" pitchFamily="34" charset="0"/>
              <a:buChar char="•"/>
            </a:pPr>
            <a:r>
              <a:rPr lang="en-US" sz="1680" dirty="0"/>
              <a:t>Takeover Opportunities Where EU needs a single system for multiple locations</a:t>
            </a:r>
          </a:p>
          <a:p>
            <a:pPr marL="285750" indent="-285750">
              <a:spcAft>
                <a:spcPts val="600"/>
              </a:spcAft>
              <a:buFont typeface="Arial" panose="020B0604020202020204" pitchFamily="34" charset="0"/>
              <a:buChar char="•"/>
            </a:pPr>
            <a:r>
              <a:rPr lang="en-US" sz="1680" dirty="0"/>
              <a:t>ANYTIME an IT Person is Involved in the Opportunity</a:t>
            </a:r>
          </a:p>
          <a:p>
            <a:pPr marL="285750" indent="-285750">
              <a:spcAft>
                <a:spcPts val="600"/>
              </a:spcAft>
              <a:buFont typeface="Arial" panose="020B0604020202020204" pitchFamily="34" charset="0"/>
              <a:buChar char="•"/>
            </a:pPr>
            <a:r>
              <a:rPr lang="en-US" sz="1680" dirty="0"/>
              <a:t>Any Customer Looking to Move to Cloud</a:t>
            </a:r>
          </a:p>
          <a:p>
            <a:pPr marL="285750" indent="-285750">
              <a:spcAft>
                <a:spcPts val="600"/>
              </a:spcAft>
              <a:buFont typeface="Arial" panose="020B0604020202020204" pitchFamily="34" charset="0"/>
              <a:buChar char="•"/>
            </a:pPr>
            <a:r>
              <a:rPr lang="en-US" sz="1680" dirty="0"/>
              <a:t>Any opportunity to work on a Design/Build Opportunity  </a:t>
            </a:r>
            <a:endParaRPr lang="en-US" sz="3120" dirty="0"/>
          </a:p>
        </p:txBody>
      </p:sp>
      <p:sp>
        <p:nvSpPr>
          <p:cNvPr id="6" name="Title 1">
            <a:extLst>
              <a:ext uri="{FF2B5EF4-FFF2-40B4-BE49-F238E27FC236}">
                <a16:creationId xmlns:a16="http://schemas.microsoft.com/office/drawing/2014/main" id="{B408AD95-1BAF-4A3A-B888-213731741B4B}"/>
              </a:ext>
            </a:extLst>
          </p:cNvPr>
          <p:cNvSpPr txBox="1">
            <a:spLocks/>
          </p:cNvSpPr>
          <p:nvPr/>
        </p:nvSpPr>
        <p:spPr bwMode="gray">
          <a:xfrm>
            <a:off x="485887" y="266320"/>
            <a:ext cx="13167360" cy="1371600"/>
          </a:xfrm>
          <a:prstGeom prst="rect">
            <a:avLst/>
          </a:prstGeom>
        </p:spPr>
        <p:txBody>
          <a:bodyPr vert="horz" lIns="0" tIns="65311" rIns="130622" bIns="65311" rtlCol="0" anchor="t">
            <a:noAutofit/>
          </a:bodyPr>
          <a:lstStyle>
            <a:lvl1pPr algn="l" defTabSz="653110" rtl="0" eaLnBrk="1" latinLnBrk="0" hangingPunct="1">
              <a:spcBef>
                <a:spcPct val="0"/>
              </a:spcBef>
              <a:buNone/>
              <a:defRPr sz="3600" b="0" kern="1200">
                <a:solidFill>
                  <a:schemeClr val="bg2"/>
                </a:solidFill>
                <a:latin typeface="+mj-lt"/>
                <a:ea typeface="+mj-ea"/>
                <a:cs typeface="+mj-cs"/>
              </a:defRPr>
            </a:lvl1pPr>
          </a:lstStyle>
          <a:p>
            <a:r>
              <a:rPr lang="en-US" dirty="0"/>
              <a:t>Positioning</a:t>
            </a:r>
          </a:p>
        </p:txBody>
      </p:sp>
    </p:spTree>
    <p:extLst>
      <p:ext uri="{BB962C8B-B14F-4D97-AF65-F5344CB8AC3E}">
        <p14:creationId xmlns:p14="http://schemas.microsoft.com/office/powerpoint/2010/main" val="1415200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83B58-BFFF-4D4F-9236-B8B31D876C50}"/>
              </a:ext>
            </a:extLst>
          </p:cNvPr>
          <p:cNvSpPr>
            <a:spLocks noGrp="1"/>
          </p:cNvSpPr>
          <p:nvPr>
            <p:ph type="title"/>
          </p:nvPr>
        </p:nvSpPr>
        <p:spPr/>
        <p:txBody>
          <a:bodyPr/>
          <a:lstStyle/>
          <a:p>
            <a:r>
              <a:rPr lang="en-US" dirty="0">
                <a:latin typeface="Segoe UI" panose="020B0502040204020203" pitchFamily="34" charset="0"/>
                <a:ea typeface="Segoe UI" panose="020B0502040204020203" pitchFamily="34" charset="0"/>
                <a:cs typeface="Segoe UI" panose="020B0502040204020203" pitchFamily="34" charset="0"/>
              </a:rPr>
              <a:t> </a:t>
            </a:r>
          </a:p>
        </p:txBody>
      </p:sp>
      <p:sp>
        <p:nvSpPr>
          <p:cNvPr id="17" name="Text Placeholder 3">
            <a:extLst>
              <a:ext uri="{FF2B5EF4-FFF2-40B4-BE49-F238E27FC236}">
                <a16:creationId xmlns:a16="http://schemas.microsoft.com/office/drawing/2014/main" id="{34EF8A1A-3E0F-460C-AF39-BC26AEF95952}"/>
              </a:ext>
            </a:extLst>
          </p:cNvPr>
          <p:cNvSpPr txBox="1">
            <a:spLocks/>
          </p:cNvSpPr>
          <p:nvPr/>
        </p:nvSpPr>
        <p:spPr>
          <a:xfrm>
            <a:off x="2130552" y="158495"/>
            <a:ext cx="9388524" cy="725424"/>
          </a:xfrm>
          <a:prstGeom prst="rect">
            <a:avLst/>
          </a:prstGeom>
        </p:spPr>
        <p:txBody>
          <a:bodyPr vert="horz" lIns="0" tIns="61129" rIns="0" bIns="61129" rtlCol="0" anchor="ctr">
            <a:noAutofit/>
          </a:bodyPr>
          <a:lstStyle>
            <a:lvl1pPr marL="0" indent="0" algn="l" defTabSz="858092" rtl="0" eaLnBrk="1" latinLnBrk="0" hangingPunct="1">
              <a:spcBef>
                <a:spcPct val="20000"/>
              </a:spcBef>
              <a:buFont typeface="Arial" panose="020B0604020202020204" pitchFamily="34" charset="0"/>
              <a:buNone/>
              <a:defRPr sz="2272" kern="1200">
                <a:solidFill>
                  <a:schemeClr val="bg1"/>
                </a:solidFill>
                <a:latin typeface="Segoe UI" panose="020B0502040204020203" pitchFamily="34" charset="0"/>
                <a:ea typeface="+mn-ea"/>
                <a:cs typeface="Segoe UI" panose="020B0502040204020203" pitchFamily="34" charset="0"/>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pPr algn="ctr" defTabSz="1029710">
              <a:defRPr/>
            </a:pPr>
            <a:r>
              <a:rPr lang="en-US" sz="2726" dirty="0">
                <a:solidFill>
                  <a:srgbClr val="FFFFFF"/>
                </a:solidFill>
                <a:ea typeface="Segoe UI" panose="020B0502040204020203" pitchFamily="34" charset="0"/>
              </a:rPr>
              <a:t>  RSO Training Information</a:t>
            </a:r>
          </a:p>
        </p:txBody>
      </p:sp>
      <p:sp>
        <p:nvSpPr>
          <p:cNvPr id="7" name="TextBox 6"/>
          <p:cNvSpPr txBox="1"/>
          <p:nvPr/>
        </p:nvSpPr>
        <p:spPr>
          <a:xfrm>
            <a:off x="731520" y="1232006"/>
            <a:ext cx="13436300" cy="6284797"/>
          </a:xfrm>
          <a:prstGeom prst="rect">
            <a:avLst/>
          </a:prstGeom>
          <a:noFill/>
        </p:spPr>
        <p:txBody>
          <a:bodyPr wrap="square" rtlCol="0">
            <a:spAutoFit/>
          </a:bodyPr>
          <a:lstStyle/>
          <a:p>
            <a:pPr>
              <a:spcAft>
                <a:spcPts val="1200"/>
              </a:spcAft>
            </a:pPr>
            <a:r>
              <a:rPr lang="en-US" sz="2880" dirty="0"/>
              <a:t>Difference Between ISONAS and Legacy Panel Solutions</a:t>
            </a:r>
            <a:r>
              <a:rPr lang="en-US" sz="3200" dirty="0"/>
              <a:t>	</a:t>
            </a:r>
          </a:p>
          <a:p>
            <a:pPr marL="285750" indent="-285750">
              <a:spcAft>
                <a:spcPts val="1200"/>
              </a:spcAft>
              <a:buFont typeface="Arial" panose="020B0604020202020204" pitchFamily="34" charset="0"/>
              <a:buChar char="•"/>
            </a:pPr>
            <a:r>
              <a:rPr lang="en-US" sz="1680" dirty="0"/>
              <a:t>True IP Based Solution</a:t>
            </a:r>
          </a:p>
          <a:p>
            <a:pPr marL="285750" indent="-285750">
              <a:spcAft>
                <a:spcPts val="1200"/>
              </a:spcAft>
              <a:buFont typeface="Arial" panose="020B0604020202020204" pitchFamily="34" charset="0"/>
              <a:buChar char="•"/>
            </a:pPr>
            <a:r>
              <a:rPr lang="en-US" sz="1680" dirty="0"/>
              <a:t>No Panels, No Power Supplies, No Conduit, No 110VAC Required</a:t>
            </a:r>
          </a:p>
          <a:p>
            <a:pPr marL="285750" indent="-285750">
              <a:spcAft>
                <a:spcPts val="1200"/>
              </a:spcAft>
              <a:buFont typeface="Arial" panose="020B0604020202020204" pitchFamily="34" charset="0"/>
              <a:buChar char="•"/>
            </a:pPr>
            <a:r>
              <a:rPr lang="en-US" sz="1680" dirty="0"/>
              <a:t>ISONAS Does Not Require a Licensed Electrical Contractor to Provide Power</a:t>
            </a:r>
          </a:p>
          <a:p>
            <a:pPr marL="285750" indent="-285750">
              <a:spcAft>
                <a:spcPts val="1200"/>
              </a:spcAft>
              <a:buFont typeface="Arial" panose="020B0604020202020204" pitchFamily="34" charset="0"/>
              <a:buChar char="•"/>
            </a:pPr>
            <a:r>
              <a:rPr lang="en-US" sz="1680" dirty="0"/>
              <a:t>Sold Exclusively Through Distribution – ADI, Anixter, CSC, Security Lock Distributors, Accu-Tech and a few Regional Distributors</a:t>
            </a:r>
          </a:p>
          <a:p>
            <a:pPr marL="285750" indent="-285750">
              <a:spcAft>
                <a:spcPts val="1200"/>
              </a:spcAft>
              <a:buFont typeface="Arial" panose="020B0604020202020204" pitchFamily="34" charset="0"/>
              <a:buChar char="•"/>
            </a:pPr>
            <a:r>
              <a:rPr lang="en-US" sz="1680" dirty="0"/>
              <a:t>ISONAS is one of the simplest access system to install</a:t>
            </a:r>
          </a:p>
          <a:p>
            <a:pPr marL="285750" indent="-285750">
              <a:spcAft>
                <a:spcPts val="1200"/>
              </a:spcAft>
              <a:buFont typeface="Arial" panose="020B0604020202020204" pitchFamily="34" charset="0"/>
              <a:buChar char="•"/>
            </a:pPr>
            <a:r>
              <a:rPr lang="en-US" sz="1680" dirty="0"/>
              <a:t>True, Hosted, Cloud-Based Solution</a:t>
            </a:r>
          </a:p>
          <a:p>
            <a:pPr marL="285750" indent="-285750">
              <a:spcAft>
                <a:spcPts val="1200"/>
              </a:spcAft>
              <a:buFont typeface="Arial" panose="020B0604020202020204" pitchFamily="34" charset="0"/>
              <a:buChar char="•"/>
            </a:pPr>
            <a:r>
              <a:rPr lang="en-US" sz="1680" dirty="0"/>
              <a:t>Third Party Integrations – Open Options, Milestone, OnSSI, DataCard, Genetec (Coming soon).  </a:t>
            </a:r>
          </a:p>
          <a:p>
            <a:pPr>
              <a:spcBef>
                <a:spcPts val="1200"/>
              </a:spcBef>
              <a:spcAft>
                <a:spcPts val="1200"/>
              </a:spcAft>
            </a:pPr>
            <a:r>
              <a:rPr lang="en-US" sz="2880" dirty="0"/>
              <a:t>Limitations to ISONAS </a:t>
            </a:r>
            <a:r>
              <a:rPr lang="en-US" sz="1680" dirty="0"/>
              <a:t>	</a:t>
            </a:r>
          </a:p>
          <a:p>
            <a:pPr marL="285750" indent="-285750">
              <a:spcAft>
                <a:spcPts val="1200"/>
              </a:spcAft>
              <a:buFont typeface="Arial" panose="020B0604020202020204" pitchFamily="34" charset="0"/>
              <a:buChar char="•"/>
            </a:pPr>
            <a:r>
              <a:rPr lang="en-US" sz="1680" dirty="0"/>
              <a:t>No Input Monitor Capability (i.e. man-doors, overhead doors)</a:t>
            </a:r>
          </a:p>
          <a:p>
            <a:pPr marL="285750" indent="-285750">
              <a:spcAft>
                <a:spcPts val="1200"/>
              </a:spcAft>
              <a:buFont typeface="Arial" panose="020B0604020202020204" pitchFamily="34" charset="0"/>
              <a:buChar char="•"/>
            </a:pPr>
            <a:r>
              <a:rPr lang="en-US" sz="1680" dirty="0"/>
              <a:t>Large, Complex Installations with Multiple Integration Requirements</a:t>
            </a:r>
          </a:p>
          <a:p>
            <a:pPr marL="285750" indent="-285750">
              <a:spcAft>
                <a:spcPts val="1200"/>
              </a:spcAft>
              <a:buFont typeface="Arial" panose="020B0604020202020204" pitchFamily="34" charset="0"/>
              <a:buChar char="•"/>
            </a:pPr>
            <a:r>
              <a:rPr lang="en-US" sz="1680" dirty="0"/>
              <a:t>Smaller Access Opportunities that Will Not Consider a Cloud Solution</a:t>
            </a:r>
          </a:p>
          <a:p>
            <a:pPr marL="285750" indent="-285750">
              <a:spcAft>
                <a:spcPts val="1200"/>
              </a:spcAft>
              <a:buFont typeface="Arial" panose="020B0604020202020204" pitchFamily="34" charset="0"/>
              <a:buChar char="•"/>
            </a:pPr>
            <a:r>
              <a:rPr lang="en-US" sz="1680" dirty="0"/>
              <a:t>Today – No Schlage Wireless Elock integration (expected in 2020)</a:t>
            </a:r>
          </a:p>
          <a:p>
            <a:endParaRPr lang="en-US" sz="1680" dirty="0"/>
          </a:p>
        </p:txBody>
      </p:sp>
      <p:sp>
        <p:nvSpPr>
          <p:cNvPr id="6" name="Title 1">
            <a:extLst>
              <a:ext uri="{FF2B5EF4-FFF2-40B4-BE49-F238E27FC236}">
                <a16:creationId xmlns:a16="http://schemas.microsoft.com/office/drawing/2014/main" id="{9A23603B-66D1-4770-A83E-7838E4743439}"/>
              </a:ext>
            </a:extLst>
          </p:cNvPr>
          <p:cNvSpPr txBox="1">
            <a:spLocks/>
          </p:cNvSpPr>
          <p:nvPr/>
        </p:nvSpPr>
        <p:spPr bwMode="gray">
          <a:xfrm>
            <a:off x="613186" y="266320"/>
            <a:ext cx="13167360" cy="1371600"/>
          </a:xfrm>
          <a:prstGeom prst="rect">
            <a:avLst/>
          </a:prstGeom>
        </p:spPr>
        <p:txBody>
          <a:bodyPr vert="horz" lIns="0" tIns="65311" rIns="130622" bIns="65311" rtlCol="0" anchor="t">
            <a:noAutofit/>
          </a:bodyPr>
          <a:lstStyle>
            <a:lvl1pPr algn="l" defTabSz="653110" rtl="0" eaLnBrk="1" latinLnBrk="0" hangingPunct="1">
              <a:spcBef>
                <a:spcPct val="0"/>
              </a:spcBef>
              <a:buNone/>
              <a:defRPr sz="3600" b="0" kern="1200">
                <a:solidFill>
                  <a:schemeClr val="bg2"/>
                </a:solidFill>
                <a:latin typeface="+mj-lt"/>
                <a:ea typeface="+mj-ea"/>
                <a:cs typeface="+mj-cs"/>
              </a:defRPr>
            </a:lvl1pPr>
          </a:lstStyle>
          <a:p>
            <a:r>
              <a:rPr lang="en-US" dirty="0"/>
              <a:t>Positioning</a:t>
            </a:r>
          </a:p>
        </p:txBody>
      </p:sp>
    </p:spTree>
    <p:extLst>
      <p:ext uri="{BB962C8B-B14F-4D97-AF65-F5344CB8AC3E}">
        <p14:creationId xmlns:p14="http://schemas.microsoft.com/office/powerpoint/2010/main" val="1037026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4E85B-0B75-4798-A7E7-283C02CDB197}"/>
              </a:ext>
            </a:extLst>
          </p:cNvPr>
          <p:cNvSpPr>
            <a:spLocks noGrp="1"/>
          </p:cNvSpPr>
          <p:nvPr>
            <p:ph type="title"/>
          </p:nvPr>
        </p:nvSpPr>
        <p:spPr>
          <a:xfrm>
            <a:off x="731520" y="361481"/>
            <a:ext cx="13167360" cy="657091"/>
          </a:xfrm>
        </p:spPr>
        <p:txBody>
          <a:bodyPr/>
          <a:lstStyle/>
          <a:p>
            <a:r>
              <a:rPr lang="en-US" dirty="0"/>
              <a:t>HARDWARE MSRP – Key SKUs</a:t>
            </a:r>
          </a:p>
        </p:txBody>
      </p:sp>
      <p:sp>
        <p:nvSpPr>
          <p:cNvPr id="5" name="TextBox 4">
            <a:extLst>
              <a:ext uri="{FF2B5EF4-FFF2-40B4-BE49-F238E27FC236}">
                <a16:creationId xmlns:a16="http://schemas.microsoft.com/office/drawing/2014/main" id="{5AA5C44F-FDD1-4F1C-9F55-C0D4D6615FE7}"/>
              </a:ext>
            </a:extLst>
          </p:cNvPr>
          <p:cNvSpPr txBox="1"/>
          <p:nvPr/>
        </p:nvSpPr>
        <p:spPr>
          <a:xfrm>
            <a:off x="1284788" y="7634025"/>
            <a:ext cx="10949651" cy="307777"/>
          </a:xfrm>
          <a:prstGeom prst="rect">
            <a:avLst/>
          </a:prstGeom>
          <a:noFill/>
        </p:spPr>
        <p:txBody>
          <a:bodyPr wrap="square" rtlCol="0">
            <a:spAutoFit/>
          </a:bodyPr>
          <a:lstStyle/>
          <a:p>
            <a:r>
              <a:rPr lang="en-US" sz="1400" i="1" dirty="0"/>
              <a:t>ISONAS PRICE LIST MARCH 2019</a:t>
            </a:r>
          </a:p>
        </p:txBody>
      </p:sp>
      <p:pic>
        <p:nvPicPr>
          <p:cNvPr id="7" name="Picture 6">
            <a:extLst>
              <a:ext uri="{FF2B5EF4-FFF2-40B4-BE49-F238E27FC236}">
                <a16:creationId xmlns:a16="http://schemas.microsoft.com/office/drawing/2014/main" id="{E88B0614-47EA-4924-8482-331432DED569}"/>
              </a:ext>
            </a:extLst>
          </p:cNvPr>
          <p:cNvPicPr>
            <a:picLocks noChangeAspect="1"/>
          </p:cNvPicPr>
          <p:nvPr/>
        </p:nvPicPr>
        <p:blipFill>
          <a:blip r:embed="rId3"/>
          <a:stretch>
            <a:fillRect/>
          </a:stretch>
        </p:blipFill>
        <p:spPr>
          <a:xfrm>
            <a:off x="731520" y="1264898"/>
            <a:ext cx="12704762" cy="5266667"/>
          </a:xfrm>
          <a:prstGeom prst="rect">
            <a:avLst/>
          </a:prstGeom>
        </p:spPr>
      </p:pic>
    </p:spTree>
    <p:extLst>
      <p:ext uri="{BB962C8B-B14F-4D97-AF65-F5344CB8AC3E}">
        <p14:creationId xmlns:p14="http://schemas.microsoft.com/office/powerpoint/2010/main" val="307027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7707"/>
            <a:ext cx="0" cy="0"/>
          </a:xfrm>
        </p:spPr>
        <p:txBody>
          <a:bodyPr/>
          <a:lstStyle/>
          <a:p>
            <a:pPr algn="ctr"/>
            <a:r>
              <a:rPr lang="en-US" dirty="0"/>
              <a:t> </a:t>
            </a:r>
          </a:p>
        </p:txBody>
      </p:sp>
      <p:sp>
        <p:nvSpPr>
          <p:cNvPr id="3" name="TextBox 2"/>
          <p:cNvSpPr txBox="1"/>
          <p:nvPr/>
        </p:nvSpPr>
        <p:spPr>
          <a:xfrm>
            <a:off x="1828800" y="1286529"/>
            <a:ext cx="10972800" cy="2345257"/>
          </a:xfrm>
          <a:prstGeom prst="rect">
            <a:avLst/>
          </a:prstGeom>
          <a:noFill/>
        </p:spPr>
        <p:txBody>
          <a:bodyPr wrap="square" rtlCol="0">
            <a:spAutoFit/>
          </a:bodyPr>
          <a:lstStyle/>
          <a:p>
            <a:pPr algn="ctr"/>
            <a:r>
              <a:rPr lang="en-US" sz="3600" dirty="0">
                <a:solidFill>
                  <a:schemeClr val="tx1">
                    <a:lumMod val="50000"/>
                    <a:lumOff val="50000"/>
                  </a:schemeClr>
                </a:solidFill>
              </a:rPr>
              <a:t>Access Control belongs on the network.</a:t>
            </a:r>
          </a:p>
          <a:p>
            <a:pPr algn="ctr"/>
            <a:endParaRPr lang="en-US" sz="3120" dirty="0">
              <a:solidFill>
                <a:schemeClr val="tx1">
                  <a:lumMod val="50000"/>
                  <a:lumOff val="50000"/>
                </a:schemeClr>
              </a:solidFill>
            </a:endParaRPr>
          </a:p>
          <a:p>
            <a:pPr algn="ctr"/>
            <a:r>
              <a:rPr lang="en-US" sz="2400" dirty="0">
                <a:solidFill>
                  <a:schemeClr val="tx1">
                    <a:lumMod val="50000"/>
                    <a:lumOff val="50000"/>
                  </a:schemeClr>
                </a:solidFill>
              </a:rPr>
              <a:t>Access control natively should have the ability to be managed from anywhere across unlimited numbers of facilities</a:t>
            </a:r>
            <a:endParaRPr lang="en-US" sz="3120" dirty="0">
              <a:solidFill>
                <a:schemeClr val="tx1">
                  <a:lumMod val="50000"/>
                  <a:lumOff val="50000"/>
                </a:schemeClr>
              </a:solidFill>
            </a:endParaRPr>
          </a:p>
          <a:p>
            <a:pPr algn="ctr"/>
            <a:endParaRPr lang="en-US" sz="3120" dirty="0"/>
          </a:p>
        </p:txBody>
      </p:sp>
      <p:grpSp>
        <p:nvGrpSpPr>
          <p:cNvPr id="9" name="Group 8"/>
          <p:cNvGrpSpPr>
            <a:grpSpLocks noChangeAspect="1"/>
          </p:cNvGrpSpPr>
          <p:nvPr/>
        </p:nvGrpSpPr>
        <p:grpSpPr>
          <a:xfrm>
            <a:off x="740581" y="3505885"/>
            <a:ext cx="13162004" cy="2577923"/>
            <a:chOff x="214332" y="3448472"/>
            <a:chExt cx="8857226" cy="1734785"/>
          </a:xfrm>
        </p:grpSpPr>
        <p:grpSp>
          <p:nvGrpSpPr>
            <p:cNvPr id="7" name="Group 6"/>
            <p:cNvGrpSpPr/>
            <p:nvPr/>
          </p:nvGrpSpPr>
          <p:grpSpPr>
            <a:xfrm>
              <a:off x="214332" y="3602055"/>
              <a:ext cx="8857226" cy="1581202"/>
              <a:chOff x="214332" y="3602055"/>
              <a:chExt cx="8857226" cy="1581202"/>
            </a:xfrm>
          </p:grpSpPr>
          <p:pic>
            <p:nvPicPr>
              <p:cNvPr id="5" name="Picture 4" descr="CHARTIconsV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332" y="3602055"/>
                <a:ext cx="8857226" cy="1581202"/>
              </a:xfrm>
              <a:prstGeom prst="rect">
                <a:avLst/>
              </a:prstGeom>
            </p:spPr>
          </p:pic>
          <p:sp>
            <p:nvSpPr>
              <p:cNvPr id="6" name="Rectangle 5"/>
              <p:cNvSpPr/>
              <p:nvPr/>
            </p:nvSpPr>
            <p:spPr>
              <a:xfrm>
                <a:off x="2877207" y="4485290"/>
                <a:ext cx="827690" cy="78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20" dirty="0"/>
              </a:p>
            </p:txBody>
          </p:sp>
        </p:gr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9893" y="3448472"/>
              <a:ext cx="1879233" cy="1036818"/>
            </a:xfrm>
            <a:prstGeom prst="rect">
              <a:avLst/>
            </a:prstGeom>
          </p:spPr>
        </p:pic>
      </p:grpSp>
      <p:sp>
        <p:nvSpPr>
          <p:cNvPr id="11" name="Title 1"/>
          <p:cNvSpPr txBox="1">
            <a:spLocks/>
          </p:cNvSpPr>
          <p:nvPr/>
        </p:nvSpPr>
        <p:spPr>
          <a:xfrm>
            <a:off x="463296" y="345261"/>
            <a:ext cx="10897126" cy="1371600"/>
          </a:xfr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stStyle>
          <a:p>
            <a:r>
              <a:rPr lang="en-US" dirty="0"/>
              <a:t>Ethos</a:t>
            </a:r>
            <a:br>
              <a:rPr lang="en-US" dirty="0"/>
            </a:br>
            <a:endParaRPr lang="en-US" dirty="0"/>
          </a:p>
        </p:txBody>
      </p:sp>
    </p:spTree>
    <p:extLst>
      <p:ext uri="{BB962C8B-B14F-4D97-AF65-F5344CB8AC3E}">
        <p14:creationId xmlns:p14="http://schemas.microsoft.com/office/powerpoint/2010/main" val="31472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4E85B-0B75-4798-A7E7-283C02CDB197}"/>
              </a:ext>
            </a:extLst>
          </p:cNvPr>
          <p:cNvSpPr>
            <a:spLocks noGrp="1"/>
          </p:cNvSpPr>
          <p:nvPr>
            <p:ph type="title"/>
          </p:nvPr>
        </p:nvSpPr>
        <p:spPr>
          <a:xfrm>
            <a:off x="731520" y="361481"/>
            <a:ext cx="13167360" cy="657091"/>
          </a:xfrm>
        </p:spPr>
        <p:txBody>
          <a:bodyPr/>
          <a:lstStyle/>
          <a:p>
            <a:r>
              <a:rPr lang="en-US" dirty="0"/>
              <a:t>Software MSRP – Key SKUs</a:t>
            </a:r>
          </a:p>
        </p:txBody>
      </p:sp>
      <p:sp>
        <p:nvSpPr>
          <p:cNvPr id="5" name="TextBox 4">
            <a:extLst>
              <a:ext uri="{FF2B5EF4-FFF2-40B4-BE49-F238E27FC236}">
                <a16:creationId xmlns:a16="http://schemas.microsoft.com/office/drawing/2014/main" id="{5AA5C44F-FDD1-4F1C-9F55-C0D4D6615FE7}"/>
              </a:ext>
            </a:extLst>
          </p:cNvPr>
          <p:cNvSpPr txBox="1"/>
          <p:nvPr/>
        </p:nvSpPr>
        <p:spPr>
          <a:xfrm>
            <a:off x="1284788" y="7634025"/>
            <a:ext cx="10949651" cy="307777"/>
          </a:xfrm>
          <a:prstGeom prst="rect">
            <a:avLst/>
          </a:prstGeom>
          <a:noFill/>
        </p:spPr>
        <p:txBody>
          <a:bodyPr wrap="square" rtlCol="0">
            <a:spAutoFit/>
          </a:bodyPr>
          <a:lstStyle/>
          <a:p>
            <a:r>
              <a:rPr lang="en-US" sz="1400" i="1" dirty="0"/>
              <a:t>ISONAS PRICE LIST MARCH 2019</a:t>
            </a:r>
          </a:p>
        </p:txBody>
      </p:sp>
      <p:pic>
        <p:nvPicPr>
          <p:cNvPr id="3" name="Picture 2">
            <a:extLst>
              <a:ext uri="{FF2B5EF4-FFF2-40B4-BE49-F238E27FC236}">
                <a16:creationId xmlns:a16="http://schemas.microsoft.com/office/drawing/2014/main" id="{8963A79D-A666-473E-9913-D622E5A64744}"/>
              </a:ext>
            </a:extLst>
          </p:cNvPr>
          <p:cNvPicPr>
            <a:picLocks noChangeAspect="1"/>
          </p:cNvPicPr>
          <p:nvPr/>
        </p:nvPicPr>
        <p:blipFill>
          <a:blip r:embed="rId3"/>
          <a:stretch>
            <a:fillRect/>
          </a:stretch>
        </p:blipFill>
        <p:spPr>
          <a:xfrm>
            <a:off x="731520" y="1180524"/>
            <a:ext cx="12704762" cy="5266667"/>
          </a:xfrm>
          <a:prstGeom prst="rect">
            <a:avLst/>
          </a:prstGeom>
        </p:spPr>
      </p:pic>
      <p:sp>
        <p:nvSpPr>
          <p:cNvPr id="4" name="Rectangle: Rounded Corners 3">
            <a:extLst>
              <a:ext uri="{FF2B5EF4-FFF2-40B4-BE49-F238E27FC236}">
                <a16:creationId xmlns:a16="http://schemas.microsoft.com/office/drawing/2014/main" id="{115742A0-6F07-4AD0-8A6F-7483C9E3D432}"/>
              </a:ext>
            </a:extLst>
          </p:cNvPr>
          <p:cNvSpPr/>
          <p:nvPr/>
        </p:nvSpPr>
        <p:spPr>
          <a:xfrm>
            <a:off x="731520" y="6502385"/>
            <a:ext cx="12704762" cy="307777"/>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1400" i="1" dirty="0"/>
              <a:t>Multi-Year software licenses are available</a:t>
            </a:r>
          </a:p>
        </p:txBody>
      </p:sp>
    </p:spTree>
    <p:extLst>
      <p:ext uri="{BB962C8B-B14F-4D97-AF65-F5344CB8AC3E}">
        <p14:creationId xmlns:p14="http://schemas.microsoft.com/office/powerpoint/2010/main" val="3090724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21FBD-1C02-44A0-9547-ACD257EFE4F0}"/>
              </a:ext>
            </a:extLst>
          </p:cNvPr>
          <p:cNvSpPr>
            <a:spLocks noGrp="1"/>
          </p:cNvSpPr>
          <p:nvPr>
            <p:ph type="title"/>
          </p:nvPr>
        </p:nvSpPr>
        <p:spPr>
          <a:xfrm>
            <a:off x="731520" y="772961"/>
            <a:ext cx="13167360" cy="1371600"/>
          </a:xfrm>
        </p:spPr>
        <p:txBody>
          <a:bodyPr/>
          <a:lstStyle/>
          <a:p>
            <a:r>
              <a:rPr lang="en-US" dirty="0"/>
              <a:t>ISONAS is Simpler, Easier, Faster to Install</a:t>
            </a:r>
          </a:p>
        </p:txBody>
      </p:sp>
      <p:pic>
        <p:nvPicPr>
          <p:cNvPr id="3" name="Picture 2" descr="05_a.png">
            <a:extLst>
              <a:ext uri="{FF2B5EF4-FFF2-40B4-BE49-F238E27FC236}">
                <a16:creationId xmlns:a16="http://schemas.microsoft.com/office/drawing/2014/main" id="{80B9D750-4871-41D1-AF12-FBC4F86F92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544" y="1967069"/>
            <a:ext cx="3809361" cy="4784842"/>
          </a:xfrm>
          <a:prstGeom prst="rect">
            <a:avLst/>
          </a:prstGeom>
        </p:spPr>
      </p:pic>
      <p:sp>
        <p:nvSpPr>
          <p:cNvPr id="4" name="TextBox 3">
            <a:extLst>
              <a:ext uri="{FF2B5EF4-FFF2-40B4-BE49-F238E27FC236}">
                <a16:creationId xmlns:a16="http://schemas.microsoft.com/office/drawing/2014/main" id="{988D6E65-B88B-458E-89DB-8CF3544CE7ED}"/>
              </a:ext>
            </a:extLst>
          </p:cNvPr>
          <p:cNvSpPr txBox="1"/>
          <p:nvPr/>
        </p:nvSpPr>
        <p:spPr>
          <a:xfrm>
            <a:off x="877394" y="6801233"/>
            <a:ext cx="2398143" cy="892552"/>
          </a:xfrm>
          <a:prstGeom prst="rect">
            <a:avLst/>
          </a:prstGeom>
          <a:noFill/>
        </p:spPr>
        <p:txBody>
          <a:bodyPr wrap="square" rtlCol="0">
            <a:spAutoFit/>
          </a:bodyPr>
          <a:lstStyle/>
          <a:p>
            <a:pPr algn="ctr"/>
            <a:r>
              <a:rPr lang="en-US" dirty="0"/>
              <a:t>Panel Access Control</a:t>
            </a:r>
          </a:p>
        </p:txBody>
      </p:sp>
      <p:sp>
        <p:nvSpPr>
          <p:cNvPr id="8" name="TextBox 7">
            <a:extLst>
              <a:ext uri="{FF2B5EF4-FFF2-40B4-BE49-F238E27FC236}">
                <a16:creationId xmlns:a16="http://schemas.microsoft.com/office/drawing/2014/main" id="{6C077DB9-40B0-44AC-9AAC-6315CAB39CA2}"/>
              </a:ext>
            </a:extLst>
          </p:cNvPr>
          <p:cNvSpPr txBox="1"/>
          <p:nvPr/>
        </p:nvSpPr>
        <p:spPr>
          <a:xfrm>
            <a:off x="10037887" y="4908598"/>
            <a:ext cx="2915729" cy="892552"/>
          </a:xfrm>
          <a:prstGeom prst="rect">
            <a:avLst/>
          </a:prstGeom>
          <a:noFill/>
        </p:spPr>
        <p:txBody>
          <a:bodyPr wrap="square" rtlCol="0">
            <a:spAutoFit/>
          </a:bodyPr>
          <a:lstStyle/>
          <a:p>
            <a:pPr algn="ctr"/>
            <a:r>
              <a:rPr lang="en-US" dirty="0"/>
              <a:t>All in One Reader Controller</a:t>
            </a:r>
          </a:p>
        </p:txBody>
      </p:sp>
      <p:pic>
        <p:nvPicPr>
          <p:cNvPr id="10" name="Picture 9">
            <a:extLst>
              <a:ext uri="{FF2B5EF4-FFF2-40B4-BE49-F238E27FC236}">
                <a16:creationId xmlns:a16="http://schemas.microsoft.com/office/drawing/2014/main" id="{2595F065-5415-4F55-8814-8E23FC94A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3328" y="1852265"/>
            <a:ext cx="2374959" cy="2756311"/>
          </a:xfrm>
          <a:prstGeom prst="rect">
            <a:avLst/>
          </a:prstGeom>
        </p:spPr>
      </p:pic>
      <p:pic>
        <p:nvPicPr>
          <p:cNvPr id="12" name="Picture 11">
            <a:extLst>
              <a:ext uri="{FF2B5EF4-FFF2-40B4-BE49-F238E27FC236}">
                <a16:creationId xmlns:a16="http://schemas.microsoft.com/office/drawing/2014/main" id="{636AE6A0-4B4C-4E54-8113-0B1BFB572D84}"/>
              </a:ext>
            </a:extLst>
          </p:cNvPr>
          <p:cNvPicPr>
            <a:picLocks noChangeAspect="1"/>
          </p:cNvPicPr>
          <p:nvPr/>
        </p:nvPicPr>
        <p:blipFill>
          <a:blip r:embed="rId4"/>
          <a:stretch>
            <a:fillRect/>
          </a:stretch>
        </p:blipFill>
        <p:spPr>
          <a:xfrm>
            <a:off x="12374881" y="2256975"/>
            <a:ext cx="1835774" cy="1562683"/>
          </a:xfrm>
          <a:prstGeom prst="rect">
            <a:avLst/>
          </a:prstGeom>
        </p:spPr>
      </p:pic>
      <p:sp>
        <p:nvSpPr>
          <p:cNvPr id="13" name="TextBox 12">
            <a:extLst>
              <a:ext uri="{FF2B5EF4-FFF2-40B4-BE49-F238E27FC236}">
                <a16:creationId xmlns:a16="http://schemas.microsoft.com/office/drawing/2014/main" id="{9DA4ACF1-37C3-4929-BD09-3F0C3BFA8265}"/>
              </a:ext>
            </a:extLst>
          </p:cNvPr>
          <p:cNvSpPr txBox="1"/>
          <p:nvPr/>
        </p:nvSpPr>
        <p:spPr>
          <a:xfrm>
            <a:off x="4626864" y="2855478"/>
            <a:ext cx="3572256" cy="2092881"/>
          </a:xfrm>
          <a:prstGeom prst="rect">
            <a:avLst/>
          </a:prstGeom>
          <a:noFill/>
        </p:spPr>
        <p:txBody>
          <a:bodyPr wrap="square" rtlCol="0">
            <a:spAutoFit/>
          </a:bodyPr>
          <a:lstStyle/>
          <a:p>
            <a:r>
              <a:rPr lang="en-US" dirty="0"/>
              <a:t>Electrician 120VAC</a:t>
            </a:r>
          </a:p>
          <a:p>
            <a:r>
              <a:rPr lang="en-US" dirty="0"/>
              <a:t>Main Panel</a:t>
            </a:r>
          </a:p>
          <a:p>
            <a:r>
              <a:rPr lang="en-US" dirty="0"/>
              <a:t>Door Controllers</a:t>
            </a:r>
          </a:p>
          <a:p>
            <a:r>
              <a:rPr lang="en-US" dirty="0"/>
              <a:t>Power Supply</a:t>
            </a:r>
          </a:p>
          <a:p>
            <a:r>
              <a:rPr lang="en-US" dirty="0"/>
              <a:t>1/2 Wire Terminations</a:t>
            </a:r>
          </a:p>
        </p:txBody>
      </p:sp>
      <p:sp>
        <p:nvSpPr>
          <p:cNvPr id="14" name="&quot;Not Allowed&quot; Symbol 13">
            <a:extLst>
              <a:ext uri="{FF2B5EF4-FFF2-40B4-BE49-F238E27FC236}">
                <a16:creationId xmlns:a16="http://schemas.microsoft.com/office/drawing/2014/main" id="{8F3F9E33-1D73-46BE-9489-9F4AD5D41A83}"/>
              </a:ext>
            </a:extLst>
          </p:cNvPr>
          <p:cNvSpPr>
            <a:spLocks noChangeAspect="1"/>
          </p:cNvSpPr>
          <p:nvPr/>
        </p:nvSpPr>
        <p:spPr>
          <a:xfrm>
            <a:off x="4334256" y="2937637"/>
            <a:ext cx="274320" cy="274320"/>
          </a:xfrm>
          <a:prstGeom prst="noSmoking">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quot;Not Allowed&quot; Symbol 14">
            <a:extLst>
              <a:ext uri="{FF2B5EF4-FFF2-40B4-BE49-F238E27FC236}">
                <a16:creationId xmlns:a16="http://schemas.microsoft.com/office/drawing/2014/main" id="{8A785B6D-DC1B-4517-AA17-E6F048E6F492}"/>
              </a:ext>
            </a:extLst>
          </p:cNvPr>
          <p:cNvSpPr>
            <a:spLocks noChangeAspect="1"/>
          </p:cNvSpPr>
          <p:nvPr/>
        </p:nvSpPr>
        <p:spPr>
          <a:xfrm>
            <a:off x="4334256" y="3341428"/>
            <a:ext cx="274320" cy="274320"/>
          </a:xfrm>
          <a:prstGeom prst="noSmoking">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quot;Not Allowed&quot; Symbol 15">
            <a:extLst>
              <a:ext uri="{FF2B5EF4-FFF2-40B4-BE49-F238E27FC236}">
                <a16:creationId xmlns:a16="http://schemas.microsoft.com/office/drawing/2014/main" id="{22881661-B073-4069-BCF0-C048D3AA8569}"/>
              </a:ext>
            </a:extLst>
          </p:cNvPr>
          <p:cNvSpPr>
            <a:spLocks noChangeAspect="1"/>
          </p:cNvSpPr>
          <p:nvPr/>
        </p:nvSpPr>
        <p:spPr>
          <a:xfrm>
            <a:off x="4334256" y="3745219"/>
            <a:ext cx="274320" cy="274320"/>
          </a:xfrm>
          <a:prstGeom prst="noSmoking">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quot;Not Allowed&quot; Symbol 16">
            <a:extLst>
              <a:ext uri="{FF2B5EF4-FFF2-40B4-BE49-F238E27FC236}">
                <a16:creationId xmlns:a16="http://schemas.microsoft.com/office/drawing/2014/main" id="{5AA1F612-31B1-429F-B57A-4E276DAADFAF}"/>
              </a:ext>
            </a:extLst>
          </p:cNvPr>
          <p:cNvSpPr>
            <a:spLocks noChangeAspect="1"/>
          </p:cNvSpPr>
          <p:nvPr/>
        </p:nvSpPr>
        <p:spPr>
          <a:xfrm>
            <a:off x="4334256" y="4149010"/>
            <a:ext cx="274320" cy="274320"/>
          </a:xfrm>
          <a:prstGeom prst="noSmoking">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quot;Not Allowed&quot; Symbol 17">
            <a:extLst>
              <a:ext uri="{FF2B5EF4-FFF2-40B4-BE49-F238E27FC236}">
                <a16:creationId xmlns:a16="http://schemas.microsoft.com/office/drawing/2014/main" id="{58C35772-38D5-4D98-ABC6-4F4BC6C6025B}"/>
              </a:ext>
            </a:extLst>
          </p:cNvPr>
          <p:cNvSpPr>
            <a:spLocks noChangeAspect="1"/>
          </p:cNvSpPr>
          <p:nvPr/>
        </p:nvSpPr>
        <p:spPr>
          <a:xfrm>
            <a:off x="4334256" y="4552802"/>
            <a:ext cx="274320" cy="274320"/>
          </a:xfrm>
          <a:prstGeom prst="noSmoking">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E135E426-9CE9-4C30-9C7F-D1F7F670760C}"/>
              </a:ext>
            </a:extLst>
          </p:cNvPr>
          <p:cNvSpPr txBox="1"/>
          <p:nvPr/>
        </p:nvSpPr>
        <p:spPr>
          <a:xfrm>
            <a:off x="4215977" y="2185149"/>
            <a:ext cx="3938016" cy="584775"/>
          </a:xfrm>
          <a:prstGeom prst="rect">
            <a:avLst/>
          </a:prstGeom>
          <a:noFill/>
        </p:spPr>
        <p:txBody>
          <a:bodyPr wrap="square" rtlCol="0">
            <a:spAutoFit/>
          </a:bodyPr>
          <a:lstStyle/>
          <a:p>
            <a:r>
              <a:rPr lang="en-US" sz="3200" dirty="0"/>
              <a:t>ISONAS Eliminates:</a:t>
            </a:r>
          </a:p>
        </p:txBody>
      </p:sp>
      <p:sp>
        <p:nvSpPr>
          <p:cNvPr id="21" name="Arrow: Right 20">
            <a:extLst>
              <a:ext uri="{FF2B5EF4-FFF2-40B4-BE49-F238E27FC236}">
                <a16:creationId xmlns:a16="http://schemas.microsoft.com/office/drawing/2014/main" id="{9E9D382C-C960-43C5-9B07-F4AA4B470DF6}"/>
              </a:ext>
            </a:extLst>
          </p:cNvPr>
          <p:cNvSpPr/>
          <p:nvPr/>
        </p:nvSpPr>
        <p:spPr>
          <a:xfrm>
            <a:off x="8335714" y="3280008"/>
            <a:ext cx="1085088" cy="807582"/>
          </a:xfrm>
          <a:prstGeom prst="rightArrow">
            <a:avLst/>
          </a:prstGeom>
          <a:solidFill>
            <a:schemeClr val="accent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318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EF630-7977-4DE8-8453-315D9C020322}"/>
              </a:ext>
            </a:extLst>
          </p:cNvPr>
          <p:cNvSpPr>
            <a:spLocks noGrp="1"/>
          </p:cNvSpPr>
          <p:nvPr>
            <p:ph type="title"/>
          </p:nvPr>
        </p:nvSpPr>
        <p:spPr>
          <a:xfrm>
            <a:off x="358815" y="176286"/>
            <a:ext cx="13167360" cy="1371600"/>
          </a:xfrm>
        </p:spPr>
        <p:txBody>
          <a:bodyPr/>
          <a:lstStyle/>
          <a:p>
            <a:r>
              <a:rPr lang="en-US" dirty="0"/>
              <a:t>Why ISONAS?</a:t>
            </a:r>
          </a:p>
        </p:txBody>
      </p:sp>
      <p:pic>
        <p:nvPicPr>
          <p:cNvPr id="4" name="Picture 3">
            <a:extLst>
              <a:ext uri="{FF2B5EF4-FFF2-40B4-BE49-F238E27FC236}">
                <a16:creationId xmlns:a16="http://schemas.microsoft.com/office/drawing/2014/main" id="{D6C1430C-9DE2-4DF3-A319-31D13C066204}"/>
              </a:ext>
            </a:extLst>
          </p:cNvPr>
          <p:cNvPicPr>
            <a:picLocks noChangeAspect="1"/>
          </p:cNvPicPr>
          <p:nvPr/>
        </p:nvPicPr>
        <p:blipFill>
          <a:blip r:embed="rId2"/>
          <a:stretch>
            <a:fillRect/>
          </a:stretch>
        </p:blipFill>
        <p:spPr>
          <a:xfrm>
            <a:off x="6555635" y="659756"/>
            <a:ext cx="7768354" cy="3657600"/>
          </a:xfrm>
          <a:prstGeom prst="rect">
            <a:avLst/>
          </a:prstGeom>
        </p:spPr>
      </p:pic>
      <p:pic>
        <p:nvPicPr>
          <p:cNvPr id="5" name="Picture 4">
            <a:extLst>
              <a:ext uri="{FF2B5EF4-FFF2-40B4-BE49-F238E27FC236}">
                <a16:creationId xmlns:a16="http://schemas.microsoft.com/office/drawing/2014/main" id="{76C94E0F-0F0F-4B08-B0DF-5AA1F4FBE6C3}"/>
              </a:ext>
            </a:extLst>
          </p:cNvPr>
          <p:cNvPicPr>
            <a:picLocks noChangeAspect="1"/>
          </p:cNvPicPr>
          <p:nvPr/>
        </p:nvPicPr>
        <p:blipFill>
          <a:blip r:embed="rId3"/>
          <a:stretch>
            <a:fillRect/>
          </a:stretch>
        </p:blipFill>
        <p:spPr>
          <a:xfrm>
            <a:off x="6667013" y="4419019"/>
            <a:ext cx="7334954" cy="3657600"/>
          </a:xfrm>
          <a:prstGeom prst="rect">
            <a:avLst/>
          </a:prstGeom>
        </p:spPr>
      </p:pic>
      <p:sp>
        <p:nvSpPr>
          <p:cNvPr id="6" name="Rectangle 5">
            <a:extLst>
              <a:ext uri="{FF2B5EF4-FFF2-40B4-BE49-F238E27FC236}">
                <a16:creationId xmlns:a16="http://schemas.microsoft.com/office/drawing/2014/main" id="{BDF4AA2F-B8D9-4443-A1BC-13FCE94ADE36}"/>
              </a:ext>
            </a:extLst>
          </p:cNvPr>
          <p:cNvSpPr/>
          <p:nvPr/>
        </p:nvSpPr>
        <p:spPr>
          <a:xfrm>
            <a:off x="381965" y="1030100"/>
            <a:ext cx="6053559" cy="5891558"/>
          </a:xfrm>
          <a:prstGeom prst="rect">
            <a:avLst/>
          </a:prstGeom>
          <a:noFill/>
        </p:spPr>
        <p:txBody>
          <a:bodyPr wrap="square" rtlCol="0">
            <a:noAutofit/>
          </a:bodyPr>
          <a:lstStyle/>
          <a:p>
            <a:pPr>
              <a:spcAft>
                <a:spcPts val="1200"/>
              </a:spcAft>
              <a:buClr>
                <a:schemeClr val="bg2"/>
              </a:buClr>
            </a:pPr>
            <a:r>
              <a:rPr lang="en-US" sz="1800" b="1" dirty="0">
                <a:latin typeface="Segoe UI" panose="020B0502040204020203" pitchFamily="34" charset="0"/>
                <a:ea typeface="Segoe UI" panose="020B0502040204020203" pitchFamily="34" charset="0"/>
                <a:cs typeface="Segoe UI" panose="020B0502040204020203" pitchFamily="34" charset="0"/>
              </a:rPr>
              <a:t>We’re changing the game in access control.</a:t>
            </a:r>
          </a:p>
          <a:p>
            <a:pPr marL="285750" indent="-285750">
              <a:spcAft>
                <a:spcPts val="12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Unlike traditional panel-based or IP-panel systems, ISONAS delivers the one proven access control solution that offers network-based, “Pure IP” to the door technology. </a:t>
            </a:r>
          </a:p>
          <a:p>
            <a:pPr marL="285750" indent="-285750">
              <a:spcAft>
                <a:spcPts val="12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ISONAS eliminates the need for cumbersome control panels at each and every access point, complex wiring and power supplies that are costly, and regular maintenance across physical locations. </a:t>
            </a:r>
          </a:p>
          <a:p>
            <a:pPr marL="285750" indent="-285750">
              <a:spcAft>
                <a:spcPts val="12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Innovative IP/POE reader-controllers provides a simpler and smarter alternative leveraging the IT Network. </a:t>
            </a:r>
          </a:p>
          <a:p>
            <a:pPr marL="285750" indent="-285750">
              <a:spcAft>
                <a:spcPts val="1200"/>
              </a:spcAft>
              <a:buClr>
                <a:schemeClr val="bg2"/>
              </a:buClr>
              <a:buFont typeface="Arial" panose="020B0604020202020204" pitchFamily="34" charset="0"/>
              <a:buChar char="•"/>
            </a:pPr>
            <a:r>
              <a:rPr lang="en-US" sz="1600" dirty="0">
                <a:latin typeface="Segoe UI" panose="020B0502040204020203" pitchFamily="34" charset="0"/>
                <a:ea typeface="Segoe UI" panose="020B0502040204020203" pitchFamily="34" charset="0"/>
                <a:cs typeface="Segoe UI" panose="020B0502040204020203" pitchFamily="34" charset="0"/>
              </a:rPr>
              <a:t>Our innovative technology enables you to manage multiple locations in real-time through your existing network, lower your total cost of ownership, and experience the flexibility to go places your organization never imagined.</a:t>
            </a:r>
          </a:p>
        </p:txBody>
      </p:sp>
      <p:cxnSp>
        <p:nvCxnSpPr>
          <p:cNvPr id="7" name="Straight Connector 6">
            <a:extLst>
              <a:ext uri="{FF2B5EF4-FFF2-40B4-BE49-F238E27FC236}">
                <a16:creationId xmlns:a16="http://schemas.microsoft.com/office/drawing/2014/main" id="{3E5C7D3B-3D3F-45CD-9CFC-509314C1573A}"/>
              </a:ext>
            </a:extLst>
          </p:cNvPr>
          <p:cNvCxnSpPr/>
          <p:nvPr/>
        </p:nvCxnSpPr>
        <p:spPr>
          <a:xfrm>
            <a:off x="6555635" y="4419019"/>
            <a:ext cx="7768354"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Rectangle: Rounded Corners 7">
            <a:extLst>
              <a:ext uri="{FF2B5EF4-FFF2-40B4-BE49-F238E27FC236}">
                <a16:creationId xmlns:a16="http://schemas.microsoft.com/office/drawing/2014/main" id="{82ACA1CC-DC12-4644-BE8F-D18A202A8380}"/>
              </a:ext>
            </a:extLst>
          </p:cNvPr>
          <p:cNvSpPr/>
          <p:nvPr/>
        </p:nvSpPr>
        <p:spPr>
          <a:xfrm>
            <a:off x="381966" y="5451673"/>
            <a:ext cx="5868364" cy="1643608"/>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spcAft>
                <a:spcPts val="600"/>
              </a:spcAft>
            </a:pPr>
            <a:r>
              <a:rPr lang="en-US" sz="1800" dirty="0"/>
              <a:t>Dealer Advantage</a:t>
            </a:r>
          </a:p>
          <a:p>
            <a:pPr marL="231775" indent="-231775">
              <a:spcAft>
                <a:spcPts val="600"/>
              </a:spcAft>
              <a:buFont typeface="Arial" panose="020B0604020202020204" pitchFamily="34" charset="0"/>
              <a:buChar char="•"/>
            </a:pPr>
            <a:r>
              <a:rPr lang="en-US" sz="1800" dirty="0"/>
              <a:t>Lower labor content for competitive bidding</a:t>
            </a:r>
          </a:p>
          <a:p>
            <a:pPr marL="231775" indent="-231775">
              <a:spcAft>
                <a:spcPts val="600"/>
              </a:spcAft>
              <a:buFont typeface="Arial" panose="020B0604020202020204" pitchFamily="34" charset="0"/>
              <a:buChar char="•"/>
            </a:pPr>
            <a:r>
              <a:rPr lang="en-US" sz="1800" dirty="0"/>
              <a:t>Easier to install, commission &amp; maintain</a:t>
            </a:r>
          </a:p>
          <a:p>
            <a:pPr marL="231775" indent="-231775">
              <a:spcAft>
                <a:spcPts val="600"/>
              </a:spcAft>
              <a:buFont typeface="Arial" panose="020B0604020202020204" pitchFamily="34" charset="0"/>
              <a:buChar char="•"/>
            </a:pPr>
            <a:r>
              <a:rPr lang="en-US" sz="1800" dirty="0"/>
              <a:t>Support Recurring Monthly Revenue models</a:t>
            </a:r>
          </a:p>
        </p:txBody>
      </p:sp>
    </p:spTree>
    <p:extLst>
      <p:ext uri="{BB962C8B-B14F-4D97-AF65-F5344CB8AC3E}">
        <p14:creationId xmlns:p14="http://schemas.microsoft.com/office/powerpoint/2010/main" val="2329015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DE4A-9522-454D-956E-61F3CE9547B9}"/>
              </a:ext>
            </a:extLst>
          </p:cNvPr>
          <p:cNvSpPr>
            <a:spLocks noGrp="1"/>
          </p:cNvSpPr>
          <p:nvPr>
            <p:ph type="title"/>
          </p:nvPr>
        </p:nvSpPr>
        <p:spPr/>
        <p:txBody>
          <a:bodyPr/>
          <a:lstStyle/>
          <a:p>
            <a:r>
              <a:rPr lang="en-US" dirty="0"/>
              <a:t>ISONAS is Simple</a:t>
            </a:r>
          </a:p>
        </p:txBody>
      </p:sp>
      <p:grpSp>
        <p:nvGrpSpPr>
          <p:cNvPr id="4" name="Group 3">
            <a:extLst>
              <a:ext uri="{FF2B5EF4-FFF2-40B4-BE49-F238E27FC236}">
                <a16:creationId xmlns:a16="http://schemas.microsoft.com/office/drawing/2014/main" id="{A3C9FD47-E5E6-4ADA-9EEC-DA73003E099B}"/>
              </a:ext>
            </a:extLst>
          </p:cNvPr>
          <p:cNvGrpSpPr>
            <a:grpSpLocks noChangeAspect="1"/>
          </p:cNvGrpSpPr>
          <p:nvPr/>
        </p:nvGrpSpPr>
        <p:grpSpPr>
          <a:xfrm>
            <a:off x="1335692" y="1269493"/>
            <a:ext cx="2894932" cy="6463415"/>
            <a:chOff x="22544" y="1509644"/>
            <a:chExt cx="2168165" cy="4840787"/>
          </a:xfrm>
        </p:grpSpPr>
        <p:grpSp>
          <p:nvGrpSpPr>
            <p:cNvPr id="5" name="Group 4">
              <a:extLst>
                <a:ext uri="{FF2B5EF4-FFF2-40B4-BE49-F238E27FC236}">
                  <a16:creationId xmlns:a16="http://schemas.microsoft.com/office/drawing/2014/main" id="{08B63061-3699-4C7A-81D5-B7B7D3EEF772}"/>
                </a:ext>
              </a:extLst>
            </p:cNvPr>
            <p:cNvGrpSpPr/>
            <p:nvPr/>
          </p:nvGrpSpPr>
          <p:grpSpPr>
            <a:xfrm>
              <a:off x="660595" y="3316113"/>
              <a:ext cx="774817" cy="720542"/>
              <a:chOff x="660595" y="3316113"/>
              <a:chExt cx="774817" cy="720542"/>
            </a:xfrm>
          </p:grpSpPr>
          <p:grpSp>
            <p:nvGrpSpPr>
              <p:cNvPr id="16" name="Group 15">
                <a:extLst>
                  <a:ext uri="{FF2B5EF4-FFF2-40B4-BE49-F238E27FC236}">
                    <a16:creationId xmlns:a16="http://schemas.microsoft.com/office/drawing/2014/main" id="{9312CD61-C14A-484F-8900-4E14A099DEA1}"/>
                  </a:ext>
                </a:extLst>
              </p:cNvPr>
              <p:cNvGrpSpPr>
                <a:grpSpLocks noChangeAspect="1"/>
              </p:cNvGrpSpPr>
              <p:nvPr/>
            </p:nvGrpSpPr>
            <p:grpSpPr>
              <a:xfrm>
                <a:off x="660595" y="3316113"/>
                <a:ext cx="774817" cy="720542"/>
                <a:chOff x="2121030" y="2403835"/>
                <a:chExt cx="3902698" cy="3629320"/>
              </a:xfrm>
            </p:grpSpPr>
            <p:pic>
              <p:nvPicPr>
                <p:cNvPr id="18" name="Picture 17">
                  <a:extLst>
                    <a:ext uri="{FF2B5EF4-FFF2-40B4-BE49-F238E27FC236}">
                      <a16:creationId xmlns:a16="http://schemas.microsoft.com/office/drawing/2014/main" id="{72820EAC-0829-4F12-AFB9-162EC83F7028}"/>
                    </a:ext>
                  </a:extLst>
                </p:cNvPr>
                <p:cNvPicPr>
                  <a:picLocks noChangeAspect="1"/>
                </p:cNvPicPr>
                <p:nvPr/>
              </p:nvPicPr>
              <p:blipFill rotWithShape="1">
                <a:blip r:embed="rId2"/>
                <a:srcRect l="23196" t="26221" r="67629" b="56068"/>
                <a:stretch/>
              </p:blipFill>
              <p:spPr>
                <a:xfrm>
                  <a:off x="2121030" y="2403835"/>
                  <a:ext cx="3902698" cy="3551895"/>
                </a:xfrm>
                <a:prstGeom prst="rect">
                  <a:avLst/>
                </a:prstGeom>
              </p:spPr>
            </p:pic>
            <p:sp>
              <p:nvSpPr>
                <p:cNvPr id="19" name="Rectangle 18">
                  <a:extLst>
                    <a:ext uri="{FF2B5EF4-FFF2-40B4-BE49-F238E27FC236}">
                      <a16:creationId xmlns:a16="http://schemas.microsoft.com/office/drawing/2014/main" id="{36718B57-E28B-4B9F-9AC4-55A23709F4F8}"/>
                    </a:ext>
                  </a:extLst>
                </p:cNvPr>
                <p:cNvSpPr/>
                <p:nvPr/>
              </p:nvSpPr>
              <p:spPr>
                <a:xfrm>
                  <a:off x="2215299" y="5081047"/>
                  <a:ext cx="2290713" cy="95210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33B1A57-E96A-43B8-8DC0-51C35EB86925}"/>
                  </a:ext>
                </a:extLst>
              </p:cNvPr>
              <p:cNvSpPr/>
              <p:nvPr/>
            </p:nvSpPr>
            <p:spPr>
              <a:xfrm>
                <a:off x="1167765" y="3878580"/>
                <a:ext cx="45719" cy="1580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pic>
          <p:nvPicPr>
            <p:cNvPr id="6" name="Picture 5">
              <a:extLst>
                <a:ext uri="{FF2B5EF4-FFF2-40B4-BE49-F238E27FC236}">
                  <a16:creationId xmlns:a16="http://schemas.microsoft.com/office/drawing/2014/main" id="{D443B33A-A422-4976-A64F-6AA2DD67D0C5}"/>
                </a:ext>
              </a:extLst>
            </p:cNvPr>
            <p:cNvPicPr>
              <a:picLocks noChangeAspect="1"/>
            </p:cNvPicPr>
            <p:nvPr/>
          </p:nvPicPr>
          <p:blipFill>
            <a:blip r:embed="rId3"/>
            <a:stretch>
              <a:fillRect/>
            </a:stretch>
          </p:blipFill>
          <p:spPr>
            <a:xfrm>
              <a:off x="485597" y="2675908"/>
              <a:ext cx="911452" cy="512692"/>
            </a:xfrm>
            <a:prstGeom prst="rect">
              <a:avLst/>
            </a:prstGeom>
          </p:spPr>
        </p:pic>
        <p:pic>
          <p:nvPicPr>
            <p:cNvPr id="7" name="Picture 6">
              <a:extLst>
                <a:ext uri="{FF2B5EF4-FFF2-40B4-BE49-F238E27FC236}">
                  <a16:creationId xmlns:a16="http://schemas.microsoft.com/office/drawing/2014/main" id="{90AAC6BA-9A96-4ED3-9548-4388C2EDD1C1}"/>
                </a:ext>
              </a:extLst>
            </p:cNvPr>
            <p:cNvPicPr>
              <a:picLocks noChangeAspect="1"/>
            </p:cNvPicPr>
            <p:nvPr/>
          </p:nvPicPr>
          <p:blipFill>
            <a:blip r:embed="rId4"/>
            <a:stretch>
              <a:fillRect/>
            </a:stretch>
          </p:blipFill>
          <p:spPr>
            <a:xfrm>
              <a:off x="219105" y="1509644"/>
              <a:ext cx="1444436" cy="900506"/>
            </a:xfrm>
            <a:prstGeom prst="rect">
              <a:avLst/>
            </a:prstGeom>
          </p:spPr>
        </p:pic>
        <p:pic>
          <p:nvPicPr>
            <p:cNvPr id="8" name="Picture 7">
              <a:extLst>
                <a:ext uri="{FF2B5EF4-FFF2-40B4-BE49-F238E27FC236}">
                  <a16:creationId xmlns:a16="http://schemas.microsoft.com/office/drawing/2014/main" id="{59534731-9BF9-4719-9ACB-08B568AC667F}"/>
                </a:ext>
              </a:extLst>
            </p:cNvPr>
            <p:cNvPicPr>
              <a:picLocks noChangeAspect="1"/>
            </p:cNvPicPr>
            <p:nvPr/>
          </p:nvPicPr>
          <p:blipFill rotWithShape="1">
            <a:blip r:embed="rId5"/>
            <a:srcRect t="55614" r="76289"/>
            <a:stretch/>
          </p:blipFill>
          <p:spPr>
            <a:xfrm>
              <a:off x="22544" y="4393968"/>
              <a:ext cx="2168165" cy="1956463"/>
            </a:xfrm>
            <a:prstGeom prst="rect">
              <a:avLst/>
            </a:prstGeom>
          </p:spPr>
        </p:pic>
        <p:cxnSp>
          <p:nvCxnSpPr>
            <p:cNvPr id="9" name="Straight Connector 8">
              <a:extLst>
                <a:ext uri="{FF2B5EF4-FFF2-40B4-BE49-F238E27FC236}">
                  <a16:creationId xmlns:a16="http://schemas.microsoft.com/office/drawing/2014/main" id="{8FB4179C-518A-45E7-93E8-EB281019DD73}"/>
                </a:ext>
              </a:extLst>
            </p:cNvPr>
            <p:cNvCxnSpPr>
              <a:cxnSpLocks/>
            </p:cNvCxnSpPr>
            <p:nvPr/>
          </p:nvCxnSpPr>
          <p:spPr>
            <a:xfrm>
              <a:off x="739063" y="3847630"/>
              <a:ext cx="0" cy="58159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nector: Elbow 9">
              <a:extLst>
                <a:ext uri="{FF2B5EF4-FFF2-40B4-BE49-F238E27FC236}">
                  <a16:creationId xmlns:a16="http://schemas.microsoft.com/office/drawing/2014/main" id="{D890328A-0775-4B8A-82A5-E6587E5D9BC2}"/>
                </a:ext>
              </a:extLst>
            </p:cNvPr>
            <p:cNvCxnSpPr>
              <a:cxnSpLocks/>
            </p:cNvCxnSpPr>
            <p:nvPr/>
          </p:nvCxnSpPr>
          <p:spPr>
            <a:xfrm rot="16200000" flipH="1">
              <a:off x="709986" y="3969985"/>
              <a:ext cx="546338" cy="301628"/>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1" name="Connector: Elbow 10">
              <a:extLst>
                <a:ext uri="{FF2B5EF4-FFF2-40B4-BE49-F238E27FC236}">
                  <a16:creationId xmlns:a16="http://schemas.microsoft.com/office/drawing/2014/main" id="{285DA4D3-0997-43DA-9D20-72569B10EC34}"/>
                </a:ext>
              </a:extLst>
            </p:cNvPr>
            <p:cNvCxnSpPr>
              <a:cxnSpLocks/>
            </p:cNvCxnSpPr>
            <p:nvPr/>
          </p:nvCxnSpPr>
          <p:spPr>
            <a:xfrm rot="16200000" flipH="1">
              <a:off x="948824" y="3784243"/>
              <a:ext cx="546340" cy="673115"/>
            </a:xfrm>
            <a:prstGeom prst="bentConnector4">
              <a:avLst>
                <a:gd name="adj1" fmla="val 39896"/>
                <a:gd name="adj2" fmla="val 66891"/>
              </a:avLst>
            </a:prstGeom>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404641AF-74AE-4AEE-8816-6AF96BED6EEF}"/>
                </a:ext>
              </a:extLst>
            </p:cNvPr>
            <p:cNvSpPr/>
            <p:nvPr/>
          </p:nvSpPr>
          <p:spPr>
            <a:xfrm>
              <a:off x="777696" y="4365425"/>
              <a:ext cx="83108" cy="698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Connector: Elbow 12">
              <a:extLst>
                <a:ext uri="{FF2B5EF4-FFF2-40B4-BE49-F238E27FC236}">
                  <a16:creationId xmlns:a16="http://schemas.microsoft.com/office/drawing/2014/main" id="{FD1F6836-2A90-4996-9210-C310EEA69139}"/>
                </a:ext>
              </a:extLst>
            </p:cNvPr>
            <p:cNvCxnSpPr>
              <a:cxnSpLocks/>
            </p:cNvCxnSpPr>
            <p:nvPr/>
          </p:nvCxnSpPr>
          <p:spPr>
            <a:xfrm rot="16200000" flipH="1">
              <a:off x="1228250" y="3547349"/>
              <a:ext cx="546338" cy="1146900"/>
            </a:xfrm>
            <a:prstGeom prst="bentConnector4">
              <a:avLst>
                <a:gd name="adj1" fmla="val 28775"/>
                <a:gd name="adj2" fmla="val 59913"/>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24F7BE9-D895-4F96-B325-A8F936B25FC3}"/>
                </a:ext>
              </a:extLst>
            </p:cNvPr>
            <p:cNvCxnSpPr/>
            <p:nvPr/>
          </p:nvCxnSpPr>
          <p:spPr>
            <a:xfrm>
              <a:off x="949960" y="3119120"/>
              <a:ext cx="0" cy="2387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65C6E03-9D49-404D-981D-8A77BA32947E}"/>
                </a:ext>
              </a:extLst>
            </p:cNvPr>
            <p:cNvCxnSpPr/>
            <p:nvPr/>
          </p:nvCxnSpPr>
          <p:spPr>
            <a:xfrm>
              <a:off x="949960" y="2437148"/>
              <a:ext cx="0" cy="2387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35" name="Group 34">
            <a:extLst>
              <a:ext uri="{FF2B5EF4-FFF2-40B4-BE49-F238E27FC236}">
                <a16:creationId xmlns:a16="http://schemas.microsoft.com/office/drawing/2014/main" id="{D999F970-40C0-410D-AE59-C2B7913588A5}"/>
              </a:ext>
            </a:extLst>
          </p:cNvPr>
          <p:cNvGrpSpPr>
            <a:grpSpLocks noChangeAspect="1"/>
          </p:cNvGrpSpPr>
          <p:nvPr/>
        </p:nvGrpSpPr>
        <p:grpSpPr>
          <a:xfrm>
            <a:off x="7766058" y="1269493"/>
            <a:ext cx="3540618" cy="6669684"/>
            <a:chOff x="7766058" y="1269493"/>
            <a:chExt cx="2651753" cy="4995273"/>
          </a:xfrm>
        </p:grpSpPr>
        <p:pic>
          <p:nvPicPr>
            <p:cNvPr id="20" name="Picture 19">
              <a:extLst>
                <a:ext uri="{FF2B5EF4-FFF2-40B4-BE49-F238E27FC236}">
                  <a16:creationId xmlns:a16="http://schemas.microsoft.com/office/drawing/2014/main" id="{2AE8BE24-832D-4B4A-B1E1-2AFCF5A640AB}"/>
                </a:ext>
              </a:extLst>
            </p:cNvPr>
            <p:cNvPicPr>
              <a:picLocks noChangeAspect="1"/>
            </p:cNvPicPr>
            <p:nvPr/>
          </p:nvPicPr>
          <p:blipFill>
            <a:blip r:embed="rId3"/>
            <a:stretch>
              <a:fillRect/>
            </a:stretch>
          </p:blipFill>
          <p:spPr>
            <a:xfrm>
              <a:off x="8657514" y="2590243"/>
              <a:ext cx="911452" cy="512692"/>
            </a:xfrm>
            <a:prstGeom prst="rect">
              <a:avLst/>
            </a:prstGeom>
          </p:spPr>
        </p:pic>
        <p:pic>
          <p:nvPicPr>
            <p:cNvPr id="21" name="Picture 20">
              <a:extLst>
                <a:ext uri="{FF2B5EF4-FFF2-40B4-BE49-F238E27FC236}">
                  <a16:creationId xmlns:a16="http://schemas.microsoft.com/office/drawing/2014/main" id="{482674CF-7AFB-420A-AB56-B1B656A11618}"/>
                </a:ext>
              </a:extLst>
            </p:cNvPr>
            <p:cNvPicPr>
              <a:picLocks noChangeAspect="1"/>
            </p:cNvPicPr>
            <p:nvPr/>
          </p:nvPicPr>
          <p:blipFill rotWithShape="1">
            <a:blip r:embed="rId5"/>
            <a:srcRect t="55614" r="76289"/>
            <a:stretch/>
          </p:blipFill>
          <p:spPr>
            <a:xfrm>
              <a:off x="8194461" y="4308303"/>
              <a:ext cx="2168165" cy="1956463"/>
            </a:xfrm>
            <a:prstGeom prst="rect">
              <a:avLst/>
            </a:prstGeom>
          </p:spPr>
        </p:pic>
        <p:sp>
          <p:nvSpPr>
            <p:cNvPr id="22" name="Rectangle 21">
              <a:extLst>
                <a:ext uri="{FF2B5EF4-FFF2-40B4-BE49-F238E27FC236}">
                  <a16:creationId xmlns:a16="http://schemas.microsoft.com/office/drawing/2014/main" id="{952180F0-6DE9-4303-8372-4B6FA33B29FC}"/>
                </a:ext>
              </a:extLst>
            </p:cNvPr>
            <p:cNvSpPr/>
            <p:nvPr/>
          </p:nvSpPr>
          <p:spPr>
            <a:xfrm>
              <a:off x="8949613" y="4279760"/>
              <a:ext cx="83108" cy="698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08EADBBD-947E-4FED-B34E-2BA42B7648A1}"/>
                </a:ext>
              </a:extLst>
            </p:cNvPr>
            <p:cNvSpPr/>
            <p:nvPr/>
          </p:nvSpPr>
          <p:spPr>
            <a:xfrm>
              <a:off x="9568966" y="5023746"/>
              <a:ext cx="367583" cy="6096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id="{DAE2942C-64CA-4BE7-BF7E-85A3F2EFE5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14" t="5197" r="9218" b="7389"/>
            <a:stretch/>
          </p:blipFill>
          <p:spPr>
            <a:xfrm>
              <a:off x="9552954" y="5063417"/>
              <a:ext cx="355029" cy="546341"/>
            </a:xfrm>
            <a:prstGeom prst="rect">
              <a:avLst/>
            </a:prstGeom>
          </p:spPr>
        </p:pic>
        <p:sp>
          <p:nvSpPr>
            <p:cNvPr id="25" name="Rectangle 24">
              <a:extLst>
                <a:ext uri="{FF2B5EF4-FFF2-40B4-BE49-F238E27FC236}">
                  <a16:creationId xmlns:a16="http://schemas.microsoft.com/office/drawing/2014/main" id="{7913E65B-22EF-4887-919A-9FEF0ACDD9CD}"/>
                </a:ext>
              </a:extLst>
            </p:cNvPr>
            <p:cNvSpPr/>
            <p:nvPr/>
          </p:nvSpPr>
          <p:spPr>
            <a:xfrm>
              <a:off x="9278543" y="4279760"/>
              <a:ext cx="556911" cy="78365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89C3DC29-EB19-449A-A052-29FE043BE9AC}"/>
                </a:ext>
              </a:extLst>
            </p:cNvPr>
            <p:cNvSpPr/>
            <p:nvPr/>
          </p:nvSpPr>
          <p:spPr>
            <a:xfrm>
              <a:off x="10189212" y="4279760"/>
              <a:ext cx="80262" cy="8302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 name="Cloud 26">
              <a:extLst>
                <a:ext uri="{FF2B5EF4-FFF2-40B4-BE49-F238E27FC236}">
                  <a16:creationId xmlns:a16="http://schemas.microsoft.com/office/drawing/2014/main" id="{D07FA58D-2304-4C7A-9AA2-E63C6F8112DA}"/>
                </a:ext>
              </a:extLst>
            </p:cNvPr>
            <p:cNvSpPr/>
            <p:nvPr/>
          </p:nvSpPr>
          <p:spPr>
            <a:xfrm>
              <a:off x="7766058" y="1269493"/>
              <a:ext cx="2651753" cy="1337678"/>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7FC54FD9-F185-415C-825C-E1091E2332D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06525" y="1472923"/>
              <a:ext cx="1530024" cy="844151"/>
            </a:xfrm>
            <a:prstGeom prst="rect">
              <a:avLst/>
            </a:prstGeom>
          </p:spPr>
        </p:pic>
        <p:cxnSp>
          <p:nvCxnSpPr>
            <p:cNvPr id="29" name="Connector: Elbow 28">
              <a:extLst>
                <a:ext uri="{FF2B5EF4-FFF2-40B4-BE49-F238E27FC236}">
                  <a16:creationId xmlns:a16="http://schemas.microsoft.com/office/drawing/2014/main" id="{661C2DA1-1DBD-430D-A3A1-425D963B3352}"/>
                </a:ext>
              </a:extLst>
            </p:cNvPr>
            <p:cNvCxnSpPr>
              <a:cxnSpLocks/>
            </p:cNvCxnSpPr>
            <p:nvPr/>
          </p:nvCxnSpPr>
          <p:spPr>
            <a:xfrm rot="16200000" flipH="1">
              <a:off x="8518152" y="3830667"/>
              <a:ext cx="1991228" cy="394927"/>
            </a:xfrm>
            <a:prstGeom prst="bentConnector3">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77F4E233-02CB-485C-9577-287D749950D6}"/>
                </a:ext>
              </a:extLst>
            </p:cNvPr>
            <p:cNvSpPr/>
            <p:nvPr/>
          </p:nvSpPr>
          <p:spPr>
            <a:xfrm flipH="1">
              <a:off x="8830327" y="3812539"/>
              <a:ext cx="275078" cy="2805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1" name="Connector: Elbow 30">
              <a:extLst>
                <a:ext uri="{FF2B5EF4-FFF2-40B4-BE49-F238E27FC236}">
                  <a16:creationId xmlns:a16="http://schemas.microsoft.com/office/drawing/2014/main" id="{61342E68-6735-495C-B3EE-0726CB7A06FC}"/>
                </a:ext>
              </a:extLst>
            </p:cNvPr>
            <p:cNvCxnSpPr>
              <a:stCxn id="30" idx="1"/>
            </p:cNvCxnSpPr>
            <p:nvPr/>
          </p:nvCxnSpPr>
          <p:spPr>
            <a:xfrm>
              <a:off x="9105405" y="3952837"/>
              <a:ext cx="507227" cy="1110579"/>
            </a:xfrm>
            <a:prstGeom prst="bentConnector2">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845DA3EF-9CC9-4293-8BDC-80A3E28E0F50}"/>
                </a:ext>
              </a:extLst>
            </p:cNvPr>
            <p:cNvCxnSpPr>
              <a:cxnSpLocks/>
            </p:cNvCxnSpPr>
            <p:nvPr/>
          </p:nvCxnSpPr>
          <p:spPr>
            <a:xfrm rot="16200000" flipH="1">
              <a:off x="8721401" y="4206699"/>
              <a:ext cx="253773" cy="1993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B48B752A-0770-482A-B88C-77EC3C17BB08}"/>
                </a:ext>
              </a:extLst>
            </p:cNvPr>
            <p:cNvCxnSpPr>
              <a:stCxn id="30" idx="2"/>
            </p:cNvCxnSpPr>
            <p:nvPr/>
          </p:nvCxnSpPr>
          <p:spPr>
            <a:xfrm rot="16200000" flipH="1">
              <a:off x="8656943" y="4404057"/>
              <a:ext cx="970282" cy="348436"/>
            </a:xfrm>
            <a:prstGeom prst="bentConnector3">
              <a:avLst>
                <a:gd name="adj1" fmla="val 16230"/>
              </a:avLst>
            </a:prstGeom>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BC6FCF65-8DDB-4ACF-B459-CAD001075AE7}"/>
                </a:ext>
              </a:extLst>
            </p:cNvPr>
            <p:cNvCxnSpPr>
              <a:endCxn id="26" idx="2"/>
            </p:cNvCxnSpPr>
            <p:nvPr/>
          </p:nvCxnSpPr>
          <p:spPr>
            <a:xfrm>
              <a:off x="9105405" y="4093133"/>
              <a:ext cx="1123938" cy="1016839"/>
            </a:xfrm>
            <a:prstGeom prst="bentConnector4">
              <a:avLst>
                <a:gd name="adj1" fmla="val 27649"/>
                <a:gd name="adj2" fmla="val 28809"/>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31523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E8C832B-4547-467B-B3FF-990D5DD9FAB9}"/>
              </a:ext>
            </a:extLst>
          </p:cNvPr>
          <p:cNvSpPr txBox="1"/>
          <p:nvPr/>
        </p:nvSpPr>
        <p:spPr>
          <a:xfrm>
            <a:off x="1251712" y="608923"/>
            <a:ext cx="9932456" cy="730870"/>
          </a:xfrm>
          <a:prstGeom prst="rect">
            <a:avLst/>
          </a:prstGeom>
          <a:noFill/>
        </p:spPr>
        <p:txBody>
          <a:bodyPr wrap="square" rtlCol="0">
            <a:noAutofit/>
          </a:bodyPr>
          <a:lstStyle/>
          <a:p>
            <a:pPr algn="ctr"/>
            <a:endParaRPr lang="en-US" sz="1680" dirty="0">
              <a:latin typeface="Segoe UI" panose="020B0502040204020203" pitchFamily="34" charset="0"/>
              <a:cs typeface="Segoe UI" panose="020B0502040204020203" pitchFamily="34" charset="0"/>
            </a:endParaRPr>
          </a:p>
        </p:txBody>
      </p:sp>
      <p:sp>
        <p:nvSpPr>
          <p:cNvPr id="22" name="Text Placeholder 3">
            <a:extLst>
              <a:ext uri="{FF2B5EF4-FFF2-40B4-BE49-F238E27FC236}">
                <a16:creationId xmlns:a16="http://schemas.microsoft.com/office/drawing/2014/main" id="{2C8DB926-BF4C-4C48-8F33-B872753C3AE2}"/>
              </a:ext>
            </a:extLst>
          </p:cNvPr>
          <p:cNvSpPr txBox="1">
            <a:spLocks/>
          </p:cNvSpPr>
          <p:nvPr/>
        </p:nvSpPr>
        <p:spPr>
          <a:xfrm>
            <a:off x="411480" y="210953"/>
            <a:ext cx="13463016" cy="725424"/>
          </a:xfrm>
          <a:prstGeom prst="rect">
            <a:avLst/>
          </a:prstGeom>
        </p:spPr>
        <p:txBody>
          <a:bodyPr vert="horz" lIns="0" tIns="65311" rIns="130622" bIns="65311" rtlCol="0" anchor="t">
            <a:noAutofit/>
          </a:bodyPr>
          <a:lstStyle>
            <a:lvl1pPr>
              <a:spcBef>
                <a:spcPct val="0"/>
              </a:spcBef>
              <a:buNone/>
              <a:defRPr sz="3600" b="0">
                <a:solidFill>
                  <a:schemeClr val="bg2"/>
                </a:solidFill>
                <a:latin typeface="+mj-lt"/>
                <a:ea typeface="+mj-ea"/>
                <a:cs typeface="+mj-cs"/>
              </a:defRPr>
            </a:lvl1pPr>
            <a:lvl2pPr marL="697201" indent="-268154" algn="l" defTabSz="858092" rtl="0" eaLnBrk="1" latinLnBrk="0" hangingPunct="1">
              <a:spcBef>
                <a:spcPct val="20000"/>
              </a:spcBef>
              <a:buFont typeface="Arial" panose="020B0604020202020204" pitchFamily="34" charset="0"/>
              <a:buChar char="–"/>
              <a:defRPr sz="1600" kern="1200">
                <a:solidFill>
                  <a:schemeClr val="tx1"/>
                </a:solidFill>
                <a:latin typeface="Segoe UI" panose="020B0502040204020203" pitchFamily="34" charset="0"/>
                <a:ea typeface="+mn-ea"/>
                <a:cs typeface="Segoe UI" panose="020B0502040204020203" pitchFamily="34" charset="0"/>
              </a:defRPr>
            </a:lvl2pPr>
            <a:lvl3pPr marL="1072616" indent="-214524" algn="l" defTabSz="858092" rtl="0" eaLnBrk="1" latinLnBrk="0" hangingPunct="1">
              <a:spcBef>
                <a:spcPct val="20000"/>
              </a:spcBef>
              <a:buFont typeface="Arial" panose="020B0604020202020204" pitchFamily="34" charset="0"/>
              <a:buChar char="•"/>
              <a:defRPr sz="1400" kern="1200">
                <a:solidFill>
                  <a:schemeClr val="tx1"/>
                </a:solidFill>
                <a:latin typeface="Segoe UI" panose="020B0502040204020203" pitchFamily="34" charset="0"/>
                <a:ea typeface="+mn-ea"/>
                <a:cs typeface="Segoe UI" panose="020B0502040204020203" pitchFamily="34" charset="0"/>
              </a:defRPr>
            </a:lvl3pPr>
            <a:lvl4pPr marL="1501664" indent="-214524" algn="l" defTabSz="858092" rtl="0" eaLnBrk="1" latinLnBrk="0" hangingPunct="1">
              <a:spcBef>
                <a:spcPct val="20000"/>
              </a:spcBef>
              <a:buFont typeface="Arial" panose="020B0604020202020204" pitchFamily="34" charset="0"/>
              <a:buChar char="–"/>
              <a:defRPr sz="1200" kern="1200">
                <a:solidFill>
                  <a:schemeClr val="tx1"/>
                </a:solidFill>
                <a:latin typeface="Segoe UI" panose="020B0502040204020203" pitchFamily="34" charset="0"/>
                <a:ea typeface="+mn-ea"/>
                <a:cs typeface="Segoe UI" panose="020B0502040204020203" pitchFamily="34" charset="0"/>
              </a:defRPr>
            </a:lvl4pPr>
            <a:lvl5pPr marL="1930709" indent="-214524" algn="l" defTabSz="858092" rtl="0" eaLnBrk="1" latinLnBrk="0" hangingPunct="1">
              <a:spcBef>
                <a:spcPct val="20000"/>
              </a:spcBef>
              <a:buFont typeface="Arial" panose="020B0604020202020204" pitchFamily="34" charset="0"/>
              <a:buChar char="»"/>
              <a:defRPr sz="1348" kern="1200">
                <a:solidFill>
                  <a:schemeClr val="tx1"/>
                </a:solidFill>
                <a:latin typeface="Segoe UI" panose="020B0502040204020203" pitchFamily="34" charset="0"/>
                <a:ea typeface="+mn-ea"/>
                <a:cs typeface="Segoe UI" panose="020B0502040204020203" pitchFamily="34" charset="0"/>
              </a:defRPr>
            </a:lvl5pPr>
            <a:lvl6pPr marL="2359755"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6pPr>
            <a:lvl7pPr marL="2788802"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7pPr>
            <a:lvl8pPr marL="3217849"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8pPr>
            <a:lvl9pPr marL="3646896" indent="-214524" algn="l" defTabSz="858092" rtl="0" eaLnBrk="1" latinLnBrk="0" hangingPunct="1">
              <a:spcBef>
                <a:spcPct val="20000"/>
              </a:spcBef>
              <a:buFont typeface="Arial" panose="020B0604020202020204" pitchFamily="34" charset="0"/>
              <a:buChar char="•"/>
              <a:defRPr sz="1853" kern="1200">
                <a:solidFill>
                  <a:schemeClr val="tx1"/>
                </a:solidFill>
                <a:latin typeface="+mn-lt"/>
                <a:ea typeface="+mn-ea"/>
                <a:cs typeface="+mn-cs"/>
              </a:defRPr>
            </a:lvl9pPr>
          </a:lstStyle>
          <a:p>
            <a:r>
              <a:rPr lang="en-US" dirty="0"/>
              <a:t>ISONAS is Access Control for Today….and the Future</a:t>
            </a:r>
          </a:p>
        </p:txBody>
      </p:sp>
      <p:sp>
        <p:nvSpPr>
          <p:cNvPr id="40" name="Rounded Rectangle 46">
            <a:extLst>
              <a:ext uri="{FF2B5EF4-FFF2-40B4-BE49-F238E27FC236}">
                <a16:creationId xmlns:a16="http://schemas.microsoft.com/office/drawing/2014/main" id="{956F62F8-6929-4CDD-8E1C-B751DB3BA980}"/>
              </a:ext>
            </a:extLst>
          </p:cNvPr>
          <p:cNvSpPr/>
          <p:nvPr/>
        </p:nvSpPr>
        <p:spPr>
          <a:xfrm>
            <a:off x="304800" y="6563259"/>
            <a:ext cx="2639568" cy="1057418"/>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Open Platform</a:t>
            </a:r>
          </a:p>
        </p:txBody>
      </p:sp>
      <p:sp>
        <p:nvSpPr>
          <p:cNvPr id="41" name="Rounded Rectangle 46">
            <a:extLst>
              <a:ext uri="{FF2B5EF4-FFF2-40B4-BE49-F238E27FC236}">
                <a16:creationId xmlns:a16="http://schemas.microsoft.com/office/drawing/2014/main" id="{C9CDB560-BDD7-431F-B714-B921A0603775}"/>
              </a:ext>
            </a:extLst>
          </p:cNvPr>
          <p:cNvSpPr/>
          <p:nvPr/>
        </p:nvSpPr>
        <p:spPr>
          <a:xfrm>
            <a:off x="304800" y="1324965"/>
            <a:ext cx="2639568" cy="1057418"/>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Patented IP Hardware</a:t>
            </a:r>
          </a:p>
        </p:txBody>
      </p:sp>
      <p:sp>
        <p:nvSpPr>
          <p:cNvPr id="42" name="Rounded Rectangle 46">
            <a:extLst>
              <a:ext uri="{FF2B5EF4-FFF2-40B4-BE49-F238E27FC236}">
                <a16:creationId xmlns:a16="http://schemas.microsoft.com/office/drawing/2014/main" id="{1A8AFFA5-1174-4606-A5A0-241BF99732B2}"/>
              </a:ext>
            </a:extLst>
          </p:cNvPr>
          <p:cNvSpPr/>
          <p:nvPr/>
        </p:nvSpPr>
        <p:spPr>
          <a:xfrm>
            <a:off x="304800" y="2634539"/>
            <a:ext cx="2639568" cy="1057418"/>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Access Control Takeovers</a:t>
            </a:r>
          </a:p>
        </p:txBody>
      </p:sp>
      <p:sp>
        <p:nvSpPr>
          <p:cNvPr id="43" name="Rounded Rectangle 46">
            <a:extLst>
              <a:ext uri="{FF2B5EF4-FFF2-40B4-BE49-F238E27FC236}">
                <a16:creationId xmlns:a16="http://schemas.microsoft.com/office/drawing/2014/main" id="{608F1542-CFCC-4030-B0EC-DDF6582DB124}"/>
              </a:ext>
            </a:extLst>
          </p:cNvPr>
          <p:cNvSpPr/>
          <p:nvPr/>
        </p:nvSpPr>
        <p:spPr>
          <a:xfrm>
            <a:off x="304800" y="3944113"/>
            <a:ext cx="2639568" cy="1057418"/>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Cloud Software</a:t>
            </a:r>
          </a:p>
          <a:p>
            <a:pPr algn="ctr"/>
            <a:r>
              <a:rPr lang="en-US" sz="2000" dirty="0">
                <a:latin typeface="Segoe UI" panose="020B0502040204020203" pitchFamily="34" charset="0"/>
                <a:ea typeface="Segoe UI" panose="020B0502040204020203" pitchFamily="34" charset="0"/>
                <a:cs typeface="Segoe UI" panose="020B0502040204020203" pitchFamily="34" charset="0"/>
              </a:rPr>
              <a:t>On Premise Software</a:t>
            </a:r>
          </a:p>
        </p:txBody>
      </p:sp>
      <p:sp>
        <p:nvSpPr>
          <p:cNvPr id="44" name="Rounded Rectangle 46">
            <a:extLst>
              <a:ext uri="{FF2B5EF4-FFF2-40B4-BE49-F238E27FC236}">
                <a16:creationId xmlns:a16="http://schemas.microsoft.com/office/drawing/2014/main" id="{1EAFE0DE-7FA8-4CD3-8443-9E28032B9A3C}"/>
              </a:ext>
            </a:extLst>
          </p:cNvPr>
          <p:cNvSpPr/>
          <p:nvPr/>
        </p:nvSpPr>
        <p:spPr>
          <a:xfrm>
            <a:off x="304800" y="5253687"/>
            <a:ext cx="2639568" cy="1057418"/>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Segoe UI" panose="020B0502040204020203" pitchFamily="34" charset="0"/>
                <a:ea typeface="Segoe UI" panose="020B0502040204020203" pitchFamily="34" charset="0"/>
                <a:cs typeface="Segoe UI" panose="020B0502040204020203" pitchFamily="34" charset="0"/>
              </a:rPr>
              <a:t>Cybersecurity</a:t>
            </a:r>
          </a:p>
        </p:txBody>
      </p:sp>
      <p:sp>
        <p:nvSpPr>
          <p:cNvPr id="45" name="TextBox 44">
            <a:extLst>
              <a:ext uri="{FF2B5EF4-FFF2-40B4-BE49-F238E27FC236}">
                <a16:creationId xmlns:a16="http://schemas.microsoft.com/office/drawing/2014/main" id="{C31F6835-E5FC-4B33-A696-8B47A9864223}"/>
              </a:ext>
            </a:extLst>
          </p:cNvPr>
          <p:cNvSpPr txBox="1"/>
          <p:nvPr/>
        </p:nvSpPr>
        <p:spPr>
          <a:xfrm>
            <a:off x="3215640" y="1314605"/>
            <a:ext cx="9828275" cy="773618"/>
          </a:xfrm>
          <a:prstGeom prst="rect">
            <a:avLst/>
          </a:prstGeom>
          <a:noFill/>
        </p:spPr>
        <p:txBody>
          <a:bodyPr wrap="square" rtlCol="0" anchor="ctr">
            <a:noAutofit/>
          </a:bodyPr>
          <a:lstStyle/>
          <a:p>
            <a:r>
              <a:rPr lang="en-US" sz="1600" dirty="0">
                <a:latin typeface="Segoe UI" panose="020B0502040204020203" pitchFamily="34" charset="0"/>
                <a:cs typeface="Segoe UI" panose="020B0502040204020203" pitchFamily="34" charset="0"/>
              </a:rPr>
              <a:t>ISONAS is the creator of Pure IP Access Control Hardware. Starting in 1999, our business has revolutionized the access control industry with IP Reader-Controllers that are superior to install, cost less than panel systems, and utilize todays networking technology.  </a:t>
            </a:r>
          </a:p>
        </p:txBody>
      </p:sp>
      <p:sp>
        <p:nvSpPr>
          <p:cNvPr id="46" name="TextBox 45">
            <a:extLst>
              <a:ext uri="{FF2B5EF4-FFF2-40B4-BE49-F238E27FC236}">
                <a16:creationId xmlns:a16="http://schemas.microsoft.com/office/drawing/2014/main" id="{3BEAAC3D-3CDF-4298-A4D6-83125EAAECB4}"/>
              </a:ext>
            </a:extLst>
          </p:cNvPr>
          <p:cNvSpPr txBox="1"/>
          <p:nvPr/>
        </p:nvSpPr>
        <p:spPr>
          <a:xfrm>
            <a:off x="3230878" y="2727156"/>
            <a:ext cx="9838832" cy="692651"/>
          </a:xfrm>
          <a:prstGeom prst="rect">
            <a:avLst/>
          </a:prstGeom>
          <a:noFill/>
        </p:spPr>
        <p:txBody>
          <a:bodyPr wrap="square" rtlCol="0" anchor="ctr">
            <a:noAutofit/>
          </a:bodyPr>
          <a:lstStyle/>
          <a:p>
            <a:r>
              <a:rPr lang="en-US" sz="1600" dirty="0">
                <a:latin typeface="Segoe UI" panose="020B0502040204020203" pitchFamily="34" charset="0"/>
                <a:cs typeface="Segoe UI" panose="020B0502040204020203" pitchFamily="34" charset="0"/>
              </a:rPr>
              <a:t>Customers that have access control, want more access control and wish to be freed from their proprietary access control manufacturers.  Utilizing our cost effective and scalable IP Bridge hardware product, customers can free themselves from proprietary manufactures and liberate themselves with IP Access Control while utilizing nearly all of their existing infrastructure.  </a:t>
            </a:r>
          </a:p>
        </p:txBody>
      </p:sp>
      <p:sp>
        <p:nvSpPr>
          <p:cNvPr id="47" name="TextBox 46">
            <a:extLst>
              <a:ext uri="{FF2B5EF4-FFF2-40B4-BE49-F238E27FC236}">
                <a16:creationId xmlns:a16="http://schemas.microsoft.com/office/drawing/2014/main" id="{AF44371C-543C-446A-BC69-8DC875D5A2DD}"/>
              </a:ext>
            </a:extLst>
          </p:cNvPr>
          <p:cNvSpPr txBox="1"/>
          <p:nvPr/>
        </p:nvSpPr>
        <p:spPr>
          <a:xfrm>
            <a:off x="3223258" y="4009972"/>
            <a:ext cx="9838832" cy="715383"/>
          </a:xfrm>
          <a:prstGeom prst="rect">
            <a:avLst/>
          </a:prstGeom>
          <a:noFill/>
        </p:spPr>
        <p:txBody>
          <a:bodyPr wrap="square" rtlCol="0" anchor="ctr">
            <a:noAutofit/>
          </a:bodyPr>
          <a:lstStyle/>
          <a:p>
            <a:r>
              <a:rPr lang="en-US" sz="1600" dirty="0">
                <a:latin typeface="Segoe UI" panose="020B0502040204020203" pitchFamily="34" charset="0"/>
                <a:cs typeface="Segoe UI" panose="020B0502040204020203" pitchFamily="34" charset="0"/>
              </a:rPr>
              <a:t>ISONAS Pure Access Software is the premier product in the industry in usability and its cloud application architecture. Pure Access is optimal for geographically dispersed sites, in the educational, retail, municipal, corporate, and SMB markets.</a:t>
            </a:r>
          </a:p>
        </p:txBody>
      </p:sp>
      <p:sp>
        <p:nvSpPr>
          <p:cNvPr id="48" name="TextBox 47">
            <a:extLst>
              <a:ext uri="{FF2B5EF4-FFF2-40B4-BE49-F238E27FC236}">
                <a16:creationId xmlns:a16="http://schemas.microsoft.com/office/drawing/2014/main" id="{C63CAC0C-E3B1-40D4-88FD-AB41A984F471}"/>
              </a:ext>
            </a:extLst>
          </p:cNvPr>
          <p:cNvSpPr txBox="1"/>
          <p:nvPr/>
        </p:nvSpPr>
        <p:spPr>
          <a:xfrm>
            <a:off x="3223257" y="5413056"/>
            <a:ext cx="9838833" cy="686883"/>
          </a:xfrm>
          <a:prstGeom prst="rect">
            <a:avLst/>
          </a:prstGeom>
          <a:noFill/>
        </p:spPr>
        <p:txBody>
          <a:bodyPr wrap="square" rtlCol="0" anchor="ctr">
            <a:noAutofit/>
          </a:bodyPr>
          <a:lstStyle/>
          <a:p>
            <a:r>
              <a:rPr lang="en-US" sz="1600" dirty="0">
                <a:latin typeface="Segoe UI" panose="020B0502040204020203" pitchFamily="34" charset="0"/>
                <a:cs typeface="Segoe UI" panose="020B0502040204020203" pitchFamily="34" charset="0"/>
              </a:rPr>
              <a:t>Physical security products should inherently be cybersecure.  ISONAS prides itself on leading the industry on providing robust cybersecure IP hardware and software solutions.  Our business regularly employs 3</a:t>
            </a:r>
            <a:r>
              <a:rPr lang="en-US" sz="1600" baseline="30000" dirty="0">
                <a:latin typeface="Segoe UI" panose="020B0502040204020203" pitchFamily="34" charset="0"/>
                <a:cs typeface="Segoe UI" panose="020B0502040204020203" pitchFamily="34" charset="0"/>
              </a:rPr>
              <a:t>rd</a:t>
            </a:r>
            <a:r>
              <a:rPr lang="en-US" sz="1600" dirty="0">
                <a:latin typeface="Segoe UI" panose="020B0502040204020203" pitchFamily="34" charset="0"/>
                <a:cs typeface="Segoe UI" panose="020B0502040204020203" pitchFamily="34" charset="0"/>
              </a:rPr>
              <a:t> party tests to ensure that ISONAS products are kept to the latest in security patches, therefore minimizing threats. </a:t>
            </a:r>
          </a:p>
        </p:txBody>
      </p:sp>
      <p:sp>
        <p:nvSpPr>
          <p:cNvPr id="49" name="TextBox 48">
            <a:extLst>
              <a:ext uri="{FF2B5EF4-FFF2-40B4-BE49-F238E27FC236}">
                <a16:creationId xmlns:a16="http://schemas.microsoft.com/office/drawing/2014/main" id="{47B88DF8-5B66-46C0-860D-B7C8FEBE41AB}"/>
              </a:ext>
            </a:extLst>
          </p:cNvPr>
          <p:cNvSpPr txBox="1"/>
          <p:nvPr/>
        </p:nvSpPr>
        <p:spPr>
          <a:xfrm>
            <a:off x="3223258" y="6738870"/>
            <a:ext cx="9770796" cy="683805"/>
          </a:xfrm>
          <a:prstGeom prst="rect">
            <a:avLst/>
          </a:prstGeom>
          <a:noFill/>
        </p:spPr>
        <p:txBody>
          <a:bodyPr wrap="square" rtlCol="0" anchor="ctr">
            <a:noAutofit/>
          </a:bodyPr>
          <a:lstStyle/>
          <a:p>
            <a:r>
              <a:rPr lang="en-US" sz="1600" dirty="0">
                <a:latin typeface="Segoe UI" panose="020B0502040204020203" pitchFamily="34" charset="0"/>
                <a:cs typeface="Segoe UI" panose="020B0502040204020203" pitchFamily="34" charset="0"/>
              </a:rPr>
              <a:t>ISONAS has both an API for 3</a:t>
            </a:r>
            <a:r>
              <a:rPr lang="en-US" sz="1600" baseline="30000" dirty="0">
                <a:latin typeface="Segoe UI" panose="020B0502040204020203" pitchFamily="34" charset="0"/>
                <a:cs typeface="Segoe UI" panose="020B0502040204020203" pitchFamily="34" charset="0"/>
              </a:rPr>
              <a:t>rd</a:t>
            </a:r>
            <a:r>
              <a:rPr lang="en-US" sz="1600" dirty="0">
                <a:latin typeface="Segoe UI" panose="020B0502040204020203" pitchFamily="34" charset="0"/>
                <a:cs typeface="Segoe UI" panose="020B0502040204020203" pitchFamily="34" charset="0"/>
              </a:rPr>
              <a:t> party software integrations and a SDK for integration of our patented Pure IP hardware.  We fully embrace the open platform and strongly feel that customers need to select the best of breed product for their access control applications.  ISONAS leads the industry on growing the open platform in access control.</a:t>
            </a:r>
          </a:p>
        </p:txBody>
      </p:sp>
    </p:spTree>
    <p:extLst>
      <p:ext uri="{BB962C8B-B14F-4D97-AF65-F5344CB8AC3E}">
        <p14:creationId xmlns:p14="http://schemas.microsoft.com/office/powerpoint/2010/main" val="764840918"/>
      </p:ext>
    </p:extLst>
  </p:cSld>
  <p:clrMapOvr>
    <a:masterClrMapping/>
  </p:clrMapOvr>
</p:sld>
</file>

<file path=ppt/theme/theme1.xml><?xml version="1.0" encoding="utf-8"?>
<a:theme xmlns:a="http://schemas.openxmlformats.org/drawingml/2006/main" name="ALLE_PPT_Template">
  <a:themeElements>
    <a:clrScheme name="Allegion">
      <a:dk1>
        <a:srgbClr val="000000"/>
      </a:dk1>
      <a:lt1>
        <a:sysClr val="window" lastClr="FFFFFF"/>
      </a:lt1>
      <a:dk2>
        <a:srgbClr val="C05131"/>
      </a:dk2>
      <a:lt2>
        <a:srgbClr val="FF671F"/>
      </a:lt2>
      <a:accent1>
        <a:srgbClr val="007681"/>
      </a:accent1>
      <a:accent2>
        <a:srgbClr val="DC582A"/>
      </a:accent2>
      <a:accent3>
        <a:srgbClr val="509E2F"/>
      </a:accent3>
      <a:accent4>
        <a:srgbClr val="7E5475"/>
      </a:accent4>
      <a:accent5>
        <a:srgbClr val="0076A5"/>
      </a:accent5>
      <a:accent6>
        <a:srgbClr val="FFB500"/>
      </a:accent6>
      <a:hlink>
        <a:srgbClr val="0076A5"/>
      </a:hlink>
      <a:folHlink>
        <a:srgbClr val="7E547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67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0C1702358BB54BBF1E44995864DB1C" ma:contentTypeVersion="3" ma:contentTypeDescription="Create a new document." ma:contentTypeScope="" ma:versionID="30826e51c01ab74067be3609b9a14355">
  <xsd:schema xmlns:xsd="http://www.w3.org/2001/XMLSchema" xmlns:xs="http://www.w3.org/2001/XMLSchema" xmlns:p="http://schemas.microsoft.com/office/2006/metadata/properties" xmlns:ns2="4663bf50-1705-4c46-b22e-640d6dc8723f" targetNamespace="http://schemas.microsoft.com/office/2006/metadata/properties" ma:root="true" ma:fieldsID="902e0c4f787f132d289c336b7abaa45e" ns2:_="">
    <xsd:import namespace="4663bf50-1705-4c46-b22e-640d6dc8723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3bf50-1705-4c46-b22e-640d6dc872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425E40-3271-4D7C-BF87-B3DFD09C65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3bf50-1705-4c46-b22e-640d6dc872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4A995D-5F42-40EF-ABDB-FC4A0546FD9B}">
  <ds:schemaRefs>
    <ds:schemaRef ds:uri="http://schemas.openxmlformats.org/package/2006/metadata/core-properties"/>
    <ds:schemaRef ds:uri="http://schemas.microsoft.com/office/2006/documentManagement/types"/>
    <ds:schemaRef ds:uri="http://purl.org/dc/terms/"/>
    <ds:schemaRef ds:uri="4663bf50-1705-4c46-b22e-640d6dc8723f"/>
    <ds:schemaRef ds:uri="http://purl.org/dc/dcmitype/"/>
    <ds:schemaRef ds:uri="http://schemas.microsoft.com/office/infopath/2007/PartnerControls"/>
    <ds:schemaRef ds:uri="http://purl.org/dc/elements/1.1/"/>
    <ds:schemaRef ds:uri="http://www.w3.org/XML/1998/namespace"/>
    <ds:schemaRef ds:uri="http://schemas.microsoft.com/office/2006/metadata/properties"/>
  </ds:schemaRefs>
</ds:datastoreItem>
</file>

<file path=customXml/itemProps3.xml><?xml version="1.0" encoding="utf-8"?>
<ds:datastoreItem xmlns:ds="http://schemas.openxmlformats.org/officeDocument/2006/customXml" ds:itemID="{C81FD384-8B35-4744-8BA9-DB2EEE03ED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3249</Words>
  <Application>Microsoft Office PowerPoint</Application>
  <PresentationFormat>Custom</PresentationFormat>
  <Paragraphs>514</Paragraphs>
  <Slides>50</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2" baseType="lpstr">
      <vt:lpstr>Avenir Book</vt:lpstr>
      <vt:lpstr>Lucida Grande</vt:lpstr>
      <vt:lpstr>Microsoft YaHei</vt:lpstr>
      <vt:lpstr>SimHei</vt:lpstr>
      <vt:lpstr>Arial</vt:lpstr>
      <vt:lpstr>Calibri</vt:lpstr>
      <vt:lpstr>Century Gothic</vt:lpstr>
      <vt:lpstr>Franklin Gothic Medium</vt:lpstr>
      <vt:lpstr>Segoe UI</vt:lpstr>
      <vt:lpstr>Wingdings</vt:lpstr>
      <vt:lpstr>ALLE_PPT_Template</vt:lpstr>
      <vt:lpstr>Microsoft Excel Worksheet</vt:lpstr>
      <vt:lpstr>ISONAS Overview</vt:lpstr>
      <vt:lpstr>Allegion Acquires ISONAS July 2018</vt:lpstr>
      <vt:lpstr>Premier Family of Industry Leading Brands</vt:lpstr>
      <vt:lpstr>PowerPoint Presentation</vt:lpstr>
      <vt:lpstr> </vt:lpstr>
      <vt:lpstr>ISONAS is Simpler, Easier, Faster to Install</vt:lpstr>
      <vt:lpstr>Why ISONAS?</vt:lpstr>
      <vt:lpstr>ISONAS is Simple</vt:lpstr>
      <vt:lpstr>PowerPoint Presentation</vt:lpstr>
      <vt:lpstr>PowerPoint Presentation</vt:lpstr>
      <vt:lpstr>ISONAS System</vt:lpstr>
      <vt:lpstr>ISONAS System MSRP Pricing Example</vt:lpstr>
      <vt:lpstr>What Allegion Hardware works with ISONAS? </vt:lpstr>
      <vt:lpstr>What Allegion Hardware works with ISONAS? </vt:lpstr>
      <vt:lpstr>What Allegion Hardware works with ISONAS? </vt:lpstr>
      <vt:lpstr>PowerPoint Presentation</vt:lpstr>
      <vt:lpstr>4 Door Warehouse</vt:lpstr>
      <vt:lpstr>Franchise Locations</vt:lpstr>
      <vt:lpstr>Industrial Park Suites</vt:lpstr>
      <vt:lpstr>Corp Office w Property Management</vt:lpstr>
      <vt:lpstr>PowerPoint Presentation</vt:lpstr>
      <vt:lpstr> </vt:lpstr>
      <vt:lpstr> </vt:lpstr>
      <vt:lpstr> </vt:lpstr>
      <vt:lpstr>PowerPoint Presentation</vt:lpstr>
      <vt:lpstr>PowerPoint Presentation</vt:lpstr>
      <vt:lpstr>PowerPoint Presentation</vt:lpstr>
      <vt:lpstr> </vt:lpstr>
      <vt:lpstr> </vt:lpstr>
      <vt:lpstr> </vt:lpstr>
      <vt:lpstr> </vt:lpstr>
      <vt:lpstr>PowerPoint Presentation</vt:lpstr>
      <vt:lpstr>Recurring Monthly Revenue RMR</vt:lpstr>
      <vt:lpstr>ISONAS RMR License Benefit</vt:lpstr>
      <vt:lpstr>PowerPoint Presentation</vt:lpstr>
      <vt:lpstr> </vt:lpstr>
      <vt:lpstr>Certified Integrator Demo Kit</vt:lpstr>
      <vt:lpstr>PowerPoint Presentation</vt:lpstr>
      <vt:lpstr>Easy to Design, Install, and Use</vt:lpstr>
      <vt:lpstr>PowerPoint Presentation</vt:lpstr>
      <vt:lpstr> </vt:lpstr>
      <vt:lpstr> </vt:lpstr>
      <vt:lpstr> </vt:lpstr>
      <vt:lpstr> </vt:lpstr>
      <vt:lpstr>The ISONAS Team</vt:lpstr>
      <vt:lpstr>PowerPoint Presentation</vt:lpstr>
      <vt:lpstr>PowerPoint Presentation</vt:lpstr>
      <vt:lpstr> </vt:lpstr>
      <vt:lpstr>HARDWARE MSRP – Key SKUs</vt:lpstr>
      <vt:lpstr>Software MSRP – Key SKUs</vt:lpstr>
    </vt:vector>
  </TitlesOfParts>
  <Company>Ingersoll Rand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16x9 (Full)</dc:title>
  <dc:creator>CCRABTREE;DSTEWART</dc:creator>
  <cp:lastModifiedBy>Mooney, Jonathan D</cp:lastModifiedBy>
  <cp:revision>316</cp:revision>
  <dcterms:created xsi:type="dcterms:W3CDTF">2013-11-05T13:32:28Z</dcterms:created>
  <dcterms:modified xsi:type="dcterms:W3CDTF">2019-05-01T16:08:15Z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0x010100100C1702358BB54BBF1E44995864DB1C</vt:lpwstr>
  </property>
  <property fmtid="{D5CDD505-2E9C-101B-9397-08002B2CF9AE}" pid="3" name="Resource-Brand">
    <vt:lpwstr>76;#Allegion|cde78c2a-402f-4608-9d82-58f721a74759</vt:lpwstr>
  </property>
  <property fmtid="{D5CDD505-2E9C-101B-9397-08002B2CF9AE}" pid="4" name="Resource-FileExtension">
    <vt:lpwstr>91;#Microsoft PowerPoint|878c78ac-f74a-42a3-8265-de96ff0b62fa</vt:lpwstr>
  </property>
  <property fmtid="{D5CDD505-2E9C-101B-9397-08002B2CF9AE}" pid="5" name="Resource-Region">
    <vt:lpwstr>83;#Global|bc9c0539-9e42-4941-8096-bd52bca165c2</vt:lpwstr>
  </property>
  <property fmtid="{D5CDD505-2E9C-101B-9397-08002B2CF9AE}" pid="6" name="Resource-Category">
    <vt:lpwstr>89;#Microsoft Office Templates|56c7689c-b754-4e0d-9c62-74b6a0ecc9be</vt:lpwstr>
  </property>
  <property fmtid="{D5CDD505-2E9C-101B-9397-08002B2CF9AE}" pid="7" name="Resource-Background">
    <vt:lpwstr>84;#Null|a0e49f86-ac9c-4894-b2e4-3ffe13937c28</vt:lpwstr>
  </property>
  <property fmtid="{D5CDD505-2E9C-101B-9397-08002B2CF9AE}" pid="8" name="Resource-Color">
    <vt:lpwstr>85;#Null|3f36c3cd-40de-4818-bc18-bda331ccb65d</vt:lpwstr>
  </property>
  <property fmtid="{D5CDD505-2E9C-101B-9397-08002B2CF9AE}" pid="9" name="AuthorIds_UIVersion_1024">
    <vt:lpwstr>2956</vt:lpwstr>
  </property>
</Properties>
</file>